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5C0D5-805A-47BA-8A6C-8D4A18C45D8C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2E87BF8-E390-48AB-A338-9C83C15B93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5C0D5-805A-47BA-8A6C-8D4A18C45D8C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2E87BF8-E390-48AB-A338-9C83C15B93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5C0D5-805A-47BA-8A6C-8D4A18C45D8C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7BF8-E390-48AB-A338-9C83C15B93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5C0D5-805A-47BA-8A6C-8D4A18C45D8C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7BF8-E390-48AB-A338-9C83C15B93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5C0D5-805A-47BA-8A6C-8D4A18C45D8C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2E87BF8-E390-48AB-A338-9C83C15B93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5C0D5-805A-47BA-8A6C-8D4A18C45D8C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7BF8-E390-48AB-A338-9C83C15B93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5C0D5-805A-47BA-8A6C-8D4A18C45D8C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7BF8-E390-48AB-A338-9C83C15B93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5C0D5-805A-47BA-8A6C-8D4A18C45D8C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7BF8-E390-48AB-A338-9C83C15B93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5C0D5-805A-47BA-8A6C-8D4A18C45D8C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7BF8-E390-48AB-A338-9C83C15B93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5C0D5-805A-47BA-8A6C-8D4A18C45D8C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7BF8-E390-48AB-A338-9C83C15B93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5C0D5-805A-47BA-8A6C-8D4A18C45D8C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7BF8-E390-48AB-A338-9C83C15B93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C85C0D5-805A-47BA-8A6C-8D4A18C45D8C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2E87BF8-E390-48AB-A338-9C83C15B93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900igr.net/datai/ekonomika/Tovar/0006-002-Razdelenie-tru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51520" y="2708920"/>
            <a:ext cx="8458200" cy="1222375"/>
          </a:xfrm>
        </p:spPr>
        <p:txBody>
          <a:bodyPr/>
          <a:lstStyle/>
          <a:p>
            <a:pPr algn="ctr"/>
            <a:r>
              <a:rPr lang="ru-RU" dirty="0" smtClean="0"/>
              <a:t>Разделение труда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3356992"/>
            <a:ext cx="6624736" cy="360040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Из истории разделения труда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686800" cy="331236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Строго говоря, разделение труда в человеческих обществах можно было обнаружить всегда. Ведь люди никогда не существовали по одиночке, и случаи появления общества и хозяйства, состоящего из одного человека (типа хозяйства Робинзона Крузо), являлись достаточно редким исключением. Люди всегда жили как минимум семьей или племенем. </a:t>
            </a:r>
          </a:p>
          <a:p>
            <a:r>
              <a:rPr lang="ru-RU" dirty="0" smtClean="0"/>
              <a:t>Но развитие разделения труда в хозяйстве любого общества проходит несколько последовательных стадий от примитивного состояния до чрезвычайно сложной схемы распределения обязанностей. Схематически можно представить эту эволюцию следующим образом.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4338" name="Picture 2" descr="http://www.lepotaizdravlje.rs/wp-content/uploads/2012/01/homo-sapie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221088"/>
            <a:ext cx="5400600" cy="2636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 </a:t>
            </a:r>
            <a:r>
              <a:rPr lang="ru-RU" dirty="0" smtClean="0"/>
              <a:t>стадия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187483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Это естественное разделение труда внутри первобытного общества. В таком обществе всегда наблюдалось некоторое распределение обязанностей, определявшееся отчасти природой каждого человека, отчасти обычаями, а отчасти известной вам экономией от масштаба. Как правило, мужчины занимались охотой и войной, а женщины следили за очагом и нянчили детей. Кроме этого, практически в любом племени можно было обнаружить такие "профессии", как вождь и жрец (шаман, колдун и т. д.).</a:t>
            </a:r>
          </a:p>
          <a:p>
            <a:endParaRPr lang="ru-RU" dirty="0"/>
          </a:p>
        </p:txBody>
      </p:sp>
      <p:pic>
        <p:nvPicPr>
          <p:cNvPr id="13316" name="Picture 4" descr="http://im3-tub-ru.yandex.net/i?id=208015742-6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284984"/>
            <a:ext cx="1872208" cy="3240360"/>
          </a:xfrm>
          <a:prstGeom prst="rect">
            <a:avLst/>
          </a:prstGeom>
          <a:noFill/>
        </p:spPr>
      </p:pic>
      <p:pic>
        <p:nvPicPr>
          <p:cNvPr id="13318" name="Picture 6" descr="http://im4-tub-ru.yandex.net/i?id=176385159-5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284984"/>
            <a:ext cx="1800200" cy="3240360"/>
          </a:xfrm>
          <a:prstGeom prst="rect">
            <a:avLst/>
          </a:prstGeom>
          <a:noFill/>
        </p:spPr>
      </p:pic>
      <p:pic>
        <p:nvPicPr>
          <p:cNvPr id="13320" name="Picture 8" descr="http://im2-tub-ru.yandex.net/i?id=476781853-47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284984"/>
            <a:ext cx="2520280" cy="3240360"/>
          </a:xfrm>
          <a:prstGeom prst="rect">
            <a:avLst/>
          </a:prstGeom>
          <a:noFill/>
        </p:spPr>
      </p:pic>
      <p:pic>
        <p:nvPicPr>
          <p:cNvPr id="13322" name="Picture 10" descr="http://im7-tub-ru.yandex.net/i?id=423860780-53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3284984"/>
            <a:ext cx="2000250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II</a:t>
            </a:r>
            <a:r>
              <a:rPr lang="ru-RU" dirty="0" smtClean="0"/>
              <a:t> Стадия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3672408"/>
          </a:xfrm>
        </p:spPr>
        <p:txBody>
          <a:bodyPr>
            <a:normAutofit fontScale="47500" lnSpcReduction="20000"/>
          </a:bodyPr>
          <a:lstStyle/>
          <a:p>
            <a:r>
              <a:rPr lang="ru-RU" sz="3500" dirty="0" smtClean="0"/>
              <a:t>По мере роста численности членов общества, потребность в каждом благе увеличивается и появляется возможность концентрации отдельных людей на производстве отдельных благ. Поэтому в обществах появляются различные </a:t>
            </a:r>
            <a:r>
              <a:rPr lang="ru-RU" sz="3500" i="1" dirty="0" smtClean="0"/>
              <a:t>профессии</a:t>
            </a:r>
            <a:r>
              <a:rPr lang="ru-RU" sz="3500" dirty="0" smtClean="0"/>
              <a:t> (ремесленники, земледельцы, скотоводы и т. д.).</a:t>
            </a:r>
          </a:p>
          <a:p>
            <a:r>
              <a:rPr lang="ru-RU" sz="3500" dirty="0" smtClean="0"/>
              <a:t>Начинается процесс выделения профессий, конечно же, с производства орудий труда. Даже в каменном веке  существовали мастера, занимавшиеся обтесыванием и шлифовкой каменных орудий. С открытием железа появляется одна из самых распространенных в прошлом профессий </a:t>
            </a:r>
            <a:r>
              <a:rPr lang="ru-RU" sz="3500" i="1" dirty="0" smtClean="0"/>
              <a:t>кузнец</a:t>
            </a:r>
            <a:r>
              <a:rPr lang="ru-RU" sz="3500" dirty="0" smtClean="0"/>
              <a:t>.</a:t>
            </a:r>
          </a:p>
          <a:p>
            <a:r>
              <a:rPr lang="ru-RU" sz="3500" dirty="0" smtClean="0"/>
              <a:t>Характерной особенностью этого этапа является то, что производитель изготовляет все (или почти все) возможные изделия, связанные с его профессией (как правило, это обработка какого-то вида сырья). Например, кузнец делает все от гвоздей и подков до плугов и мечей, столяр делает все от табуреток до шкафов и т.д.</a:t>
            </a:r>
          </a:p>
          <a:p>
            <a:r>
              <a:rPr lang="ru-RU" sz="3500" dirty="0" smtClean="0"/>
              <a:t>На этой стадии разделения труда часть членов семьи ремесленника или даже вся семья помогает ему в производстве, выполняя те или иные операции. Например, кузнецу или столяру могут помогать сыновья и братья, а ткачу или булочнику -жена и дочери.</a:t>
            </a:r>
          </a:p>
          <a:p>
            <a:endParaRPr lang="ru-RU" dirty="0"/>
          </a:p>
        </p:txBody>
      </p:sp>
      <p:pic>
        <p:nvPicPr>
          <p:cNvPr id="16388" name="Picture 4" descr="http://fs201.jpe.ru/d06e/1722151_f8ef5d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09120"/>
            <a:ext cx="4427984" cy="2348880"/>
          </a:xfrm>
          <a:prstGeom prst="rect">
            <a:avLst/>
          </a:prstGeom>
          <a:noFill/>
        </p:spPr>
      </p:pic>
      <p:pic>
        <p:nvPicPr>
          <p:cNvPr id="16390" name="Picture 6" descr="http://img1.liveinternet.ru/images/attach/c/4/78/289/78289387_Freska_Pekarnya_v_Kastilii_di_Issone_15_vek_Itali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0716" y="4509120"/>
            <a:ext cx="4723284" cy="2348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III </a:t>
            </a:r>
            <a:r>
              <a:rPr lang="ru-RU" dirty="0" smtClean="0"/>
              <a:t>Стадия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8686800" cy="216024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 увеличением численности населения и соответственно размера спроса на отдельные продукты ремесленники начинают концентрироваться на производстве какого-либо </a:t>
            </a:r>
            <a:r>
              <a:rPr lang="ru-RU" i="1" dirty="0" smtClean="0"/>
              <a:t>одного</a:t>
            </a:r>
            <a:r>
              <a:rPr lang="ru-RU" dirty="0" smtClean="0"/>
              <a:t> блага. Одни кузнецы делают подковы, другие только ножи и ножницы, третьи только гвозди разных размеров, четвертые только оружие и т.д.</a:t>
            </a:r>
          </a:p>
          <a:p>
            <a:endParaRPr lang="ru-RU" dirty="0"/>
          </a:p>
        </p:txBody>
      </p:sp>
      <p:pic>
        <p:nvPicPr>
          <p:cNvPr id="17410" name="Picture 2" descr="http://allukraine.co.ua/wp-content/uploads/IMG_47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573016"/>
            <a:ext cx="2304256" cy="3284984"/>
          </a:xfrm>
          <a:prstGeom prst="rect">
            <a:avLst/>
          </a:prstGeom>
          <a:noFill/>
        </p:spPr>
      </p:pic>
      <p:pic>
        <p:nvPicPr>
          <p:cNvPr id="17412" name="Picture 4" descr="http://im1-tub-ru.yandex.net/i?id=502819121-24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3016"/>
            <a:ext cx="2195736" cy="3284984"/>
          </a:xfrm>
          <a:prstGeom prst="rect">
            <a:avLst/>
          </a:prstGeom>
          <a:noFill/>
        </p:spPr>
      </p:pic>
      <p:pic>
        <p:nvPicPr>
          <p:cNvPr id="17414" name="Picture 6" descr="http://forum.ribca.net/ibf_new/uploads/1152444470/med_gallery_1_41_4615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573016"/>
            <a:ext cx="2339752" cy="3284984"/>
          </a:xfrm>
          <a:prstGeom prst="rect">
            <a:avLst/>
          </a:prstGeom>
          <a:noFill/>
        </p:spPr>
      </p:pic>
      <p:pic>
        <p:nvPicPr>
          <p:cNvPr id="17416" name="Picture 8" descr="http://stat17.privet.ru/lr/092628316d1fbf542c62e43423451a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3573016"/>
            <a:ext cx="2304256" cy="34038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 descr="be_1_10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Работали над презентацией: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Маликов Дмитрий-8 «А»</a:t>
            </a:r>
          </a:p>
          <a:p>
            <a:r>
              <a:rPr lang="ru-RU" dirty="0" smtClean="0"/>
              <a:t>Хасанова Александра-8 «А»</a:t>
            </a:r>
          </a:p>
          <a:p>
            <a:r>
              <a:rPr lang="ru-RU" dirty="0" smtClean="0"/>
              <a:t>Орлова Елизавета-8 «А»</a:t>
            </a:r>
          </a:p>
          <a:p>
            <a:r>
              <a:rPr lang="ru-RU" dirty="0" err="1" smtClean="0"/>
              <a:t>Любимцева</a:t>
            </a:r>
            <a:r>
              <a:rPr lang="ru-RU" dirty="0" smtClean="0"/>
              <a:t> Дарья-8 «А»</a:t>
            </a:r>
          </a:p>
          <a:p>
            <a:r>
              <a:rPr lang="ru-RU" dirty="0" err="1" smtClean="0"/>
              <a:t>Батыршин</a:t>
            </a:r>
            <a:r>
              <a:rPr lang="ru-RU" dirty="0" smtClean="0"/>
              <a:t> Филипп-8 «А»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1916832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ru-RU" sz="4500" dirty="0" smtClean="0"/>
              <a:t>Спасибо за внимание!)</a:t>
            </a:r>
            <a:endParaRPr lang="ru-RU" sz="4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256</TotalTime>
  <Words>430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Разделение труда</vt:lpstr>
      <vt:lpstr>Из истории разделения труда </vt:lpstr>
      <vt:lpstr>I стадия</vt:lpstr>
      <vt:lpstr>II Стадия</vt:lpstr>
      <vt:lpstr>III Стадия</vt:lpstr>
      <vt:lpstr>Слайд 6</vt:lpstr>
      <vt:lpstr>Работали над презентацией: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Разделение труда</dc:title>
  <dc:creator>Максим</dc:creator>
  <cp:lastModifiedBy>Максим</cp:lastModifiedBy>
  <cp:revision>25</cp:revision>
  <dcterms:created xsi:type="dcterms:W3CDTF">2014-01-19T07:49:07Z</dcterms:created>
  <dcterms:modified xsi:type="dcterms:W3CDTF">2014-01-19T16:18:56Z</dcterms:modified>
</cp:coreProperties>
</file>