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83" r:id="rId4"/>
    <p:sldId id="259" r:id="rId5"/>
    <p:sldId id="258" r:id="rId6"/>
    <p:sldId id="262" r:id="rId7"/>
    <p:sldId id="263" r:id="rId8"/>
    <p:sldId id="266" r:id="rId9"/>
    <p:sldId id="269" r:id="rId10"/>
    <p:sldId id="267" r:id="rId11"/>
    <p:sldId id="268" r:id="rId12"/>
    <p:sldId id="264" r:id="rId13"/>
    <p:sldId id="265" r:id="rId14"/>
    <p:sldId id="271" r:id="rId15"/>
    <p:sldId id="275" r:id="rId16"/>
    <p:sldId id="272" r:id="rId17"/>
    <p:sldId id="284" r:id="rId18"/>
    <p:sldId id="274" r:id="rId19"/>
    <p:sldId id="277" r:id="rId20"/>
    <p:sldId id="276" r:id="rId21"/>
    <p:sldId id="278" r:id="rId22"/>
    <p:sldId id="279" r:id="rId23"/>
    <p:sldId id="273" r:id="rId24"/>
    <p:sldId id="280" r:id="rId25"/>
    <p:sldId id="282" r:id="rId26"/>
    <p:sldId id="27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Воронина Валерия гр.301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Скульптура Германии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39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31638"/>
            <a:ext cx="8229600" cy="922114"/>
          </a:xfrm>
        </p:spPr>
        <p:txBody>
          <a:bodyPr>
            <a:normAutofit fontScale="90000"/>
          </a:bodyPr>
          <a:lstStyle/>
          <a:p>
            <a:pPr lvl="0">
              <a:spcAft>
                <a:spcPts val="1125"/>
              </a:spcAft>
            </a:pPr>
            <a:r>
              <a:rPr lang="ru-RU" sz="2200" b="1" dirty="0" smtClean="0">
                <a:latin typeface="+mn-lt"/>
              </a:rPr>
              <a:t>Адам Крафт (</a:t>
            </a:r>
            <a:r>
              <a:rPr lang="ru-RU" sz="2200" b="1" dirty="0" smtClean="0">
                <a:solidFill>
                  <a:srgbClr val="483E36"/>
                </a:solidFill>
                <a:latin typeface="+mn-lt"/>
                <a:ea typeface="Times New Roman"/>
              </a:rPr>
              <a:t>Около </a:t>
            </a:r>
            <a:r>
              <a:rPr lang="ru-RU" sz="2200" b="1" dirty="0">
                <a:solidFill>
                  <a:srgbClr val="483E36"/>
                </a:solidFill>
                <a:latin typeface="+mn-lt"/>
                <a:ea typeface="Times New Roman"/>
              </a:rPr>
              <a:t>1460–1508 — </a:t>
            </a:r>
            <a:r>
              <a:rPr lang="ru-RU" sz="2200" b="1" dirty="0" smtClean="0">
                <a:solidFill>
                  <a:srgbClr val="483E36"/>
                </a:solidFill>
                <a:latin typeface="+mn-lt"/>
                <a:ea typeface="Times New Roman"/>
              </a:rPr>
              <a:t>1509)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04048" y="5229200"/>
            <a:ext cx="3250704" cy="4104457"/>
          </a:xfrm>
        </p:spPr>
        <p:txBody>
          <a:bodyPr/>
          <a:lstStyle/>
          <a:p>
            <a:pPr marL="0" indent="0">
              <a:buNone/>
            </a:pPr>
            <a:r>
              <a:rPr lang="ru-RU" sz="1600" b="1" dirty="0"/>
              <a:t>АДАМ КРАФТ АВТОПОРТРЕТ 1493-96 </a:t>
            </a:r>
            <a:r>
              <a:rPr lang="ru-RU" sz="1600" b="1" dirty="0" err="1"/>
              <a:t>г.г</a:t>
            </a:r>
            <a:r>
              <a:rPr lang="ru-RU" sz="1600" b="1" dirty="0"/>
              <a:t>. </a:t>
            </a:r>
            <a:endParaRPr lang="ru-RU" sz="1600" b="1" dirty="0" smtClean="0"/>
          </a:p>
          <a:p>
            <a:pPr marL="0" indent="0">
              <a:buNone/>
            </a:pPr>
            <a:r>
              <a:rPr lang="ru-RU" sz="1600" b="1" dirty="0" smtClean="0"/>
              <a:t>Церковь </a:t>
            </a:r>
            <a:r>
              <a:rPr lang="ru-RU" sz="1600" b="1" dirty="0" err="1"/>
              <a:t>Лоренкирхе</a:t>
            </a:r>
            <a:r>
              <a:rPr lang="ru-RU" sz="1600" b="1" dirty="0"/>
              <a:t>, Нюрнберг, Германия</a:t>
            </a:r>
          </a:p>
          <a:p>
            <a:endParaRPr lang="ru-RU" dirty="0"/>
          </a:p>
        </p:txBody>
      </p:sp>
      <p:pic>
        <p:nvPicPr>
          <p:cNvPr id="1026" name="Picture 2" descr="C:\Users\Мишик\Desktop\Жуманти\picture2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39" y="836712"/>
            <a:ext cx="3960440" cy="54555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78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DDDDDD"/>
              </a:buClr>
            </a:pPr>
            <a:r>
              <a:rPr lang="ru-RU" dirty="0" smtClean="0">
                <a:solidFill>
                  <a:srgbClr val="000000"/>
                </a:solidFill>
              </a:rPr>
              <a:t>Немецкий скульптор.</a:t>
            </a:r>
          </a:p>
          <a:p>
            <a:pPr lvl="0">
              <a:buClr>
                <a:srgbClr val="DDDDDD"/>
              </a:buClr>
            </a:pPr>
            <a:r>
              <a:rPr lang="ru-RU" dirty="0" smtClean="0">
                <a:solidFill>
                  <a:srgbClr val="000000"/>
                </a:solidFill>
              </a:rPr>
              <a:t>Родился</a:t>
            </a:r>
            <a:r>
              <a:rPr lang="ru-RU" dirty="0">
                <a:solidFill>
                  <a:srgbClr val="000000"/>
                </a:solidFill>
              </a:rPr>
              <a:t>, вероятно, в Нюрнберге. К 1490 стал одним из знаменитых мастеров готической скульптуры. В отличие от многих других немецких скульпторов этого времени, которые украшали интерьеры больших соборов резьбой по дереву, он продолжал старую традицию работы в камне. </a:t>
            </a:r>
            <a:endParaRPr lang="ru-RU" dirty="0" smtClean="0">
              <a:solidFill>
                <a:srgbClr val="000000"/>
              </a:solidFill>
            </a:endParaRPr>
          </a:p>
          <a:p>
            <a:pPr lvl="0">
              <a:buClr>
                <a:srgbClr val="DDDDDD"/>
              </a:buClr>
            </a:pPr>
            <a:r>
              <a:rPr lang="ru-RU" sz="2400" dirty="0" smtClean="0">
                <a:solidFill>
                  <a:srgbClr val="222222"/>
                </a:solidFill>
              </a:rPr>
              <a:t>Умер </a:t>
            </a:r>
            <a:r>
              <a:rPr lang="ru-RU" sz="2400" dirty="0">
                <a:solidFill>
                  <a:srgbClr val="222222"/>
                </a:solidFill>
              </a:rPr>
              <a:t>Крафт в </a:t>
            </a:r>
            <a:r>
              <a:rPr lang="ru-RU" sz="2400" dirty="0" err="1">
                <a:solidFill>
                  <a:srgbClr val="222222"/>
                </a:solidFill>
              </a:rPr>
              <a:t>Швабахе</a:t>
            </a:r>
            <a:r>
              <a:rPr lang="ru-RU" sz="2400" dirty="0">
                <a:solidFill>
                  <a:srgbClr val="222222"/>
                </a:solidFill>
              </a:rPr>
              <a:t> (Германия) в 1508 или 1509 году.</a:t>
            </a:r>
            <a:endParaRPr lang="ru-RU" sz="2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53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44008" y="671517"/>
            <a:ext cx="4402832" cy="5586974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222222"/>
                </a:solidFill>
              </a:rPr>
              <a:t>Из скульптур, принадлежащих несомненно Крафту, самая ранняя — большой (длиной в 10 метров) рельеф надгробного памятника Шрейера, с внешней стороны хора </a:t>
            </a:r>
            <a:r>
              <a:rPr lang="ru-RU" b="1" dirty="0">
                <a:solidFill>
                  <a:srgbClr val="222222"/>
                </a:solidFill>
              </a:rPr>
              <a:t>церкви Святого </a:t>
            </a:r>
            <a:r>
              <a:rPr lang="ru-RU" b="1" dirty="0" err="1">
                <a:solidFill>
                  <a:srgbClr val="222222"/>
                </a:solidFill>
              </a:rPr>
              <a:t>Зебальда</a:t>
            </a:r>
            <a:r>
              <a:rPr lang="ru-RU" b="1" dirty="0">
                <a:solidFill>
                  <a:srgbClr val="222222"/>
                </a:solidFill>
              </a:rPr>
              <a:t>, в Нюрнберге, иссеченный в 1490-92 гг</a:t>
            </a:r>
            <a:r>
              <a:rPr lang="ru-RU" dirty="0">
                <a:solidFill>
                  <a:srgbClr val="222222"/>
                </a:solidFill>
              </a:rPr>
              <a:t>. и представляющий, в многофигурных композициях "Несение креста", "Распятие", "Положение во гроб" и "</a:t>
            </a:r>
            <a:r>
              <a:rPr lang="ru-RU" dirty="0" smtClean="0">
                <a:solidFill>
                  <a:srgbClr val="222222"/>
                </a:solidFill>
              </a:rPr>
              <a:t>Воскресение</a:t>
            </a:r>
            <a:r>
              <a:rPr lang="en-US" dirty="0" smtClean="0">
                <a:solidFill>
                  <a:srgbClr val="222222"/>
                </a:solidFill>
              </a:rPr>
              <a:t>”</a:t>
            </a:r>
            <a:r>
              <a:rPr lang="ru-RU" dirty="0" smtClean="0">
                <a:solidFill>
                  <a:srgbClr val="222222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C:\Users\Мишик\Desktop\Жуманти\Schreyer-Landau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888432" cy="59766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866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ишик\Desktop\Жуманти\800px-Адам_Крафт._Эпитафия_Ландауэров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15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940152" y="572925"/>
            <a:ext cx="3034680" cy="6528483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 Чисто светский бытовой мотив использует Крафт в рельефе, украшающем здание </a:t>
            </a:r>
            <a:r>
              <a:rPr lang="ru-RU" b="1" dirty="0">
                <a:solidFill>
                  <a:srgbClr val="000000"/>
                </a:solidFill>
                <a:ea typeface="Calibri"/>
                <a:cs typeface="Times New Roman"/>
              </a:rPr>
              <a:t>городских весов в Нюрнберге (1497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).Рельеф здания городских весов необычен по сюжету. Изображена реальная сцена повседневной жизни города: весовщик с громадными весами наблюдает за тем, как взвешивается тюк с товаром. </a:t>
            </a:r>
            <a:endParaRPr lang="en-US" dirty="0" smtClean="0">
              <a:solidFill>
                <a:srgbClr val="00000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00"/>
                </a:solidFill>
                <a:ea typeface="Calibri"/>
                <a:cs typeface="Times New Roman"/>
              </a:rPr>
              <a:t>Здесь 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же помощник, ставящий гири на чашу весов, и купец, достающий деньги из кошелька. Симметричная уравновешенная композиция придает жанровой сцене знаковый характер. Перед зрителем то ли своеобразная вывеска, то ли реклама весового заведения. Живые, естественные движения персонажей сообщают сцене достоверность.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098" name="Picture 2" descr="C:\Users\Мишик\Desktop\Жуманти\0_1b44b_ad4d4e6b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5472608" cy="54178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22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ишик\Desktop\Жуманти\1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85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836712"/>
            <a:ext cx="7283152" cy="471338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222222"/>
                </a:solidFill>
              </a:rPr>
              <a:t>Лучшим </a:t>
            </a:r>
            <a:r>
              <a:rPr lang="ru-RU" dirty="0" smtClean="0">
                <a:solidFill>
                  <a:srgbClr val="222222"/>
                </a:solidFill>
              </a:rPr>
              <a:t>из </a:t>
            </a:r>
            <a:r>
              <a:rPr lang="ru-RU" dirty="0">
                <a:solidFill>
                  <a:srgbClr val="222222"/>
                </a:solidFill>
              </a:rPr>
              <a:t>всех произведений мастера </a:t>
            </a:r>
            <a:r>
              <a:rPr lang="ru-RU" dirty="0" smtClean="0">
                <a:solidFill>
                  <a:srgbClr val="222222"/>
                </a:solidFill>
              </a:rPr>
              <a:t>считают огромную </a:t>
            </a:r>
            <a:r>
              <a:rPr lang="ru-RU" b="1" dirty="0">
                <a:solidFill>
                  <a:srgbClr val="222222"/>
                </a:solidFill>
              </a:rPr>
              <a:t>дарохранительницу в церкви св. Лаврентия (1496-1500</a:t>
            </a:r>
            <a:r>
              <a:rPr lang="ru-RU" dirty="0" smtClean="0">
                <a:solidFill>
                  <a:srgbClr val="222222"/>
                </a:solidFill>
              </a:rPr>
              <a:t>).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22222"/>
                </a:solidFill>
              </a:rPr>
              <a:t>Дарохранительница представляет собой украшенный статуэтками и рельефными сценами Страстей Христовых, — ковчег готической пирамидальной формы, поддерживаемый снизу коленопреклоненными фигурами самого Крафта и двух его помощников и достигающий, вместе с ними, до 20 метров в высоту.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351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Мишик\Desktop\Жуманти\1237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888432" cy="62920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4067944" cy="62920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1326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1324"/>
            <a:ext cx="7772400" cy="72494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Фигура самого скульптура -часть скульптуры Дарохранительница</a:t>
            </a:r>
            <a:endParaRPr lang="ru-RU" sz="2000" dirty="0"/>
          </a:p>
        </p:txBody>
      </p:sp>
      <p:pic>
        <p:nvPicPr>
          <p:cNvPr id="9218" name="Picture 2" descr="C:\Users\Мишик\Desktop\Жуманти\picture2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72989"/>
            <a:ext cx="3705451" cy="5574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Мишик\Desktop\Жуманти\2117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91209"/>
            <a:ext cx="3817877" cy="5574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890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Мишик\Desktop\Жуманти\Nurnberg-9-64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012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71600" y="260648"/>
            <a:ext cx="6552728" cy="5865515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222222"/>
                </a:solidFill>
              </a:rPr>
              <a:t>Почти к тому же времени относятся </a:t>
            </a:r>
            <a:r>
              <a:rPr lang="ru-RU" b="1" dirty="0">
                <a:solidFill>
                  <a:srgbClr val="222222"/>
                </a:solidFill>
              </a:rPr>
              <a:t>"Семь остановок шествия Спасителя на смерть" </a:t>
            </a:r>
            <a:r>
              <a:rPr lang="ru-RU" b="1" dirty="0" smtClean="0">
                <a:solidFill>
                  <a:srgbClr val="222222"/>
                </a:solidFill>
              </a:rPr>
              <a:t>(1505-1507</a:t>
            </a:r>
            <a:r>
              <a:rPr lang="ru-RU" b="1" dirty="0">
                <a:solidFill>
                  <a:srgbClr val="222222"/>
                </a:solidFill>
              </a:rPr>
              <a:t>)</a:t>
            </a:r>
            <a:r>
              <a:rPr lang="ru-RU" dirty="0">
                <a:solidFill>
                  <a:srgbClr val="222222"/>
                </a:solidFill>
              </a:rPr>
              <a:t>, размещенных у дороги к </a:t>
            </a:r>
            <a:r>
              <a:rPr lang="ru-RU" b="1" dirty="0">
                <a:solidFill>
                  <a:srgbClr val="222222"/>
                </a:solidFill>
              </a:rPr>
              <a:t>кладбищу св. Иоанна в Нюрнберге</a:t>
            </a:r>
            <a:r>
              <a:rPr lang="ru-RU" dirty="0">
                <a:solidFill>
                  <a:srgbClr val="222222"/>
                </a:solidFill>
              </a:rPr>
              <a:t>, и </a:t>
            </a:r>
            <a:r>
              <a:rPr lang="ru-RU" b="1" dirty="0">
                <a:solidFill>
                  <a:srgbClr val="222222"/>
                </a:solidFill>
              </a:rPr>
              <a:t>"Христос, распятый между двумя разбойниками"</a:t>
            </a:r>
            <a:r>
              <a:rPr lang="ru-RU" dirty="0">
                <a:solidFill>
                  <a:srgbClr val="222222"/>
                </a:solidFill>
              </a:rPr>
              <a:t>, при входе на это кладбище — восемь горельефов, замечательных по драматизму композиции и выразительности фигур. </a:t>
            </a:r>
            <a:endParaRPr lang="en-US" dirty="0" smtClean="0">
              <a:solidFill>
                <a:srgbClr val="222222"/>
              </a:solidFill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22222"/>
                </a:solidFill>
              </a:rPr>
              <a:t>Позже эти работы были перенесены в </a:t>
            </a:r>
            <a:r>
              <a:rPr lang="ru-RU" b="1" dirty="0">
                <a:solidFill>
                  <a:srgbClr val="222222"/>
                </a:solidFill>
              </a:rPr>
              <a:t>Германский национальный музей </a:t>
            </a:r>
            <a:r>
              <a:rPr lang="ru-RU" dirty="0">
                <a:solidFill>
                  <a:srgbClr val="222222"/>
                </a:solidFill>
              </a:rPr>
              <a:t>и заменены копиями, за исключением одного фрагмента, находящегося во дворе госпиталя св. Духа. Заключительный рельеф цикла «Положение во гроб» считается последним трудом мастера и находится в часовне семейства </a:t>
            </a:r>
            <a:r>
              <a:rPr lang="ru-RU" dirty="0" err="1">
                <a:solidFill>
                  <a:srgbClr val="222222"/>
                </a:solidFill>
              </a:rPr>
              <a:t>Гольцгауеров</a:t>
            </a:r>
            <a:r>
              <a:rPr lang="ru-RU" dirty="0">
                <a:solidFill>
                  <a:srgbClr val="222222"/>
                </a:solidFill>
              </a:rPr>
              <a:t> на кладбище св. Иоанна.</a:t>
            </a:r>
            <a:r>
              <a:rPr lang="ru-RU" dirty="0">
                <a:solidFill>
                  <a:srgbClr val="222222"/>
                </a:solidFill>
                <a:latin typeface="Tahoma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076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Мишик\Desktop\Жуманти\800px-Адам_Крафт._Распят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257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007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692696"/>
            <a:ext cx="7772400" cy="4572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4F4D4E"/>
                </a:solidFill>
              </a:rPr>
              <a:t>Также Адаму </a:t>
            </a:r>
            <a:r>
              <a:rPr lang="ru-RU" dirty="0">
                <a:solidFill>
                  <a:srgbClr val="4F4D4E"/>
                </a:solidFill>
              </a:rPr>
              <a:t>Крафту </a:t>
            </a:r>
            <a:r>
              <a:rPr lang="ru-RU" dirty="0" smtClean="0">
                <a:solidFill>
                  <a:srgbClr val="4F4D4E"/>
                </a:solidFill>
              </a:rPr>
              <a:t>принадлежит </a:t>
            </a:r>
            <a:r>
              <a:rPr lang="ru-RU" dirty="0">
                <a:solidFill>
                  <a:srgbClr val="4F4D4E"/>
                </a:solidFill>
              </a:rPr>
              <a:t>серия рельефов, изображающих «Крестный путь» (1505—1508), в которых чрезвычайно сильны жанровые реалистические элементы. Типы и костюмы взяты из окружающей художника жизни, связь между фигурами строится на реальном драматическом действии, выраженном естественно и просто, без готической утрировки и условности. Чисто светский бытовой мотив использует Крафт в рельефе, украшающем </a:t>
            </a:r>
            <a:r>
              <a:rPr lang="ru-RU" dirty="0" smtClean="0">
                <a:solidFill>
                  <a:srgbClr val="4F4D4E"/>
                </a:solidFill>
              </a:rPr>
              <a:t>здание.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255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77272"/>
            <a:ext cx="8229600" cy="86409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666655"/>
                </a:solidFill>
                <a:latin typeface="Verdana"/>
              </a:rPr>
              <a:t>Адам Крафт. </a:t>
            </a:r>
            <a:r>
              <a:rPr lang="ru-RU" b="1" dirty="0" err="1">
                <a:solidFill>
                  <a:srgbClr val="666655"/>
                </a:solidFill>
                <a:latin typeface="Verdana"/>
              </a:rPr>
              <a:t>Оплакивание</a:t>
            </a:r>
            <a:r>
              <a:rPr lang="ru-RU" b="1" dirty="0">
                <a:solidFill>
                  <a:srgbClr val="666655"/>
                </a:solidFill>
                <a:latin typeface="Verdana"/>
              </a:rPr>
              <a:t> Христа. Из серии рельефов «Крестный путь». Камень. 1505-1508 гг. Нюрнберг, Германский музей.</a:t>
            </a:r>
            <a:endParaRPr lang="ru-RU" b="1" dirty="0"/>
          </a:p>
        </p:txBody>
      </p:sp>
      <p:pic>
        <p:nvPicPr>
          <p:cNvPr id="12290" name="Picture 2" descr="C:\Users\Мишик\Desktop\Жуманти\0004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5405"/>
            <a:ext cx="7020272" cy="51307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795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-387424"/>
            <a:ext cx="77724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Антон </a:t>
            </a:r>
            <a:r>
              <a:rPr lang="ru-RU" sz="2000" b="1" dirty="0" err="1" smtClean="0"/>
              <a:t>Пильграм</a:t>
            </a:r>
            <a:r>
              <a:rPr lang="ru-RU" sz="2000" b="1" dirty="0" smtClean="0"/>
              <a:t> (</a:t>
            </a:r>
            <a:r>
              <a:rPr lang="ru-RU" sz="2000" b="1" dirty="0" smtClean="0">
                <a:solidFill>
                  <a:srgbClr val="222222"/>
                </a:solidFill>
              </a:rPr>
              <a:t>Между </a:t>
            </a:r>
            <a:r>
              <a:rPr lang="ru-RU" sz="2000" b="1" dirty="0">
                <a:solidFill>
                  <a:srgbClr val="222222"/>
                </a:solidFill>
              </a:rPr>
              <a:t>1460 и 1465 - 1515 </a:t>
            </a:r>
            <a:r>
              <a:rPr lang="ru-RU" sz="2000" b="1" dirty="0" smtClean="0">
                <a:solidFill>
                  <a:srgbClr val="222222"/>
                </a:solidFill>
              </a:rPr>
              <a:t>)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5661248"/>
            <a:ext cx="3394720" cy="1008112"/>
          </a:xfrm>
        </p:spPr>
        <p:txBody>
          <a:bodyPr>
            <a:normAutofit fontScale="92500" lnSpcReduction="10000"/>
          </a:bodyPr>
          <a:lstStyle/>
          <a:p>
            <a:r>
              <a:rPr lang="ru-RU" sz="1700" dirty="0">
                <a:latin typeface="Arial"/>
              </a:rPr>
              <a:t>АНТОН ПИЛЬГРАМ АВТОПОРТРЕТ 1510 г. Собор святого Стефана, Вена, Австрия</a:t>
            </a:r>
          </a:p>
          <a:p>
            <a:endParaRPr lang="ru-RU" dirty="0"/>
          </a:p>
        </p:txBody>
      </p:sp>
      <p:pic>
        <p:nvPicPr>
          <p:cNvPr id="21506" name="Picture 2" descr="C:\Users\Мишик\Desktop\Жуманти\e3df1d75f4134451c1e7f847762fac6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488832" cy="453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098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Arial"/>
              </a:rPr>
              <a:t>Чешский архитектор и скульптор, создатель позднеготических сооружений. 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Учился в строительной артели в Вене.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В 1490-е гг. работает в Швабии, как архитектор.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В 1502 г. переезжает в Брно, где построил портал ратуши.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Приехав в 1510 г. в Вену, добился своего назначения на должность архитектора в соборе Святого Стефана, где выполнил множество скульптур – пята органа и кафедра собора. 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Умер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Антон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Пильграм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в 1516 году в Вене.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191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3178696" cy="608153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В </a:t>
            </a:r>
            <a:r>
              <a:rPr lang="ru-RU" dirty="0">
                <a:solidFill>
                  <a:srgbClr val="000000"/>
                </a:solidFill>
              </a:rPr>
              <a:t>1510 году городской совет захотел, чтобы портал ратуши был исключительным и неповторимым. Решили доверить это дело известному талантливому мастеру Антону </a:t>
            </a:r>
            <a:r>
              <a:rPr lang="ru-RU" dirty="0" err="1">
                <a:solidFill>
                  <a:srgbClr val="000000"/>
                </a:solidFill>
              </a:rPr>
              <a:t>Пильграму</a:t>
            </a:r>
            <a:r>
              <a:rPr lang="ru-RU" dirty="0">
                <a:solidFill>
                  <a:srgbClr val="000000"/>
                </a:solidFill>
              </a:rPr>
              <a:t>, позднее прославившемуся как строитель собора Святого Стефана в Вене. Власти пообещали достойно вознаградить </a:t>
            </a:r>
            <a:r>
              <a:rPr lang="ru-RU" dirty="0" err="1">
                <a:solidFill>
                  <a:srgbClr val="000000"/>
                </a:solidFill>
              </a:rPr>
              <a:t>Пильграма</a:t>
            </a:r>
            <a:r>
              <a:rPr lang="ru-RU" dirty="0">
                <a:solidFill>
                  <a:srgbClr val="000000"/>
                </a:solidFill>
              </a:rPr>
              <a:t>, но обещания не сдержали. Мастер закончил работу, но центральную башенку портала нарочно изогнул, чтобы все знали о «</a:t>
            </a:r>
            <a:r>
              <a:rPr lang="ru-RU" dirty="0" err="1">
                <a:solidFill>
                  <a:srgbClr val="000000"/>
                </a:solidFill>
              </a:rPr>
              <a:t>кривости</a:t>
            </a:r>
            <a:r>
              <a:rPr lang="ru-RU" dirty="0">
                <a:solidFill>
                  <a:srgbClr val="000000"/>
                </a:solidFill>
              </a:rPr>
              <a:t>» местных чиновников. Такой она существует и поныне, как в назидание, что слово надо держать.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4338" name="Picture 2" descr="C:\Users\Мишик\Desktop\Жуманти\feed.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6672"/>
            <a:ext cx="4320480" cy="57176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629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432204"/>
            <a:ext cx="3419872" cy="5721499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0000"/>
                </a:solidFill>
              </a:rPr>
              <a:t>Орган с четырьмя рядами клавишей, ста двадцатью пятью регистрами и десятью тысячами органных труб этот "орган-великан" один из крупнейших в Европе. </a:t>
            </a:r>
            <a:r>
              <a:rPr lang="ru-RU" dirty="0" smtClean="0">
                <a:solidFill>
                  <a:srgbClr val="000000"/>
                </a:solidFill>
              </a:rPr>
              <a:t>Но </a:t>
            </a:r>
            <a:r>
              <a:rPr lang="ru-RU" dirty="0">
                <a:solidFill>
                  <a:srgbClr val="000000"/>
                </a:solidFill>
              </a:rPr>
              <a:t>сохранился органный </a:t>
            </a:r>
            <a:r>
              <a:rPr lang="ru-RU" dirty="0" err="1">
                <a:solidFill>
                  <a:srgbClr val="000000"/>
                </a:solidFill>
              </a:rPr>
              <a:t>постаменнт</a:t>
            </a:r>
            <a:r>
              <a:rPr lang="ru-RU" dirty="0">
                <a:solidFill>
                  <a:srgbClr val="000000"/>
                </a:solidFill>
              </a:rPr>
              <a:t> (пята), выполненный А. </a:t>
            </a:r>
            <a:r>
              <a:rPr lang="ru-RU" dirty="0" err="1">
                <a:solidFill>
                  <a:srgbClr val="000000"/>
                </a:solidFill>
              </a:rPr>
              <a:t>Пильграмом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b="1" dirty="0">
                <a:solidFill>
                  <a:srgbClr val="000000"/>
                </a:solidFill>
              </a:rPr>
              <a:t>(1513). </a:t>
            </a:r>
            <a:endParaRPr lang="ru-RU" b="1" dirty="0" smtClean="0">
              <a:solidFill>
                <a:srgbClr val="000000"/>
              </a:solidFill>
            </a:endParaRPr>
          </a:p>
          <a:p>
            <a:r>
              <a:rPr lang="ru-RU" dirty="0" smtClean="0">
                <a:solidFill>
                  <a:srgbClr val="000000"/>
                </a:solidFill>
              </a:rPr>
              <a:t>Скульптор </a:t>
            </a:r>
            <a:r>
              <a:rPr lang="ru-RU" dirty="0">
                <a:solidFill>
                  <a:srgbClr val="000000"/>
                </a:solidFill>
              </a:rPr>
              <a:t>запечатлел себя в образе строителя собора, также </a:t>
            </a:r>
            <a:r>
              <a:rPr lang="ru-RU" dirty="0" err="1">
                <a:solidFill>
                  <a:srgbClr val="000000"/>
                </a:solidFill>
              </a:rPr>
              <a:t>выглядвающего</a:t>
            </a:r>
            <a:r>
              <a:rPr lang="ru-RU" dirty="0">
                <a:solidFill>
                  <a:srgbClr val="000000"/>
                </a:solidFill>
              </a:rPr>
              <a:t> из окна. В руках у него угольник и циркуль. Под портретом надпись - "Мастер 1513 г." Новый большой орган установлен в 1886 г. и разрушен в 1945 г. Современный орган собора смонтирован над западным порталом в 1960 г.</a:t>
            </a:r>
            <a:endParaRPr lang="ru-RU" dirty="0"/>
          </a:p>
        </p:txBody>
      </p:sp>
      <p:pic>
        <p:nvPicPr>
          <p:cNvPr id="15362" name="Picture 2" descr="C:\Users\Мишик\Desktop\Жуманти\Org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7808"/>
            <a:ext cx="4489582" cy="5963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192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3754760" cy="590465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В балконе для органа, как и во многих других работах поздней готики, соединяются элементы архитектуры и </a:t>
            </a:r>
            <a:r>
              <a:rPr lang="ru-RU" dirty="0" err="1" smtClean="0">
                <a:solidFill>
                  <a:srgbClr val="000000"/>
                </a:solidFill>
                <a:ea typeface="Calibri"/>
                <a:cs typeface="Times New Roman"/>
              </a:rPr>
              <a:t>скульптуры.Её</a:t>
            </a:r>
            <a:r>
              <a:rPr lang="ru-RU" dirty="0" smtClean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поддерживает пучок причудливо переплетённых нервюр, которые собираются внизу и своим основанием покоятся на плечах скульптурной фигуры выглядывающего из окошка человека. В руках у него циркуль и угольник. Это — сам мастер. </a:t>
            </a:r>
            <a:r>
              <a:rPr lang="ru-RU" dirty="0" smtClean="0">
                <a:solidFill>
                  <a:srgbClr val="000000"/>
                </a:solidFill>
                <a:ea typeface="Calibri"/>
                <a:cs typeface="Times New Roman"/>
              </a:rPr>
              <a:t>С 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особой тщательностью портретированы руки — нервные, с тонкими пальцами, набухшими жилами</a:t>
            </a:r>
            <a:r>
              <a:rPr lang="ru-RU" dirty="0" smtClean="0">
                <a:solidFill>
                  <a:srgbClr val="000000"/>
                </a:solidFill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Поместив автопортрет на самом видном месте, </a:t>
            </a:r>
            <a:r>
              <a:rPr lang="ru-RU" dirty="0" err="1">
                <a:solidFill>
                  <a:srgbClr val="000000"/>
                </a:solidFill>
                <a:ea typeface="Calibri"/>
                <a:cs typeface="Times New Roman"/>
              </a:rPr>
              <a:t>Пильграм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 внизу, под самой фигурой, расположил подпись и поставил дату — 1513 год.</a:t>
            </a:r>
            <a:b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По пластической силе и тонкости разработки лица </a:t>
            </a:r>
            <a:r>
              <a:rPr lang="ru-RU" dirty="0" err="1">
                <a:solidFill>
                  <a:srgbClr val="000000"/>
                </a:solidFill>
                <a:ea typeface="Calibri"/>
                <a:cs typeface="Times New Roman"/>
              </a:rPr>
              <a:t>Пильграм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, хранящий традиции готики, напоминает уже мастеров эпохи Возрождения.</a:t>
            </a:r>
            <a:r>
              <a:rPr lang="ru-RU" dirty="0">
                <a:solidFill>
                  <a:srgbClr val="000000"/>
                </a:solidFill>
                <a:latin typeface="Tahoma"/>
                <a:ea typeface="Calibri"/>
                <a:cs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ahoma"/>
                <a:ea typeface="Calibri"/>
                <a:cs typeface="Times New Roman"/>
              </a:rPr>
            </a:br>
            <a:endParaRPr lang="ru-RU" sz="44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6388" name="Picture 4" descr="C:\Users\Мишик\Desktop\Жуманти\v_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37619"/>
            <a:ext cx="3946004" cy="56650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62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943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3568" y="1052736"/>
            <a:ext cx="7499176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err="1">
                <a:solidFill>
                  <a:srgbClr val="111111"/>
                </a:solidFill>
                <a:ea typeface="Calibri"/>
                <a:cs typeface="Times New Roman"/>
              </a:rPr>
              <a:t>Пильграм</a:t>
            </a:r>
            <a:r>
              <a:rPr lang="ru-RU" dirty="0">
                <a:solidFill>
                  <a:srgbClr val="111111"/>
                </a:solidFill>
                <a:ea typeface="Calibri"/>
                <a:cs typeface="Times New Roman"/>
              </a:rPr>
              <a:t> выполнил также кафедру (</a:t>
            </a:r>
            <a:r>
              <a:rPr lang="ru-RU" b="1" dirty="0">
                <a:solidFill>
                  <a:srgbClr val="111111"/>
                </a:solidFill>
                <a:ea typeface="Calibri"/>
                <a:cs typeface="Times New Roman"/>
              </a:rPr>
              <a:t>около 1515). </a:t>
            </a:r>
            <a:r>
              <a:rPr lang="ru-RU" dirty="0">
                <a:solidFill>
                  <a:srgbClr val="111111"/>
                </a:solidFill>
                <a:ea typeface="Calibri"/>
                <a:cs typeface="Times New Roman"/>
              </a:rPr>
              <a:t>Архитектурно это сооружение состоит из причудливейших конструкций и орнаментов. Поздняя готика выступает здесь во всём своём безудержном стремлении к декоративности. </a:t>
            </a:r>
            <a:endParaRPr lang="ru-RU" dirty="0" smtClean="0">
              <a:solidFill>
                <a:srgbClr val="11111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err="1" smtClean="0">
                <a:solidFill>
                  <a:srgbClr val="111111"/>
                </a:solidFill>
                <a:ea typeface="Calibri"/>
                <a:cs typeface="Times New Roman"/>
              </a:rPr>
              <a:t>Пильграм</a:t>
            </a:r>
            <a:r>
              <a:rPr lang="ru-RU" dirty="0" smtClean="0">
                <a:solidFill>
                  <a:srgbClr val="111111"/>
                </a:solidFill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111111"/>
                </a:solidFill>
                <a:ea typeface="Calibri"/>
                <a:cs typeface="Times New Roman"/>
              </a:rPr>
              <a:t>создаёт нечто среднее между рельефом и круглой скульптурой, не мысля ещё пластический объём отдельно, вне плоскости. Манера обработки камня у него мягкая и, несмотря на деталировку, довольно обобщённая, что позволяет сразу зрительно выделить фигуры из дробных линии орнамента. Это было последнее произведение </a:t>
            </a:r>
            <a:r>
              <a:rPr lang="ru-RU" dirty="0" err="1">
                <a:solidFill>
                  <a:srgbClr val="111111"/>
                </a:solidFill>
                <a:ea typeface="Calibri"/>
                <a:cs typeface="Times New Roman"/>
              </a:rPr>
              <a:t>Пильграма</a:t>
            </a:r>
            <a:r>
              <a:rPr lang="ru-RU" dirty="0">
                <a:solidFill>
                  <a:srgbClr val="111111"/>
                </a:solidFill>
                <a:ea typeface="Calibri"/>
                <a:cs typeface="Times New Roman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277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Мишик\Desktop\Жуманти\wpid-Fk_oaD5-ad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42"/>
            <a:ext cx="9144000" cy="685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511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Мишик\Desktop\Жуманти\Stephansdom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140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Мишик\Desktop\Жуманти\e3df1d75f4134451c1e7f847762fac6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26" y="0"/>
            <a:ext cx="92038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504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Адольф </a:t>
            </a:r>
            <a:r>
              <a:rPr lang="ru-RU" dirty="0" err="1" smtClean="0"/>
              <a:t>Даухер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4F4D4E"/>
                </a:solidFill>
              </a:rPr>
              <a:t> Именно в Нюрнберге и Аугсбурге работали крупнейшие немецкие скульпторы времен реформации и Крестьянской войны — Петер Фишер Старший и Адольф </a:t>
            </a:r>
            <a:r>
              <a:rPr lang="ru-RU" dirty="0" err="1" smtClean="0">
                <a:solidFill>
                  <a:srgbClr val="4F4D4E"/>
                </a:solidFill>
              </a:rPr>
              <a:t>Даухер</a:t>
            </a:r>
            <a:r>
              <a:rPr lang="ru-RU" dirty="0" smtClean="0">
                <a:solidFill>
                  <a:srgbClr val="4F4D4E"/>
                </a:solidFill>
              </a:rPr>
              <a:t>.</a:t>
            </a:r>
            <a:r>
              <a:rPr lang="ru-RU" dirty="0">
                <a:solidFill>
                  <a:srgbClr val="4F4D4E"/>
                </a:solidFill>
              </a:rPr>
              <a:t> </a:t>
            </a:r>
            <a:endParaRPr lang="ru-RU" dirty="0" smtClean="0">
              <a:solidFill>
                <a:srgbClr val="4F4D4E"/>
              </a:solidFill>
            </a:endParaRPr>
          </a:p>
          <a:p>
            <a:r>
              <a:rPr lang="ru-RU" dirty="0" smtClean="0">
                <a:solidFill>
                  <a:srgbClr val="4F4D4E"/>
                </a:solidFill>
              </a:rPr>
              <a:t>Наиболее </a:t>
            </a:r>
            <a:r>
              <a:rPr lang="ru-RU" dirty="0">
                <a:solidFill>
                  <a:srgbClr val="4F4D4E"/>
                </a:solidFill>
              </a:rPr>
              <a:t>ярким после Фишера Старшего немецким скульптором 15 в. был Адольф </a:t>
            </a:r>
            <a:r>
              <a:rPr lang="ru-RU" dirty="0" err="1">
                <a:solidFill>
                  <a:srgbClr val="4F4D4E"/>
                </a:solidFill>
              </a:rPr>
              <a:t>Даухер</a:t>
            </a:r>
            <a:r>
              <a:rPr lang="ru-RU" dirty="0">
                <a:solidFill>
                  <a:srgbClr val="4F4D4E"/>
                </a:solidFill>
              </a:rPr>
              <a:t> (</a:t>
            </a:r>
            <a:r>
              <a:rPr lang="ru-RU" dirty="0" err="1">
                <a:solidFill>
                  <a:srgbClr val="4F4D4E"/>
                </a:solidFill>
              </a:rPr>
              <a:t>ок</a:t>
            </a:r>
            <a:r>
              <a:rPr lang="ru-RU" dirty="0">
                <a:solidFill>
                  <a:srgbClr val="4F4D4E"/>
                </a:solidFill>
              </a:rPr>
              <a:t>. </a:t>
            </a:r>
            <a:r>
              <a:rPr lang="ru-RU" b="1" dirty="0">
                <a:solidFill>
                  <a:srgbClr val="4F4D4E"/>
                </a:solidFill>
              </a:rPr>
              <a:t>1460/65—1523/24), родившийся в Ульме </a:t>
            </a:r>
            <a:r>
              <a:rPr lang="ru-RU" dirty="0">
                <a:solidFill>
                  <a:srgbClr val="4F4D4E"/>
                </a:solidFill>
              </a:rPr>
              <a:t>и с 1491 г. поселившийся в Аугсбурге. </a:t>
            </a:r>
            <a:endParaRPr lang="ru-RU" dirty="0" smtClean="0">
              <a:solidFill>
                <a:srgbClr val="4F4D4E"/>
              </a:solidFill>
            </a:endParaRPr>
          </a:p>
          <a:p>
            <a:r>
              <a:rPr lang="ru-RU" dirty="0" smtClean="0">
                <a:solidFill>
                  <a:srgbClr val="4F4D4E"/>
                </a:solidFill>
              </a:rPr>
              <a:t>Им </a:t>
            </a:r>
            <a:r>
              <a:rPr lang="ru-RU" dirty="0">
                <a:solidFill>
                  <a:srgbClr val="4F4D4E"/>
                </a:solidFill>
              </a:rPr>
              <a:t>выполнены ярко реалистические бюсты на скамьях для хора </a:t>
            </a:r>
            <a:r>
              <a:rPr lang="ru-RU" dirty="0" err="1">
                <a:solidFill>
                  <a:srgbClr val="4F4D4E"/>
                </a:solidFill>
              </a:rPr>
              <a:t>Фуггеровской</a:t>
            </a:r>
            <a:r>
              <a:rPr lang="ru-RU" dirty="0">
                <a:solidFill>
                  <a:srgbClr val="4F4D4E"/>
                </a:solidFill>
              </a:rPr>
              <a:t> капеллы в церкви св. Анны в </a:t>
            </a:r>
            <a:r>
              <a:rPr lang="ru-RU" dirty="0" err="1">
                <a:solidFill>
                  <a:srgbClr val="4F4D4E"/>
                </a:solidFill>
              </a:rPr>
              <a:t>Аугсбурго</a:t>
            </a:r>
            <a:r>
              <a:rPr lang="ru-RU" dirty="0">
                <a:solidFill>
                  <a:srgbClr val="4F4D4E"/>
                </a:solidFill>
              </a:rPr>
              <a:t> (1512—1518; затем в Берлинском музее); особенно интересна своей жизненной полнотой и пластической силой его «Юдифь с головой </a:t>
            </a:r>
            <a:r>
              <a:rPr lang="ru-RU" dirty="0" err="1">
                <a:solidFill>
                  <a:srgbClr val="4F4D4E"/>
                </a:solidFill>
              </a:rPr>
              <a:t>Олоферна</a:t>
            </a:r>
            <a:r>
              <a:rPr lang="ru-RU" dirty="0">
                <a:solidFill>
                  <a:srgbClr val="4F4D4E"/>
                </a:solidFill>
              </a:rPr>
              <a:t>». Реалистические ренессансные принципы, выраженные без особенной индивидуальной яркости, но достаточно последовательно и отчетливо, свойственны также его большой группе «</a:t>
            </a:r>
            <a:r>
              <a:rPr lang="ru-RU" dirty="0" err="1">
                <a:solidFill>
                  <a:srgbClr val="4F4D4E"/>
                </a:solidFill>
              </a:rPr>
              <a:t>Оплакивание</a:t>
            </a:r>
            <a:r>
              <a:rPr lang="ru-RU" dirty="0">
                <a:solidFill>
                  <a:srgbClr val="4F4D4E"/>
                </a:solidFill>
              </a:rPr>
              <a:t> Христа» в алтаре той же </a:t>
            </a:r>
            <a:r>
              <a:rPr lang="ru-RU" dirty="0" smtClean="0">
                <a:solidFill>
                  <a:srgbClr val="4F4D4E"/>
                </a:solidFill>
              </a:rPr>
              <a:t>капеллы.</a:t>
            </a:r>
          </a:p>
          <a:p>
            <a:r>
              <a:rPr lang="ru-RU" dirty="0" smtClean="0">
                <a:solidFill>
                  <a:srgbClr val="4F4D4E"/>
                </a:solidFill>
              </a:rPr>
              <a:t>К </a:t>
            </a:r>
            <a:r>
              <a:rPr lang="ru-RU" dirty="0" err="1" smtClean="0">
                <a:solidFill>
                  <a:srgbClr val="4F4D4E"/>
                </a:solidFill>
              </a:rPr>
              <a:t>сожалению,более</a:t>
            </a:r>
            <a:r>
              <a:rPr lang="ru-RU" dirty="0" smtClean="0">
                <a:solidFill>
                  <a:srgbClr val="4F4D4E"/>
                </a:solidFill>
              </a:rPr>
              <a:t> полной информации об этом скульптуре найти не удалось.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73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218</TotalTime>
  <Words>681</Words>
  <Application>Microsoft Office PowerPoint</Application>
  <PresentationFormat>Экран (4:3)</PresentationFormat>
  <Paragraphs>38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Справедливость</vt:lpstr>
      <vt:lpstr>Скульптура Германии</vt:lpstr>
      <vt:lpstr>Адам Крафт (Около 1460–1508 — 1509)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Фигура самого скульптура -часть скульптуры Дарохранительница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Антон Пильграм (Между 1460 и 1465 - 1515 )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Адольф Даухер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Мишик</dc:creator>
  <cp:lastModifiedBy>Мишик</cp:lastModifiedBy>
  <cp:revision>14</cp:revision>
  <dcterms:created xsi:type="dcterms:W3CDTF">2013-10-21T06:17:58Z</dcterms:created>
  <dcterms:modified xsi:type="dcterms:W3CDTF">2013-11-17T15:11:24Z</dcterms:modified>
</cp:coreProperties>
</file>