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7" autoAdjust="0"/>
    <p:restoredTop sz="94706" autoAdjust="0"/>
  </p:normalViewPr>
  <p:slideViewPr>
    <p:cSldViewPr>
      <p:cViewPr varScale="1">
        <p:scale>
          <a:sx n="70" d="100"/>
          <a:sy n="70" d="100"/>
        </p:scale>
        <p:origin x="-132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CD16447-D4A6-4643-816C-D61E937B7553}" type="datetimeFigureOut">
              <a:rPr lang="ru-RU" smtClean="0"/>
              <a:pPr/>
              <a:t>02.06.2015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6BBE0D5-DCDD-4393-A62F-8124FF71B1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1643050"/>
            <a:ext cx="813690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Структура информационной системы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654776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76356" y="104561"/>
            <a:ext cx="82105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План: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4900" y="443115"/>
            <a:ext cx="6607130" cy="63401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Подсистемы</a:t>
            </a:r>
          </a:p>
          <a:p>
            <a:pPr marL="342900" indent="-342900"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Виды системы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2.1 Информационной обеспечение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2.2 Техническое обеспечение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2.3 Математическое обеспечение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2.4 Программное обеспечение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2.5 Правовое обеспечение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2.6 Организационное обеспечение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3. Информационное обеспечение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3.1 Унифицированные системы документации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3.2 Схема информационных потоков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3.3 Методология построения Баз Данных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4. Техническое обеспечение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4.1 Комплекс технических средств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4.2 Документация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4.3 Формы технического обеспечения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- централизованное техническое обеспечение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- децентрализованное техническое обеспечение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5. Математическое обеспечение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5.1 Средства математического обеспечения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6. Программное обеспечение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6.1 Общественное программное обеспечение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6.2 Специальное программное обеспечение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6.3 Техническая документация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7. Правовое обеспечение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7.1 Главная цель правового обеспечения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7.2 Состав правового обеспечения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7.3 Правовое обеспечение этапов функционирования  информационной системы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8. Организационное обеспечение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45078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3430" y="116632"/>
            <a:ext cx="29171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Подсистема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2420888"/>
            <a:ext cx="7560840" cy="1944216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tabLst>
                <a:tab pos="2706688" algn="l"/>
                <a:tab pos="5106988" algn="l"/>
              </a:tabLst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tabLst>
                <a:tab pos="2706688" algn="l"/>
                <a:tab pos="5106988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Структуру информационной системы составляет совокупность отдельных ее частей, называемых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подсистемами.</a:t>
            </a: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tabLst>
                <a:tab pos="2706688" algn="l"/>
                <a:tab pos="5106988" algn="l"/>
              </a:tabLst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706688" algn="l"/>
                <a:tab pos="5106988" algn="l"/>
              </a:tabLst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706688" algn="l"/>
                <a:tab pos="5106988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Подсистема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это часть системы, выделенная по какому-либо признаку.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528155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Прямая со стрелкой 34"/>
          <p:cNvCxnSpPr/>
          <p:nvPr/>
        </p:nvCxnSpPr>
        <p:spPr>
          <a:xfrm flipH="1">
            <a:off x="4554828" y="1196752"/>
            <a:ext cx="17019" cy="3312368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1976903" y="1196752"/>
            <a:ext cx="2594944" cy="2376264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4571847" y="1196752"/>
            <a:ext cx="2593530" cy="2448272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4569749" y="1196752"/>
            <a:ext cx="2098" cy="1296144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460012" y="188640"/>
            <a:ext cx="411330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Виды подсистем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1400839" y="1568373"/>
            <a:ext cx="1947024" cy="420467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5795830" y="1568373"/>
            <a:ext cx="1784777" cy="420467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Скругленный прямоугольник 89"/>
          <p:cNvSpPr/>
          <p:nvPr/>
        </p:nvSpPr>
        <p:spPr>
          <a:xfrm>
            <a:off x="3275856" y="1124744"/>
            <a:ext cx="2520280" cy="72008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Подсистемы</a:t>
            </a:r>
          </a:p>
          <a:p>
            <a:pPr algn="ctr"/>
            <a:endParaRPr lang="ru-RU" dirty="0"/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6372200" y="1988840"/>
            <a:ext cx="2520280" cy="72008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Правовое обеспечение</a:t>
            </a:r>
            <a:endParaRPr lang="ru-RU" dirty="0"/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611560" y="3573016"/>
            <a:ext cx="2520280" cy="72008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Техническое</a:t>
            </a:r>
          </a:p>
          <a:p>
            <a:pPr algn="ctr"/>
            <a:r>
              <a:rPr lang="ru-RU" dirty="0" smtClean="0"/>
              <a:t>обеспечение</a:t>
            </a:r>
            <a:endParaRPr lang="ru-RU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3347864" y="2492896"/>
            <a:ext cx="2520280" cy="72008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Программное </a:t>
            </a:r>
          </a:p>
          <a:p>
            <a:pPr algn="ctr"/>
            <a:r>
              <a:rPr lang="ru-RU" dirty="0" smtClean="0"/>
              <a:t>обеспечение</a:t>
            </a:r>
            <a:endParaRPr lang="ru-RU" dirty="0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3347864" y="4509120"/>
            <a:ext cx="2520280" cy="72008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Математическое</a:t>
            </a:r>
          </a:p>
          <a:p>
            <a:pPr algn="ctr"/>
            <a:r>
              <a:rPr lang="ru-RU" dirty="0" smtClean="0"/>
              <a:t>обеспечение</a:t>
            </a:r>
            <a:endParaRPr lang="ru-RU" dirty="0"/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6156176" y="3645024"/>
            <a:ext cx="2520280" cy="72008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Организационное</a:t>
            </a:r>
          </a:p>
          <a:p>
            <a:pPr algn="ctr"/>
            <a:r>
              <a:rPr lang="ru-RU" dirty="0" smtClean="0"/>
              <a:t>обеспечение</a:t>
            </a:r>
            <a:endParaRPr lang="ru-RU" dirty="0"/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107504" y="1988840"/>
            <a:ext cx="2520280" cy="72008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Информационное </a:t>
            </a:r>
          </a:p>
          <a:p>
            <a:pPr algn="ctr"/>
            <a:r>
              <a:rPr lang="ru-RU" dirty="0" smtClean="0"/>
              <a:t>обеспечение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82710318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9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uild="allAtOnce" animBg="1"/>
      <p:bldP spid="92" grpId="0" build="allAtOnce" animBg="1"/>
      <p:bldP spid="93" grpId="0" build="allAtOnce" animBg="1"/>
      <p:bldP spid="94" grpId="0" build="allAtOnce" animBg="1"/>
      <p:bldP spid="95" grpId="0" build="allAtOnce" animBg="1"/>
      <p:bldP spid="96" grpId="0" build="allAtOnce" animBg="1"/>
      <p:bldP spid="97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8578" y="188640"/>
            <a:ext cx="72294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Информационное обеспечение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4" y="764704"/>
            <a:ext cx="3672408" cy="2592288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Унифицированные системы документации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создаются на государственном, республиканском, отраслевом и региональном уровнях. Главная цель - это обеспечение сопоставимости показателей различных сфер общественного производства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851920" y="980728"/>
            <a:ext cx="5292080" cy="1944216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Информационное обеспечение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совокупность единой системы классификации и кодирования информации, унифицированных систем документации, схем информационных потоков, циркулирующих в организации, а также методология построения баз данных.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79512" y="3429000"/>
            <a:ext cx="3600400" cy="244827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Методология построения баз данных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базируется на теоретических основах их проектирования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211960" y="3140968"/>
            <a:ext cx="4824536" cy="2664296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Схемы информационных потоков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отражают маршруты движения информации и ее объемы, места возникновения первичной информации и использования результатной информации.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0953970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8" grpId="0" build="allAtOnce" animBg="1"/>
      <p:bldP spid="21" grpId="0" build="allAtOnce" animBg="1"/>
      <p:bldP spid="22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38083" y="188640"/>
            <a:ext cx="60322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Техническое обеспечение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836712"/>
            <a:ext cx="4752528" cy="1656184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Техническое обеспечение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комплекс технических средств, предназначенных для работы информационной системы, а также соответствующая документация на эти средства и технические процессы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48064" y="836712"/>
            <a:ext cx="3816424" cy="1656184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  <a:tabLst>
                <a:tab pos="-269875" algn="l"/>
                <a:tab pos="315913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 технических  средств составляют: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-269875" algn="l"/>
                <a:tab pos="315913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компьютеры любых моделей;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-269875" algn="l"/>
                <a:tab pos="315913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устройства сбора, накопления, обработки, передачи и вывода информации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512" y="2564904"/>
            <a:ext cx="3203848" cy="3024336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  <a:tabLst>
                <a:tab pos="-269875" algn="l"/>
                <a:tab pos="315913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Документацией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оформляются предварительный выбор технических средств, организация их эксплуатации, технологический процесс обработки данных, технологическое оснащение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63888" y="2780928"/>
            <a:ext cx="5437112" cy="2592288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Формы технического обеспечения: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Централизованное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техническое обеспечение базируется на использовании в информационной системе больших ЭВМ и вычислительных центров.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Децентрализация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технических средств предполагает реализацию функциональных подсистем на персональных компьютерах непосредственно на рабочих местах.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705250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4" grpId="0" build="allAtOnce" animBg="1"/>
      <p:bldP spid="17" grpId="0" build="allAtOnce" animBg="1"/>
      <p:bldP spid="20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9228" y="188640"/>
            <a:ext cx="698896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Математическое обеспечение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03648" y="1340768"/>
            <a:ext cx="6480720" cy="172819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Математическое обеспечение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совокупность математических методов, моделей, алгоритмов и программ для реализации целей и задач информационной системы, а также нормального функционирования комплекса технических средств.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75656" y="3501008"/>
            <a:ext cx="6480720" cy="172819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tabLst>
                <a:tab pos="-269875" algn="l"/>
                <a:tab pos="347663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средствам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математического обеспечения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относятся: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tabLst>
                <a:tab pos="-269875" algn="l"/>
                <a:tab pos="347663" algn="l"/>
              </a:tabLst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-269875" algn="l"/>
                <a:tab pos="347663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средства моделирования процессов управления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-269875" algn="l"/>
                <a:tab pos="347663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типовые задачи управления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551161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8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8761" y="188640"/>
            <a:ext cx="63173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Программное обеспечение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836712"/>
            <a:ext cx="8424936" cy="1224136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tabLst>
                <a:tab pos="-269875" algn="l"/>
                <a:tab pos="347663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Программное обеспечение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совокупность математических методов, моделей, алгоритмов и программ для реализации целей и задач информационной системы, а также нормального функционирования комплекса технических средств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1520" y="2204864"/>
            <a:ext cx="2808312" cy="244827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  <a:tabLst>
                <a:tab pos="-269875" algn="l"/>
                <a:tab pos="347663" algn="l"/>
              </a:tabLst>
            </a:pP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Специальное программное обеспечение </a:t>
            </a: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представляет собой совокупность программ, разработанных при создании конкретной информационной системы.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131840" y="2204864"/>
            <a:ext cx="2808312" cy="288032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tabLst>
                <a:tab pos="-269875" algn="l"/>
                <a:tab pos="347663" algn="l"/>
              </a:tabLst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общесистемному программному обеспечению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относятся комплексы программ, ориентированных на пользователей и предназначенных для решения типовых задач обработки информации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012160" y="2276872"/>
            <a:ext cx="2880320" cy="244827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tabLst>
                <a:tab pos="-269875" algn="l"/>
                <a:tab pos="347663" algn="l"/>
              </a:tabLst>
            </a:pP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Техническая документация </a:t>
            </a:r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разработку программных средств должна содержать описание задач, задание на алгоритмизацию, экономико-математическую модель задачи, контрольные примеры</a:t>
            </a:r>
            <a:endParaRPr lang="ru-RU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9012839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 animBg="1"/>
      <p:bldP spid="12" grpId="0" build="allAtOnce" animBg="1"/>
      <p:bldP spid="27" grpId="0" build="allAtOnce" animBg="1"/>
      <p:bldP spid="30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16632"/>
            <a:ext cx="8496944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Правовое</a:t>
            </a:r>
            <a:r>
              <a:rPr lang="ru-RU" sz="4000" b="1" dirty="0">
                <a:ln w="1905"/>
                <a:gradFill>
                  <a:gsLst>
                    <a:gs pos="0">
                      <a:srgbClr val="6B6149">
                        <a:shade val="20000"/>
                        <a:satMod val="200000"/>
                      </a:srgbClr>
                    </a:gs>
                    <a:gs pos="78000">
                      <a:srgbClr val="6B614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6B614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обеспечение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764704"/>
            <a:ext cx="8496944" cy="136815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Правовое обеспечение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совокупность правовых норм, определяющих создание, юридический статус и функционирование информационных систем, регламентирующих порядок получения, преобразования и использования информации.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27584" y="2204864"/>
            <a:ext cx="2592288" cy="144016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Главной целью правового обеспечения является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укрепление законности.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27584" y="3789040"/>
            <a:ext cx="2664296" cy="172819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состав правового обеспечения входят законы, указы, постановления государственных органов власти, приказы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11960" y="2348880"/>
            <a:ext cx="4032448" cy="288032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38175" algn="l"/>
                <a:tab pos="671513" algn="l"/>
              </a:tabLst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Правовое обеспечение этапов функционирования информационной системы включает: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638175" algn="l"/>
                <a:tab pos="671513" algn="l"/>
              </a:tabLst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статус информационной системы;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638175" algn="l"/>
                <a:tab pos="671513" algn="l"/>
              </a:tabLst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права, обязанности и ответственность персонала;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638175" algn="l"/>
                <a:tab pos="671513" algn="l"/>
              </a:tabLst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правовые положения отдельных видов процесса управления;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495704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 animBg="1"/>
      <p:bldP spid="10" grpId="0" build="allAtOnce" animBg="1"/>
      <p:bldP spid="11" grpId="0" build="allAtOnce" animBg="1"/>
      <p:bldP spid="12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4241" y="116632"/>
            <a:ext cx="72711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Организационное обеспечение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55576" y="1916832"/>
            <a:ext cx="7704856" cy="136815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Организационное обеспечение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совокупность методов и средств, регламентирующих взаимодействие работников с техническими средствами и между собой в процессе разработки и эксплуатации информационной системы.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9381929"/>
      </p:ext>
    </p:extLst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Другая 7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A50B46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184</TotalTime>
  <Words>594</Words>
  <Application>Microsoft Office PowerPoint</Application>
  <PresentationFormat>Экран (4:3)</PresentationFormat>
  <Paragraphs>88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Справедливость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St1</dc:creator>
  <cp:lastModifiedBy>ACER!</cp:lastModifiedBy>
  <cp:revision>31</cp:revision>
  <dcterms:created xsi:type="dcterms:W3CDTF">2013-03-16T05:56:16Z</dcterms:created>
  <dcterms:modified xsi:type="dcterms:W3CDTF">2015-06-02T08:59:07Z</dcterms:modified>
</cp:coreProperties>
</file>