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8" name="Номер слайда 7"/>
          <p:cNvSpPr>
            <a:spLocks noGrp="1"/>
          </p:cNvSpPr>
          <p:nvPr>
            <p:ph type="sldNum" sz="quarter" idx="11"/>
          </p:nvPr>
        </p:nvSpPr>
        <p:spPr/>
        <p:txBody>
          <a:bodyPr/>
          <a:lstStyle/>
          <a:p>
            <a:fld id="{725C68B6-61C2-468F-89AB-4B9F7531AA68}"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5B106E36-FD25-4E2D-B0AA-010F637433A0}" type="datetimeFigureOut">
              <a:rPr lang="ru-RU" smtClean="0"/>
              <a:pPr/>
              <a:t>20.05.2015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B106E36-FD25-4E2D-B0AA-010F637433A0}" type="datetimeFigureOut">
              <a:rPr lang="ru-RU" smtClean="0"/>
              <a:pPr/>
              <a:t>20.05.2015</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kosmos_05.jpg"/>
          <p:cNvPicPr>
            <a:picLocks noChangeAspect="1"/>
          </p:cNvPicPr>
          <p:nvPr/>
        </p:nvPicPr>
        <p:blipFill>
          <a:blip r:embed="rId2" cstate="print"/>
          <a:stretch>
            <a:fillRect/>
          </a:stretch>
        </p:blipFill>
        <p:spPr>
          <a:xfrm>
            <a:off x="-659919" y="0"/>
            <a:ext cx="10463838" cy="6858000"/>
          </a:xfrm>
          <a:prstGeom prst="rect">
            <a:avLst/>
          </a:prstGeom>
        </p:spPr>
      </p:pic>
      <p:sp>
        <p:nvSpPr>
          <p:cNvPr id="2" name="Заголовок 1"/>
          <p:cNvSpPr>
            <a:spLocks noGrp="1"/>
          </p:cNvSpPr>
          <p:nvPr>
            <p:ph type="ctrTitle"/>
          </p:nvPr>
        </p:nvSpPr>
        <p:spPr>
          <a:xfrm>
            <a:off x="-972616" y="188640"/>
            <a:ext cx="6480048" cy="230124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9600" cap="none"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Венера</a:t>
            </a:r>
            <a:endParaRPr lang="ru-RU" sz="9600"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Подзаголовок 2"/>
          <p:cNvSpPr>
            <a:spLocks noGrp="1"/>
          </p:cNvSpPr>
          <p:nvPr>
            <p:ph type="subTitle" idx="1"/>
          </p:nvPr>
        </p:nvSpPr>
        <p:spPr>
          <a:xfrm>
            <a:off x="433050" y="1544812"/>
            <a:ext cx="3418870" cy="4908524"/>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ru-RU" b="1" dirty="0" smtClean="0">
                <a:ln/>
                <a:solidFill>
                  <a:schemeClr val="accent3"/>
                </a:solidFill>
              </a:rPr>
              <a:t>Презентацию выполнила ученица 11 «А» класса</a:t>
            </a:r>
          </a:p>
          <a:p>
            <a:r>
              <a:rPr lang="ru-RU" b="1" dirty="0" err="1" smtClean="0">
                <a:ln/>
                <a:solidFill>
                  <a:schemeClr val="accent3"/>
                </a:solidFill>
              </a:rPr>
              <a:t>Чернецова</a:t>
            </a:r>
            <a:r>
              <a:rPr lang="ru-RU" b="1" dirty="0" smtClean="0">
                <a:ln/>
                <a:solidFill>
                  <a:schemeClr val="accent3"/>
                </a:solidFill>
              </a:rPr>
              <a:t> Вероника</a:t>
            </a:r>
          </a:p>
        </p:txBody>
      </p:sp>
      <p:pic>
        <p:nvPicPr>
          <p:cNvPr id="5" name="Рисунок 4" descr="w512h5121375015793Venus.png"/>
          <p:cNvPicPr>
            <a:picLocks noChangeAspect="1"/>
          </p:cNvPicPr>
          <p:nvPr/>
        </p:nvPicPr>
        <p:blipFill>
          <a:blip r:embed="rId3" cstate="print"/>
          <a:stretch>
            <a:fillRect/>
          </a:stretch>
        </p:blipFill>
        <p:spPr>
          <a:xfrm>
            <a:off x="4267200" y="1981200"/>
            <a:ext cx="4876800" cy="4876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5-uc-boyutlu-resimlerjpg-33S7VSAHGP.jpg"/>
          <p:cNvPicPr>
            <a:picLocks noChangeAspect="1"/>
          </p:cNvPicPr>
          <p:nvPr/>
        </p:nvPicPr>
        <p:blipFill>
          <a:blip r:embed="rId2" cstate="print"/>
          <a:stretch>
            <a:fillRect/>
          </a:stretch>
        </p:blipFill>
        <p:spPr>
          <a:xfrm>
            <a:off x="-180528" y="0"/>
            <a:ext cx="9443029" cy="6858000"/>
          </a:xfrm>
          <a:prstGeom prst="rect">
            <a:avLst/>
          </a:prstGeom>
        </p:spPr>
      </p:pic>
      <p:sp>
        <p:nvSpPr>
          <p:cNvPr id="2" name="Заголовок 1"/>
          <p:cNvSpPr>
            <a:spLocks noGrp="1"/>
          </p:cNvSpPr>
          <p:nvPr>
            <p:ph type="title"/>
          </p:nvPr>
        </p:nvSpPr>
        <p:spPr>
          <a:xfrm>
            <a:off x="395536" y="476672"/>
            <a:ext cx="6851104" cy="418058"/>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2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10 фактов, которые необходимо знать о планете Венера</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0" y="764704"/>
            <a:ext cx="9144000" cy="5877272"/>
          </a:xfrm>
        </p:spPr>
        <p:txBody>
          <a:bodyPr>
            <a:noAutofit/>
          </a:bodyPr>
          <a:lstStyle/>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Венера лишь немного меньше Земли</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Венера является второй по близости к Солнцу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планетой.</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День на Венере длится около 243 земных </a:t>
            </a:r>
            <a:r>
              <a:rPr lang="ru-RU" sz="1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суток.Венера</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совершает один полный оборот вокруг Солнца (год на Венере) за 225 земных суток</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Венера является твердой планетой, также известной как планета земного типа. Твердая поверхность Венеры сильно </a:t>
            </a:r>
            <a:r>
              <a:rPr lang="ru-RU" sz="1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кратерированна</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и имеет вулканический пейзаж</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Плотная и токсичная атмосфера Венеры состоит в основном из углекислого газа (CO2) и азота (N2), с облаками из серной кислоты (H2SO4</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Венера не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имеет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спутников</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Вокруг Венеры не существует кольца</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Более 40 космических аппаратов исследовали Венеру. Миссия Магеллан прибыла на орбиту Венеры в 1990-х и отобразила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около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98 процентов поверхности планеты</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Нет никаких доказательств жизни на Венере. Очень высокие температуры на планете, достигающие почти 480 градусов по Цельсию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являются </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явной преградой для жизни в том виде, в которой мы ее знаем</a:t>
            </a:r>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ru-RU" sz="1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Венера вращается в обратном направлении (ретроградное вращение), по сравнению с другими планетами. Это означает, что Солнце на Венере встает на западе и заходит на востоке.</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open-cluster-of-stars-ngc457.jpg"/>
          <p:cNvPicPr>
            <a:picLocks noChangeAspect="1"/>
          </p:cNvPicPr>
          <p:nvPr/>
        </p:nvPicPr>
        <p:blipFill>
          <a:blip r:embed="rId2" cstate="print"/>
          <a:stretch>
            <a:fillRect/>
          </a:stretch>
        </p:blipFill>
        <p:spPr>
          <a:xfrm>
            <a:off x="-540568" y="0"/>
            <a:ext cx="12709807" cy="6858000"/>
          </a:xfrm>
          <a:prstGeom prst="rect">
            <a:avLst/>
          </a:prstGeom>
        </p:spPr>
      </p:pic>
      <p:sp>
        <p:nvSpPr>
          <p:cNvPr id="2" name="Заголовок 1"/>
          <p:cNvSpPr>
            <a:spLocks noGrp="1"/>
          </p:cNvSpPr>
          <p:nvPr>
            <p:ph type="title"/>
          </p:nvPr>
        </p:nvSpPr>
        <p:spPr>
          <a:xfrm>
            <a:off x="467544" y="404664"/>
            <a:ext cx="7467600" cy="1143000"/>
          </a:xfrm>
        </p:spPr>
        <p:txBody>
          <a:bodyPr>
            <a:normAutofit fontScale="90000"/>
          </a:bodyPr>
          <a:lstStyle/>
          <a:p>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История открытия планеты Венера</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92500" lnSpcReduction="20000"/>
          </a:bodyPr>
          <a:lstStyle/>
          <a:p>
            <a:pPr algn="ctr">
              <a:buNone/>
            </a:pP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 древние времена Венера, как тогда думали, была двумя различными звездами: вечерней звездой и утренней звездой — то есть теми, что появлялись на закате и восходе Солнца</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lgn="ctr">
              <a:buNone/>
            </a:pP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Но сейчас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телескоп, даже небольшой, можно без труда увидеть и пронаблюдать изменение видимой фазы диска планеты. Их впервые наблюдал в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1610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году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Галилей.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Атмосферу на Венере открыл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М.В.Ломоносов 6 июня 1761 </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г. (по новому стилю). </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kosmos_05.jpg"/>
          <p:cNvPicPr>
            <a:picLocks noChangeAspect="1"/>
          </p:cNvPicPr>
          <p:nvPr/>
        </p:nvPicPr>
        <p:blipFill>
          <a:blip r:embed="rId2" cstate="print"/>
          <a:stretch>
            <a:fillRect/>
          </a:stretch>
        </p:blipFill>
        <p:spPr>
          <a:xfrm>
            <a:off x="-396552" y="0"/>
            <a:ext cx="10463838" cy="6858000"/>
          </a:xfrm>
          <a:prstGeom prst="rect">
            <a:avLst/>
          </a:prstGeom>
        </p:spPr>
      </p:pic>
      <p:sp>
        <p:nvSpPr>
          <p:cNvPr id="2" name="Заголовок 1"/>
          <p:cNvSpPr>
            <a:spLocks noGrp="1"/>
          </p:cNvSpPr>
          <p:nvPr>
            <p:ph type="title"/>
          </p:nvPr>
        </p:nvSpPr>
        <p:spPr>
          <a:xfrm>
            <a:off x="467544" y="188640"/>
            <a:ext cx="8496944" cy="1287016"/>
          </a:xfrm>
        </p:spPr>
        <p:txBody>
          <a:bodyPr>
            <a:normAutofit fontScale="90000"/>
          </a:bodyPr>
          <a:lstStyle/>
          <a:p>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Что означает имя «Венера</a:t>
            </a: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t>
            </a: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r>
            <a:b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3" name="Содержимое 2"/>
          <p:cNvSpPr>
            <a:spLocks noGrp="1"/>
          </p:cNvSpPr>
          <p:nvPr>
            <p:ph idx="1"/>
          </p:nvPr>
        </p:nvSpPr>
        <p:spPr>
          <a:xfrm>
            <a:off x="457200" y="1124744"/>
            <a:ext cx="7467600" cy="5001419"/>
          </a:xfrm>
        </p:spPr>
        <p:txBody>
          <a:bodyPr>
            <a:normAutofit fontScale="85000" lnSpcReduction="20000"/>
          </a:bodyPr>
          <a:lstStyle/>
          <a:p>
            <a:pPr algn="ctr">
              <a:buNone/>
            </a:pPr>
            <a:r>
              <a:rPr lang="ru-RU" b="1" dirty="0" smtClean="0"/>
              <a:t>Планета Венера — вторая планета от Солнца</a:t>
            </a:r>
            <a:r>
              <a:rPr lang="ru-RU" dirty="0" smtClean="0"/>
              <a:t>, названа именем древней римской богини любви и красоты. Интересный факт о планете: Венера — единственная планета, названная в честь женщины, возможно, была названа по имени самого красивого божества, потому что она излучала свет ярче всех из пяти планет, известных древним астрономам. На латыни планета Венера была известна как Вечерняя звезда и Люцифер. В христианские времена Люцифер или «легкий вестник», был известен как </a:t>
            </a:r>
            <a:r>
              <a:rPr lang="ru-RU" dirty="0" smtClean="0"/>
              <a:t>Сатана .</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2500x1563.jpg"/>
          <p:cNvPicPr>
            <a:picLocks noChangeAspect="1"/>
          </p:cNvPicPr>
          <p:nvPr/>
        </p:nvPicPr>
        <p:blipFill>
          <a:blip r:embed="rId2" cstate="print"/>
          <a:stretch>
            <a:fillRect/>
          </a:stretch>
        </p:blipFill>
        <p:spPr>
          <a:xfrm>
            <a:off x="-1810909" y="-315416"/>
            <a:ext cx="13061573" cy="7173416"/>
          </a:xfrm>
          <a:prstGeom prst="rect">
            <a:avLst/>
          </a:prstGeom>
        </p:spPr>
      </p:pic>
      <p:sp>
        <p:nvSpPr>
          <p:cNvPr id="2" name="Заголовок 1"/>
          <p:cNvSpPr>
            <a:spLocks noGrp="1"/>
          </p:cNvSpPr>
          <p:nvPr>
            <p:ph type="title"/>
          </p:nvPr>
        </p:nvSpPr>
        <p:spPr>
          <a:xfrm>
            <a:off x="395536" y="476672"/>
            <a:ext cx="7467600" cy="1143000"/>
          </a:xfrm>
        </p:spPr>
        <p:txBody>
          <a:bodyPr>
            <a:normAutofit fontScale="90000"/>
          </a:bodyPr>
          <a:lstStyle/>
          <a:p>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Особенности планеты </a:t>
            </a: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Венера:</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a:bodyPr>
          <a:lstStyle/>
          <a:p>
            <a:pPr algn="ctr">
              <a:buNone/>
            </a:pPr>
            <a:r>
              <a:rPr lang="ru-RU" sz="2000" dirty="0" smtClean="0"/>
              <a:t>Венеру и Землю часто называют близнецами, потому что они подобны в размере, массе, плотности, составе и силе тяжести. Однако, общие черты на этом заканчиваются</a:t>
            </a:r>
            <a:r>
              <a:rPr lang="ru-RU" sz="2000" dirty="0" smtClean="0"/>
              <a:t>.</a:t>
            </a:r>
          </a:p>
          <a:p>
            <a:pPr algn="ctr">
              <a:buNone/>
            </a:pPr>
            <a:r>
              <a:rPr lang="ru-RU" sz="2000" dirty="0" smtClean="0"/>
              <a:t>Когда </a:t>
            </a:r>
            <a:r>
              <a:rPr lang="ru-RU" sz="2000" dirty="0" smtClean="0"/>
              <a:t>Венеру видно с Земли, то её свет ярче, чем свет любой другой планеты или даже любой звезды в ночном небе из-за её высокой отражаемости облаков и её близости к нашей планете.</a:t>
            </a:r>
            <a:endParaRPr lang="ru-RU" sz="2000" dirty="0"/>
          </a:p>
        </p:txBody>
      </p:sp>
      <p:pic>
        <p:nvPicPr>
          <p:cNvPr id="4" name="Рисунок 3" descr="Venera2.jpg"/>
          <p:cNvPicPr>
            <a:picLocks noChangeAspect="1"/>
          </p:cNvPicPr>
          <p:nvPr/>
        </p:nvPicPr>
        <p:blipFill>
          <a:blip r:embed="rId3" cstate="print"/>
          <a:stretch>
            <a:fillRect/>
          </a:stretch>
        </p:blipFill>
        <p:spPr>
          <a:xfrm>
            <a:off x="1403648" y="4509120"/>
            <a:ext cx="5976664" cy="192414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fonstola.ru-80978.jpg"/>
          <p:cNvPicPr>
            <a:picLocks noChangeAspect="1"/>
          </p:cNvPicPr>
          <p:nvPr/>
        </p:nvPicPr>
        <p:blipFill>
          <a:blip r:embed="rId2" cstate="print"/>
          <a:stretch>
            <a:fillRect/>
          </a:stretch>
        </p:blipFill>
        <p:spPr>
          <a:xfrm>
            <a:off x="-180528" y="0"/>
            <a:ext cx="9433048" cy="7074786"/>
          </a:xfrm>
          <a:prstGeom prst="rect">
            <a:avLst/>
          </a:prstGeom>
        </p:spPr>
      </p:pic>
      <p:sp>
        <p:nvSpPr>
          <p:cNvPr id="2" name="Заголовок 1"/>
          <p:cNvSpPr>
            <a:spLocks noGrp="1"/>
          </p:cNvSpPr>
          <p:nvPr>
            <p:ph type="title"/>
          </p:nvPr>
        </p:nvSpPr>
        <p:spPr>
          <a:xfrm>
            <a:off x="395536" y="548680"/>
            <a:ext cx="7467600" cy="1143000"/>
          </a:xfrm>
        </p:spPr>
        <p:txBody>
          <a:bodyPr>
            <a:normAutofit fontScale="90000"/>
          </a:bodyPr>
          <a:lstStyle/>
          <a:p>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Интересный факт: </a:t>
            </a:r>
            <a:r>
              <a:rPr lang="ru-RU" dirty="0" smtClean="0"/>
              <a:t/>
            </a:r>
            <a:br>
              <a:rPr lang="ru-RU" dirty="0" smtClean="0"/>
            </a:br>
            <a:endParaRPr lang="ru-RU" dirty="0"/>
          </a:p>
        </p:txBody>
      </p:sp>
      <p:sp>
        <p:nvSpPr>
          <p:cNvPr id="3" name="Содержимое 2"/>
          <p:cNvSpPr>
            <a:spLocks noGrp="1"/>
          </p:cNvSpPr>
          <p:nvPr>
            <p:ph idx="1"/>
          </p:nvPr>
        </p:nvSpPr>
        <p:spPr>
          <a:xfrm>
            <a:off x="467544" y="1844824"/>
            <a:ext cx="7467600" cy="4525963"/>
          </a:xfrm>
        </p:spPr>
        <p:txBody>
          <a:bodyPr>
            <a:normAutofit fontScale="77500" lnSpcReduction="20000"/>
          </a:bodyPr>
          <a:lstStyle/>
          <a:p>
            <a:pPr algn="ctr">
              <a:buNone/>
            </a:pPr>
            <a:r>
              <a:rPr lang="ru-RU"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Венера </a:t>
            </a:r>
            <a:r>
              <a:rPr lang="ru-RU"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самая горячая планета в Солнечной системе и вторая от </a:t>
            </a:r>
            <a:r>
              <a:rPr lang="ru-RU"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Солца</a:t>
            </a:r>
            <a:r>
              <a:rPr lang="ru-RU"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после Меркурия. Хотя Венера не является ближайшей к Солнцу планетой, однако ее плотная атмосфера так называемая, ловушка тепла, создает парниковый эффект, который также нагревает Землю. В результате этого, температура на Венере может достигать 870 градусов по Фаренгейту (465 градусов по Цельсию), что более чем достаточно, для того, чтобы расплавить горячий свинец. Зонды, которые ученые высаживали там, оставались невредимыми лишь на несколько часов, после чего они были уничтожены.</a:t>
            </a:r>
            <a:endParaRPr lang="ru-RU"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6a184eed3ea8c432.jpg"/>
          <p:cNvPicPr>
            <a:picLocks noChangeAspect="1"/>
          </p:cNvPicPr>
          <p:nvPr/>
        </p:nvPicPr>
        <p:blipFill>
          <a:blip r:embed="rId2" cstate="print"/>
          <a:stretch>
            <a:fillRect/>
          </a:stretch>
        </p:blipFill>
        <p:spPr>
          <a:xfrm>
            <a:off x="-1116632" y="0"/>
            <a:ext cx="10972800" cy="6858000"/>
          </a:xfrm>
          <a:prstGeom prst="rect">
            <a:avLst/>
          </a:prstGeom>
        </p:spPr>
      </p:pic>
      <p:sp>
        <p:nvSpPr>
          <p:cNvPr id="3" name="Содержимое 2"/>
          <p:cNvSpPr>
            <a:spLocks noGrp="1"/>
          </p:cNvSpPr>
          <p:nvPr>
            <p:ph idx="1"/>
          </p:nvPr>
        </p:nvSpPr>
        <p:spPr>
          <a:xfrm>
            <a:off x="683568" y="260648"/>
            <a:ext cx="7467600" cy="4525963"/>
          </a:xfrm>
        </p:spPr>
        <p:txBody>
          <a:bodyPr>
            <a:normAutofit/>
          </a:bodyPr>
          <a:lstStyle/>
          <a:p>
            <a:pPr algn="ctr">
              <a:buNone/>
            </a:pPr>
            <a:r>
              <a:rPr lang="ru-RU"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Венера имеет адскую атмосферу, состоящую в основном из двуокиси углерода и облаков серной кислоты, совсем недавно еще ученые обнаружили следы некоторого количества воды в атмосфере. Атмосфера тут тяжелее, чем у любой другой планеты, что приводит к давлению, превышающему Земное в 90 раз.</a:t>
            </a:r>
          </a:p>
          <a:p>
            <a:endParaRPr lang="ru-RU" dirty="0"/>
          </a:p>
        </p:txBody>
      </p:sp>
      <p:pic>
        <p:nvPicPr>
          <p:cNvPr id="4" name="Рисунок 3" descr="venus07_sk12.jpg"/>
          <p:cNvPicPr>
            <a:picLocks noChangeAspect="1"/>
          </p:cNvPicPr>
          <p:nvPr/>
        </p:nvPicPr>
        <p:blipFill>
          <a:blip r:embed="rId3" cstate="print"/>
          <a:stretch>
            <a:fillRect/>
          </a:stretch>
        </p:blipFill>
        <p:spPr>
          <a:xfrm>
            <a:off x="1259632" y="3501008"/>
            <a:ext cx="6553200" cy="1905000"/>
          </a:xfrm>
          <a:prstGeom prst="rect">
            <a:avLst/>
          </a:prstGeom>
        </p:spPr>
      </p:pic>
      <p:sp>
        <p:nvSpPr>
          <p:cNvPr id="5" name="Прямоугольник 4"/>
          <p:cNvSpPr/>
          <p:nvPr/>
        </p:nvSpPr>
        <p:spPr>
          <a:xfrm>
            <a:off x="971600" y="5517232"/>
            <a:ext cx="7416824" cy="646331"/>
          </a:xfrm>
          <a:prstGeom prst="rect">
            <a:avLst/>
          </a:prstGeom>
        </p:spPr>
        <p:txBody>
          <a:bodyPr wrap="square">
            <a:spAutoFit/>
          </a:bodyPr>
          <a:lstStyle/>
          <a:p>
            <a:r>
              <a:rPr lang="ru-RU" sz="1200" dirty="0" smtClean="0"/>
              <a:t>Российский космический аппарат Венера 13 сделал эти фотографии поверхности Венеры 1 марта 1982 года. Космический аппарат продержался на поверхности 2 часа и 7 минут, до того, как был разрушен едкой средой планеты.</a:t>
            </a:r>
            <a:endParaRPr lang="ru-RU"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digital_universe_27-1024x768.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179512" y="0"/>
            <a:ext cx="7467600" cy="1143000"/>
          </a:xfrm>
        </p:spPr>
        <p:txBody>
          <a:bodyPr>
            <a:normAutofit/>
          </a:bodyPr>
          <a:lstStyle/>
          <a:p>
            <a:r>
              <a:rPr lang="ru-RU"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Доказанный факт:</a:t>
            </a:r>
            <a:endParaRPr lang="ru-RU"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3" name="Содержимое 2"/>
          <p:cNvSpPr>
            <a:spLocks noGrp="1"/>
          </p:cNvSpPr>
          <p:nvPr>
            <p:ph idx="1"/>
          </p:nvPr>
        </p:nvSpPr>
        <p:spPr>
          <a:xfrm>
            <a:off x="539552" y="908720"/>
            <a:ext cx="7467600" cy="4525963"/>
          </a:xfrm>
        </p:spPr>
        <p:txBody>
          <a:bodyPr>
            <a:normAutofit fontScale="70000" lnSpcReduction="20000"/>
          </a:bodyPr>
          <a:lstStyle/>
          <a:p>
            <a:pPr algn="ctr">
              <a:buNone/>
            </a:pPr>
            <a:r>
              <a:rPr lang="ru-RU" dirty="0" smtClean="0"/>
              <a:t>Поверхность </a:t>
            </a:r>
            <a:r>
              <a:rPr lang="ru-RU" dirty="0" smtClean="0"/>
              <a:t>Венеры чрезвычайно суха. Здесь нет никакой жидкости (воды) на ее поверхности, потому что высокая температура заставляет выкипать ее полностью. Примерно две трети поверхности Венеры покрыто плоскими, гладкими равнинами, в которых присутствуют тысячи вулканов, в пределах от 0.5 до 150 миль (от 0.8 до 240 километров) в ширину, с потоками лавы, вьющимися каналами достигающими до 3,000 миль (5,000 километров) в длину.</a:t>
            </a:r>
          </a:p>
          <a:p>
            <a:pPr algn="ctr">
              <a:buNone/>
            </a:pPr>
            <a:r>
              <a:rPr lang="ru-RU" dirty="0" smtClean="0"/>
              <a:t>Шесть горных районов составляют около одной трети поверхности Венеры. Один горный хребет, именуемый Максвелл, достигает около 540 миль (870 км) в длину и до 7 миль (11.3 километров) в высоту, что делает его самым высоким на планете.</a:t>
            </a:r>
          </a:p>
          <a:p>
            <a:endParaRPr lang="ru-RU" dirty="0"/>
          </a:p>
        </p:txBody>
      </p:sp>
      <p:pic>
        <p:nvPicPr>
          <p:cNvPr id="4" name="Рисунок 3" descr="v132_720.jpg"/>
          <p:cNvPicPr>
            <a:picLocks noChangeAspect="1"/>
          </p:cNvPicPr>
          <p:nvPr/>
        </p:nvPicPr>
        <p:blipFill>
          <a:blip r:embed="rId3" cstate="print"/>
          <a:stretch>
            <a:fillRect/>
          </a:stretch>
        </p:blipFill>
        <p:spPr>
          <a:xfrm>
            <a:off x="1259632" y="4725144"/>
            <a:ext cx="6289328" cy="1727737"/>
          </a:xfrm>
          <a:prstGeom prst="rect">
            <a:avLst/>
          </a:prstGeom>
        </p:spPr>
      </p:pic>
      <p:sp>
        <p:nvSpPr>
          <p:cNvPr id="5" name="Прямоугольник 4"/>
          <p:cNvSpPr/>
          <p:nvPr/>
        </p:nvSpPr>
        <p:spPr>
          <a:xfrm>
            <a:off x="1835696" y="6427113"/>
            <a:ext cx="6912768" cy="261610"/>
          </a:xfrm>
          <a:prstGeom prst="rect">
            <a:avLst/>
          </a:prstGeom>
        </p:spPr>
        <p:txBody>
          <a:bodyPr wrap="square">
            <a:spAutoFit/>
          </a:bodyPr>
          <a:lstStyle/>
          <a:p>
            <a:r>
              <a:rPr lang="ru-RU" sz="1100" dirty="0" smtClean="0"/>
              <a:t>Изображение поверхности Венеры, сделанное космическим аппаратом </a:t>
            </a:r>
            <a:r>
              <a:rPr lang="ru-RU" sz="1100" dirty="0" err="1" smtClean="0"/>
              <a:t>Venera</a:t>
            </a:r>
            <a:r>
              <a:rPr lang="ru-RU" sz="1100" dirty="0" smtClean="0"/>
              <a:t> 13</a:t>
            </a:r>
            <a:endParaRPr lang="ru-RU"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Venus-Planet-480x640.jpg"/>
          <p:cNvPicPr>
            <a:picLocks noChangeAspect="1"/>
          </p:cNvPicPr>
          <p:nvPr/>
        </p:nvPicPr>
        <p:blipFill>
          <a:blip r:embed="rId2" cstate="print"/>
          <a:stretch>
            <a:fillRect/>
          </a:stretch>
        </p:blipFill>
        <p:spPr>
          <a:xfrm>
            <a:off x="0" y="0"/>
            <a:ext cx="9144000" cy="6858000"/>
          </a:xfrm>
          <a:prstGeom prst="rect">
            <a:avLst/>
          </a:prstGeom>
        </p:spPr>
      </p:pic>
      <p:sp>
        <p:nvSpPr>
          <p:cNvPr id="3" name="Содержимое 2"/>
          <p:cNvSpPr>
            <a:spLocks noGrp="1"/>
          </p:cNvSpPr>
          <p:nvPr>
            <p:ph idx="1"/>
          </p:nvPr>
        </p:nvSpPr>
        <p:spPr>
          <a:xfrm>
            <a:off x="755576" y="476672"/>
            <a:ext cx="7668344" cy="5661248"/>
          </a:xfrm>
        </p:spPr>
        <p:txBody>
          <a:bodyPr>
            <a:normAutofit fontScale="62500" lnSpcReduction="20000"/>
          </a:bodyPr>
          <a:lstStyle/>
          <a:p>
            <a:pPr algn="ctr">
              <a:buNone/>
            </a:pPr>
            <a:r>
              <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Венера тратит 243 полных земных дня для того, чтобы совершить полный вокруг своей оси, что делает ее самой медленной из планет. Из-за такого медленного вращения, её металлическое ядро не способно производить магнитное поле, подобное Земному</a:t>
            </a:r>
            <a:r>
              <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p>
          <a:p>
            <a:pPr algn="ctr">
              <a:buNone/>
            </a:pPr>
            <a:endPar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algn="ctr">
              <a:buNone/>
            </a:pPr>
            <a:r>
              <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Если смотреть сверху, в то время как большинство планет вращаются вокруг своей оси, Венера вращается в противоположную сторону. В то время как на Земле Солнце начинает всходить на Востоке и садится на Западе, то на Венере, Солнце будет всходить на Западе и садиться на Востоке</a:t>
            </a:r>
            <a:r>
              <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p>
          <a:p>
            <a:pPr algn="ctr">
              <a:buNone/>
            </a:pPr>
            <a:endPar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algn="ctr">
              <a:buNone/>
            </a:pPr>
            <a:r>
              <a:rPr lang="ru-RU"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Год на Венере — время, необходимое для вращения вокруг солнца — длится около 225 земных дней. В это же время, Венере требуются 243 земных дня, совершить полный оборот вокруг своей оси, что означает, что дни на Венере более длительны, чем годы. Однако, из-за своеобразного ретроградного вращения Венеры, время от одного восхода Солнца до следующего составляет приблизительно 117 земных дня.</a:t>
            </a:r>
          </a:p>
          <a:p>
            <a:pPr algn="ctr">
              <a:buNone/>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kosmos_05.jpg"/>
          <p:cNvPicPr>
            <a:picLocks noChangeAspect="1"/>
          </p:cNvPicPr>
          <p:nvPr/>
        </p:nvPicPr>
        <p:blipFill>
          <a:blip r:embed="rId2" cstate="print"/>
          <a:stretch>
            <a:fillRect/>
          </a:stretch>
        </p:blipFill>
        <p:spPr>
          <a:xfrm>
            <a:off x="-659919" y="0"/>
            <a:ext cx="10463838" cy="6858000"/>
          </a:xfrm>
          <a:prstGeom prst="rect">
            <a:avLst/>
          </a:prstGeom>
        </p:spPr>
      </p:pic>
      <p:sp>
        <p:nvSpPr>
          <p:cNvPr id="2" name="Заголовок 1"/>
          <p:cNvSpPr>
            <a:spLocks noGrp="1"/>
          </p:cNvSpPr>
          <p:nvPr>
            <p:ph type="title"/>
          </p:nvPr>
        </p:nvSpPr>
        <p:spPr>
          <a:xfrm>
            <a:off x="2195736" y="188640"/>
            <a:ext cx="7467600" cy="1143000"/>
          </a:xfrm>
        </p:spPr>
        <p:txBody>
          <a:bodyPr>
            <a:normAutofit fontScale="90000"/>
          </a:bodyPr>
          <a:lstStyle/>
          <a:p>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Состав планеты Венеры</a:t>
            </a:r>
            <a:r>
              <a:rPr lang="ru-RU" b="1" dirty="0" smtClean="0"/>
              <a:t/>
            </a:r>
            <a:br>
              <a:rPr lang="ru-RU" b="1" dirty="0" smtClean="0"/>
            </a:br>
            <a:endParaRPr lang="ru-RU" dirty="0"/>
          </a:p>
        </p:txBody>
      </p:sp>
      <p:sp>
        <p:nvSpPr>
          <p:cNvPr id="3" name="Содержимое 2"/>
          <p:cNvSpPr>
            <a:spLocks noGrp="1"/>
          </p:cNvSpPr>
          <p:nvPr>
            <p:ph idx="1"/>
          </p:nvPr>
        </p:nvSpPr>
        <p:spPr>
          <a:xfrm>
            <a:off x="395536" y="908721"/>
            <a:ext cx="7632848" cy="2016224"/>
          </a:xfrm>
        </p:spPr>
        <p:txBody>
          <a:bodyPr>
            <a:normAutofit/>
          </a:bodyPr>
          <a:lstStyle/>
          <a:p>
            <a:pPr>
              <a:buNone/>
            </a:pPr>
            <a:r>
              <a:rPr lang="ru-RU" sz="2000" dirty="0" smtClean="0"/>
              <a:t>96.5 процентов — углекислый, 3.5 процентов — азот, с незначительным количеством двуокиси серы, аргона, воды, угарного газа, гелия и неона.</a:t>
            </a:r>
            <a:endParaRPr lang="ru-RU" sz="2000" dirty="0"/>
          </a:p>
        </p:txBody>
      </p:sp>
      <p:sp>
        <p:nvSpPr>
          <p:cNvPr id="4" name="Прямоугольник 3"/>
          <p:cNvSpPr/>
          <p:nvPr/>
        </p:nvSpPr>
        <p:spPr>
          <a:xfrm>
            <a:off x="1259632" y="1916832"/>
            <a:ext cx="6400727" cy="707886"/>
          </a:xfrm>
          <a:prstGeom prst="rect">
            <a:avLst/>
          </a:prstGeom>
        </p:spPr>
        <p:txBody>
          <a:bodyPr wrap="none">
            <a:spAutoFit/>
          </a:bodyPr>
          <a:lstStyle/>
          <a:p>
            <a:r>
              <a:rPr lang="ru-RU"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j-lt"/>
              </a:rPr>
              <a:t>Магнитное поле Венеры</a:t>
            </a:r>
            <a:endParaRPr lang="ru-RU"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j-lt"/>
            </a:endParaRPr>
          </a:p>
        </p:txBody>
      </p:sp>
      <p:sp>
        <p:nvSpPr>
          <p:cNvPr id="5" name="Прямоугольник 4"/>
          <p:cNvSpPr/>
          <p:nvPr/>
        </p:nvSpPr>
        <p:spPr>
          <a:xfrm>
            <a:off x="755576" y="2708920"/>
            <a:ext cx="7344816" cy="707886"/>
          </a:xfrm>
          <a:prstGeom prst="rect">
            <a:avLst/>
          </a:prstGeom>
        </p:spPr>
        <p:txBody>
          <a:bodyPr wrap="square">
            <a:spAutoFit/>
          </a:bodyPr>
          <a:lstStyle/>
          <a:p>
            <a:r>
              <a:rPr lang="ru-RU" sz="2000" dirty="0" smtClean="0"/>
              <a:t>Магнитное поле Венеры в 0.000015 раз больше чем поле Земли (т.е., меньше Земного).</a:t>
            </a:r>
            <a:endParaRPr lang="ru-RU" sz="2000" dirty="0"/>
          </a:p>
        </p:txBody>
      </p:sp>
      <p:sp>
        <p:nvSpPr>
          <p:cNvPr id="6" name="Прямоугольник 5"/>
          <p:cNvSpPr/>
          <p:nvPr/>
        </p:nvSpPr>
        <p:spPr>
          <a:xfrm>
            <a:off x="107504" y="3501008"/>
            <a:ext cx="8035341" cy="707886"/>
          </a:xfrm>
          <a:prstGeom prst="rect">
            <a:avLst/>
          </a:prstGeom>
        </p:spPr>
        <p:txBody>
          <a:bodyPr wrap="none">
            <a:spAutoFit/>
          </a:bodyPr>
          <a:lstStyle/>
          <a:p>
            <a:r>
              <a:rPr lang="ru-RU"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j-lt"/>
              </a:rPr>
              <a:t>Внутренняя структура Венеры</a:t>
            </a:r>
            <a:endParaRPr lang="ru-RU"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j-lt"/>
            </a:endParaRPr>
          </a:p>
        </p:txBody>
      </p:sp>
      <p:sp>
        <p:nvSpPr>
          <p:cNvPr id="7" name="Прямоугольник 6"/>
          <p:cNvSpPr/>
          <p:nvPr/>
        </p:nvSpPr>
        <p:spPr>
          <a:xfrm>
            <a:off x="395536" y="4293096"/>
            <a:ext cx="4572000" cy="2308324"/>
          </a:xfrm>
          <a:prstGeom prst="rect">
            <a:avLst/>
          </a:prstGeom>
        </p:spPr>
        <p:txBody>
          <a:bodyPr>
            <a:spAutoFit/>
          </a:bodyPr>
          <a:lstStyle/>
          <a:p>
            <a:r>
              <a:rPr lang="ru-RU" dirty="0" smtClean="0"/>
              <a:t>Металлическое железное ядро Венеры составляет примерно 2,400 миль (6,000 километров) в ширину. Литая скалистая мантия Венеры — примерно 1,200 миль (3,000 километров) толщиной. Кора поверхности Венеры — в основном, базальт, по разным оценкам, от 6 до 12 миль (10 — 20 километров) в толщину.</a:t>
            </a:r>
            <a:endParaRPr lang="ru-RU" dirty="0"/>
          </a:p>
        </p:txBody>
      </p:sp>
      <p:pic>
        <p:nvPicPr>
          <p:cNvPr id="8" name="Рисунок 7" descr="Stroenie-Veneryi.png"/>
          <p:cNvPicPr>
            <a:picLocks noChangeAspect="1"/>
          </p:cNvPicPr>
          <p:nvPr/>
        </p:nvPicPr>
        <p:blipFill>
          <a:blip r:embed="rId3" cstate="print"/>
          <a:stretch>
            <a:fillRect/>
          </a:stretch>
        </p:blipFill>
        <p:spPr>
          <a:xfrm>
            <a:off x="5796136" y="4365104"/>
            <a:ext cx="2381250" cy="23812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kosmos_05.jpg"/>
          <p:cNvPicPr>
            <a:picLocks noChangeAspect="1"/>
          </p:cNvPicPr>
          <p:nvPr/>
        </p:nvPicPr>
        <p:blipFill>
          <a:blip r:embed="rId2" cstate="print"/>
          <a:stretch>
            <a:fillRect/>
          </a:stretch>
        </p:blipFill>
        <p:spPr>
          <a:xfrm>
            <a:off x="-396552" y="0"/>
            <a:ext cx="10463838" cy="6858000"/>
          </a:xfrm>
          <a:prstGeom prst="rect">
            <a:avLst/>
          </a:prstGeom>
        </p:spPr>
      </p:pic>
      <p:sp>
        <p:nvSpPr>
          <p:cNvPr id="3" name="Содержимое 2"/>
          <p:cNvSpPr>
            <a:spLocks noGrp="1"/>
          </p:cNvSpPr>
          <p:nvPr>
            <p:ph idx="1"/>
          </p:nvPr>
        </p:nvSpPr>
        <p:spPr>
          <a:xfrm>
            <a:off x="683568" y="260648"/>
            <a:ext cx="7467600" cy="4525963"/>
          </a:xfrm>
        </p:spPr>
        <p:txBody>
          <a:bodyPr>
            <a:normAutofit fontScale="77500" lnSpcReduction="20000"/>
          </a:bodyPr>
          <a:lstStyle/>
          <a:p>
            <a:pPr algn="ctr">
              <a:buNone/>
            </a:pPr>
            <a:r>
              <a:rPr lang="ru-RU" dirty="0" smtClean="0"/>
              <a:t>Самый верхний слой облаков второй планеты от Солнца — Венеры пролетает всю планету за четыре Земных дня. Эти облака управляются ветрами ураганной силы, преодолевая примерно 224 мили (360 километров) в час. Это, так называемое, </a:t>
            </a:r>
            <a:r>
              <a:rPr lang="ru-RU" dirty="0" err="1" smtClean="0"/>
              <a:t>сверхвращение</a:t>
            </a:r>
            <a:r>
              <a:rPr lang="ru-RU" dirty="0" smtClean="0"/>
              <a:t> планетной атмосферы приблизительно в 60 раз быстрее, чем вращается сама планета Венера, и именно это, может быть, является одним из самых интересных фактов  Венеры. Ветра на поверхности планеты намного медленнее, их скорость приблизительно всего несколько миль в час.</a:t>
            </a:r>
            <a:endParaRPr lang="ru-RU" dirty="0"/>
          </a:p>
        </p:txBody>
      </p:sp>
      <p:pic>
        <p:nvPicPr>
          <p:cNvPr id="4" name="Рисунок 3" descr="venus.gif"/>
          <p:cNvPicPr>
            <a:picLocks noChangeAspect="1"/>
          </p:cNvPicPr>
          <p:nvPr/>
        </p:nvPicPr>
        <p:blipFill>
          <a:blip r:embed="rId3" cstate="print"/>
          <a:stretch>
            <a:fillRect/>
          </a:stretch>
        </p:blipFill>
        <p:spPr>
          <a:xfrm>
            <a:off x="3419872" y="4149080"/>
            <a:ext cx="2520280" cy="25202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venus-atmosphere.jpg"/>
          <p:cNvPicPr>
            <a:picLocks noChangeAspect="1"/>
          </p:cNvPicPr>
          <p:nvPr/>
        </p:nvPicPr>
        <p:blipFill>
          <a:blip r:embed="rId2" cstate="print"/>
          <a:stretch>
            <a:fillRect/>
          </a:stretch>
        </p:blipFill>
        <p:spPr>
          <a:xfrm>
            <a:off x="0" y="0"/>
            <a:ext cx="9144000" cy="6858000"/>
          </a:xfrm>
          <a:prstGeom prst="rect">
            <a:avLst/>
          </a:prstGeom>
        </p:spPr>
      </p:pic>
      <p:pic>
        <p:nvPicPr>
          <p:cNvPr id="5" name="Рисунок 4" descr="mercury.png"/>
          <p:cNvPicPr>
            <a:picLocks noChangeAspect="1"/>
          </p:cNvPicPr>
          <p:nvPr/>
        </p:nvPicPr>
        <p:blipFill>
          <a:blip r:embed="rId3" cstate="print"/>
          <a:stretch>
            <a:fillRect/>
          </a:stretch>
        </p:blipFill>
        <p:spPr>
          <a:xfrm>
            <a:off x="323528" y="4437112"/>
            <a:ext cx="2438727" cy="2281390"/>
          </a:xfrm>
          <a:prstGeom prst="rect">
            <a:avLst/>
          </a:prstGeom>
        </p:spPr>
      </p:pic>
      <p:pic>
        <p:nvPicPr>
          <p:cNvPr id="6" name="Рисунок 5" descr="lightning.png"/>
          <p:cNvPicPr>
            <a:picLocks noChangeAspect="1"/>
          </p:cNvPicPr>
          <p:nvPr/>
        </p:nvPicPr>
        <p:blipFill>
          <a:blip r:embed="rId4" cstate="print"/>
          <a:stretch>
            <a:fillRect/>
          </a:stretch>
        </p:blipFill>
        <p:spPr>
          <a:xfrm>
            <a:off x="0" y="620688"/>
            <a:ext cx="9144000" cy="6072733"/>
          </a:xfrm>
          <a:prstGeom prst="rect">
            <a:avLst/>
          </a:prstGeom>
        </p:spPr>
      </p:pic>
      <p:sp>
        <p:nvSpPr>
          <p:cNvPr id="3" name="Содержимое 2"/>
          <p:cNvSpPr>
            <a:spLocks noGrp="1"/>
          </p:cNvSpPr>
          <p:nvPr>
            <p:ph idx="1"/>
          </p:nvPr>
        </p:nvSpPr>
        <p:spPr>
          <a:xfrm>
            <a:off x="323528" y="332656"/>
            <a:ext cx="8136904" cy="4104455"/>
          </a:xfrm>
        </p:spPr>
        <p:txBody>
          <a:bodyPr>
            <a:noAutofit/>
          </a:bodyPr>
          <a:lstStyle/>
          <a:p>
            <a:pPr algn="ctr">
              <a:buNone/>
            </a:pPr>
            <a:r>
              <a:rPr lang="ru-RU" sz="1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Космический корабль </a:t>
            </a:r>
            <a:r>
              <a:rPr lang="ru-RU" sz="1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Venus</a:t>
            </a:r>
            <a:r>
              <a:rPr lang="ru-RU" sz="1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ru-RU" sz="1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Express</a:t>
            </a:r>
            <a:r>
              <a:rPr lang="ru-RU" sz="1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под руководством Европейского космического агентства, в 2005 году нашёл интригующие доказательства существования молний на планете. Эти молнии уникальны. В отличие от молний на других планетах в Солнечной системе, на которых они существуют, молнии на Венере не связаны с наличием воды в облаках. Вместо этого, на Венере молния вызвана облаками серной кислоты</a:t>
            </a:r>
            <a:r>
              <a:rPr lang="ru-RU" sz="1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algn="ctr">
              <a:buNone/>
            </a:pPr>
            <a:r>
              <a:rPr lang="ru-RU" sz="1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Ученые серьезно обеспокоены этими электрическими разрядами, поскольку они могут разбить молекулы на фрагменты, которые могут тогда объединиться с другими фрагментами самым непредсказуемым образом</a:t>
            </a:r>
            <a:r>
              <a:rPr lang="ru-RU" sz="1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6a184eed3ea8c432.jpg"/>
          <p:cNvPicPr>
            <a:picLocks noChangeAspect="1"/>
          </p:cNvPicPr>
          <p:nvPr/>
        </p:nvPicPr>
        <p:blipFill>
          <a:blip r:embed="rId2" cstate="print"/>
          <a:stretch>
            <a:fillRect/>
          </a:stretch>
        </p:blipFill>
        <p:spPr>
          <a:xfrm>
            <a:off x="0" y="0"/>
            <a:ext cx="16129182" cy="10080739"/>
          </a:xfrm>
          <a:prstGeom prst="rect">
            <a:avLst/>
          </a:prstGeom>
        </p:spPr>
      </p:pic>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1124744"/>
            <a:ext cx="8003232" cy="5001419"/>
          </a:xfrm>
        </p:spPr>
        <p:txBody>
          <a:bodyPr>
            <a:normAutofit fontScale="92500" lnSpcReduction="20000"/>
          </a:bodyPr>
          <a:lstStyle/>
          <a:p>
            <a:pPr algn="ctr">
              <a:buNone/>
            </a:pP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Необычные полосы в верхних облаках Венеры называют «синими поглотителями» или «ультрафиолетовыми поглотителями», потому что они сильно поглощают свет на синих и ультрафиолетовых длинах волны. Они впитывают огромное количество энергии — почти половину полной солнечной энергии, которую поглощает планета. Также, они, кажется, играют главную роль в сохранении адского обличия Венеры. Их точный состав пока остается неизвестен.</a:t>
            </a: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kosmos_05.jpg"/>
          <p:cNvPicPr>
            <a:picLocks noGrp="1" noChangeAspect="1"/>
          </p:cNvPicPr>
          <p:nvPr>
            <p:ph idx="1"/>
          </p:nvPr>
        </p:nvPicPr>
        <p:blipFill>
          <a:blip r:embed="rId2" cstate="print"/>
          <a:stretch>
            <a:fillRect/>
          </a:stretch>
        </p:blipFill>
        <p:spPr>
          <a:xfrm>
            <a:off x="-180529" y="0"/>
            <a:ext cx="10725359" cy="7029400"/>
          </a:xfrm>
        </p:spPr>
      </p:pic>
      <p:sp>
        <p:nvSpPr>
          <p:cNvPr id="2" name="Заголовок 1"/>
          <p:cNvSpPr>
            <a:spLocks noGrp="1"/>
          </p:cNvSpPr>
          <p:nvPr>
            <p:ph type="title"/>
          </p:nvPr>
        </p:nvSpPr>
        <p:spPr>
          <a:xfrm>
            <a:off x="467544" y="620688"/>
            <a:ext cx="7467600" cy="1143000"/>
          </a:xfrm>
        </p:spPr>
        <p:txBody>
          <a:bodyPr>
            <a:normAutofit fontScale="90000"/>
          </a:bodyPr>
          <a:lstStyle/>
          <a:p>
            <a:pPr algn="ct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Карта поверхности планеты Венера</a:t>
            </a:r>
            <a:b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5" name="Рисунок 4" descr="venus4_rgb_cyl_www.jpg"/>
          <p:cNvPicPr>
            <a:picLocks noChangeAspect="1"/>
          </p:cNvPicPr>
          <p:nvPr/>
        </p:nvPicPr>
        <p:blipFill>
          <a:blip r:embed="rId3" cstate="print"/>
          <a:stretch>
            <a:fillRect/>
          </a:stretch>
        </p:blipFill>
        <p:spPr>
          <a:xfrm>
            <a:off x="0" y="2060848"/>
            <a:ext cx="9144000" cy="4572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purple-space-and-nebula-480x320.jpg"/>
          <p:cNvPicPr>
            <a:picLocks noGrp="1" noChangeAspect="1"/>
          </p:cNvPicPr>
          <p:nvPr>
            <p:ph idx="1"/>
          </p:nvPr>
        </p:nvPicPr>
        <p:blipFill>
          <a:blip r:embed="rId2" cstate="print"/>
          <a:stretch>
            <a:fillRect/>
          </a:stretch>
        </p:blipFill>
        <p:spPr>
          <a:xfrm>
            <a:off x="0" y="0"/>
            <a:ext cx="11412760" cy="7132975"/>
          </a:xfrm>
        </p:spPr>
      </p:pic>
      <p:sp>
        <p:nvSpPr>
          <p:cNvPr id="2" name="Заголовок 1"/>
          <p:cNvSpPr>
            <a:spLocks noGrp="1"/>
          </p:cNvSpPr>
          <p:nvPr>
            <p:ph type="title"/>
          </p:nvPr>
        </p:nvSpPr>
        <p:spPr>
          <a:xfrm>
            <a:off x="457200" y="274638"/>
            <a:ext cx="8219256" cy="1354162"/>
          </a:xfrm>
        </p:spPr>
        <p:txBody>
          <a:bodyPr>
            <a:normAutofit/>
          </a:bodyPr>
          <a:lstStyle/>
          <a:p>
            <a:r>
              <a:rPr lang="ru-RU"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Спасибо за внимание!</a:t>
            </a:r>
            <a:endParaRPr lang="ru-RU"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5" name="Рисунок 4" descr="16907-wall_800.jpg"/>
          <p:cNvPicPr>
            <a:picLocks noChangeAspect="1"/>
          </p:cNvPicPr>
          <p:nvPr/>
        </p:nvPicPr>
        <p:blipFill>
          <a:blip r:embed="rId3" cstate="print"/>
          <a:stretch>
            <a:fillRect/>
          </a:stretch>
        </p:blipFill>
        <p:spPr>
          <a:xfrm>
            <a:off x="1187624" y="1916832"/>
            <a:ext cx="6983760" cy="4364850"/>
          </a:xfrm>
          <a:prstGeom prst="rect">
            <a:avLst/>
          </a:prstGeom>
        </p:spPr>
      </p:pic>
    </p:spTree>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64</TotalTime>
  <Words>1135</Words>
  <Application>Microsoft Office PowerPoint</Application>
  <PresentationFormat>Экран (4:3)</PresentationFormat>
  <Paragraphs>47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Техническая</vt:lpstr>
      <vt:lpstr>Венера</vt:lpstr>
      <vt:lpstr>10 фактов, которые необходимо знать о планете Венера </vt:lpstr>
      <vt:lpstr>История открытия планеты Венера </vt:lpstr>
      <vt:lpstr>Что означает имя «Венера»? </vt:lpstr>
      <vt:lpstr>Особенности планеты Венера: </vt:lpstr>
      <vt:lpstr>Интересный факт:  </vt:lpstr>
      <vt:lpstr>Слайд 7</vt:lpstr>
      <vt:lpstr>Доказанный факт:</vt:lpstr>
      <vt:lpstr>Слайд 9</vt:lpstr>
      <vt:lpstr>Состав планеты Венеры </vt:lpstr>
      <vt:lpstr>Слайд 11</vt:lpstr>
      <vt:lpstr>Слайд 12</vt:lpstr>
      <vt:lpstr>Слайд 13</vt:lpstr>
      <vt:lpstr>Карта поверхности планеты Венера </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Венера</dc:title>
  <dc:creator>Admin</dc:creator>
  <cp:lastModifiedBy>Admin</cp:lastModifiedBy>
  <cp:revision>8</cp:revision>
  <dcterms:created xsi:type="dcterms:W3CDTF">2015-05-20T18:57:34Z</dcterms:created>
  <dcterms:modified xsi:type="dcterms:W3CDTF">2015-05-20T20:12:43Z</dcterms:modified>
</cp:coreProperties>
</file>