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9" r:id="rId10"/>
    <p:sldId id="270" r:id="rId11"/>
    <p:sldId id="271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C52861-F633-4686-8982-0CF5D5927538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44E8E7-B17A-47DC-9398-B1EACA6E4F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915751"/>
            <a:ext cx="6264696" cy="1793167"/>
          </a:xfrm>
        </p:spPr>
        <p:txBody>
          <a:bodyPr/>
          <a:lstStyle/>
          <a:p>
            <a:r>
              <a:rPr lang="ru-RU" sz="6600" dirty="0" smtClean="0"/>
              <a:t>«Асфиксия»</a:t>
            </a:r>
            <a:endParaRPr lang="ru-RU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5289138" y="5301208"/>
            <a:ext cx="359265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Comic Sans MS" pitchFamily="66" charset="0"/>
              </a:rPr>
              <a:t>Подготовила:</a:t>
            </a:r>
            <a:r>
              <a:rPr lang="ru-RU" sz="1200" dirty="0" smtClean="0">
                <a:latin typeface="Comic Sans MS" pitchFamily="66" charset="0"/>
              </a:rPr>
              <a:t> студентка 2 курса </a:t>
            </a:r>
          </a:p>
          <a:p>
            <a:r>
              <a:rPr lang="ru-RU" sz="1200" dirty="0" smtClean="0">
                <a:latin typeface="Comic Sans MS" pitchFamily="66" charset="0"/>
              </a:rPr>
              <a:t> 1группы 1бригады</a:t>
            </a:r>
          </a:p>
          <a:p>
            <a:r>
              <a:rPr lang="ru-RU" sz="1200" dirty="0" smtClean="0">
                <a:latin typeface="Comic Sans MS" pitchFamily="66" charset="0"/>
              </a:rPr>
              <a:t>отделения «Лечебное дело» </a:t>
            </a:r>
            <a:r>
              <a:rPr lang="ru-RU" sz="1200" dirty="0" err="1" smtClean="0">
                <a:latin typeface="Comic Sans MS" pitchFamily="66" charset="0"/>
              </a:rPr>
              <a:t>Калашник</a:t>
            </a:r>
            <a:r>
              <a:rPr lang="ru-RU" sz="1200" dirty="0" smtClean="0">
                <a:latin typeface="Comic Sans MS" pitchFamily="66" charset="0"/>
              </a:rPr>
              <a:t> Юлия</a:t>
            </a:r>
          </a:p>
          <a:p>
            <a:r>
              <a:rPr lang="ru-RU" sz="1200" b="1" dirty="0" smtClean="0">
                <a:latin typeface="Comic Sans MS" pitchFamily="66" charset="0"/>
              </a:rPr>
              <a:t>Преподаватель: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Посупонько</a:t>
            </a:r>
            <a:r>
              <a:rPr lang="ru-RU" sz="1200" dirty="0" smtClean="0">
                <a:latin typeface="Comic Sans MS" pitchFamily="66" charset="0"/>
              </a:rPr>
              <a:t> Е.С.</a:t>
            </a:r>
            <a:r>
              <a:rPr lang="ru-RU" sz="1600" dirty="0" smtClean="0">
                <a:latin typeface="Comic Sans MS" pitchFamily="66" charset="0"/>
              </a:rPr>
              <a:t> 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132856"/>
            <a:ext cx="4557972" cy="34119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655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4092" y="476671"/>
            <a:ext cx="676875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Асфиксия </a:t>
            </a:r>
          </a:p>
          <a:p>
            <a:pPr algn="ctr"/>
            <a:r>
              <a:rPr lang="ru-RU" dirty="0" smtClean="0"/>
              <a:t>— удушье, остро протекающий патологический процесс, возникающий в связи с нарушением газового обмена новорожденного, сопровождающимся недостатком кислорода в крови и тканях и накоплением углекислоты в орга­низме.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878" y="2708920"/>
            <a:ext cx="4403179" cy="3308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516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260648"/>
            <a:ext cx="470371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асфиксий: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484784"/>
            <a:ext cx="48245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Дислокационная;</a:t>
            </a:r>
          </a:p>
          <a:p>
            <a:pPr marL="342900" indent="-342900"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err="1" smtClean="0"/>
              <a:t>Обтурационная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err="1" smtClean="0"/>
              <a:t>Странгуляционная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Компрессионная;</a:t>
            </a:r>
          </a:p>
          <a:p>
            <a:pPr marL="342900" indent="-342900"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Аспирационная;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649" y="1268760"/>
            <a:ext cx="28575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33056"/>
            <a:ext cx="28575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8748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32656"/>
            <a:ext cx="658118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Типы асфиксий</a:t>
            </a:r>
            <a:endParaRPr lang="ru-RU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84784"/>
            <a:ext cx="7200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400" u="sng" dirty="0" smtClean="0"/>
              <a:t>Первичная</a:t>
            </a:r>
            <a:r>
              <a:rPr lang="ru-RU" sz="2400" dirty="0" smtClean="0"/>
              <a:t> (возникает в момент рождения);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2400" dirty="0"/>
          </a:p>
          <a:p>
            <a:pPr marL="285750" indent="-285750">
              <a:buFont typeface="Wingdings" pitchFamily="2" charset="2"/>
              <a:buChar char="v"/>
            </a:pPr>
            <a:endParaRPr lang="ru-RU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400" u="sng" dirty="0" smtClean="0"/>
              <a:t>Вторичная</a:t>
            </a:r>
            <a:r>
              <a:rPr lang="ru-RU" sz="2400" dirty="0" smtClean="0"/>
              <a:t> (развивается в первые сутки жизни младенца).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89040"/>
            <a:ext cx="3171825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8028">
            <a:off x="4842373" y="3406849"/>
            <a:ext cx="3461370" cy="29075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285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48245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Причины Первичной Асфиксии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412776"/>
            <a:ext cx="64807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Внутриутробная гипоксия (острая или хроническая);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Внутричерепная родовая травма ребенка;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Несовместимость матери и плода иммунологически;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Полная или частичная закупорка дыхательных путей ребенка околоплодными водами или слизью;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 smtClean="0"/>
              <a:t>Экстрагенитальные</a:t>
            </a:r>
            <a:r>
              <a:rPr lang="ru-RU" dirty="0" smtClean="0"/>
              <a:t> заболевания матери во время беременности;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Патологическое течение беременности;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Аномалии родовой деятельности (патологически узкий таз матери, неправильное врезание головки плода, в некоторых случаях обвитие пуповиной).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" t="3358" r="4155" b="9866"/>
          <a:stretch/>
        </p:blipFill>
        <p:spPr>
          <a:xfrm>
            <a:off x="6414080" y="3634509"/>
            <a:ext cx="2743201" cy="3223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243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518457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Причины вторичной асфиксии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500986"/>
            <a:ext cx="53823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Врожденную пневмонию у ребенка;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Нарушение мозгового кровообращения;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Попадание в дыхательные пути рвотных масс;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Нарушение работы центральной нервной системы малыша.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3" y="3861048"/>
            <a:ext cx="3192312" cy="21302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72894"/>
            <a:ext cx="1380153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1651">
            <a:off x="5473915" y="3679335"/>
            <a:ext cx="3092713" cy="2319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5084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547260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Чем опасна асфиксия новорожденного?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12776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Century Gothic" pitchFamily="34" charset="0"/>
              </a:rPr>
              <a:t>Тяжесть асфиксии может варьировать от небольших нарушений дыхательного процесса до клинической смерти новорожденного.</a:t>
            </a:r>
          </a:p>
          <a:p>
            <a:r>
              <a:rPr lang="ru-RU" sz="1600" dirty="0" smtClean="0">
                <a:latin typeface="Century Gothic" pitchFamily="34" charset="0"/>
              </a:rPr>
              <a:t>Перенесенная асфиксия почти всегда сказывается на дальнейшем развитии ребенка. Для таких детей характерны следующие </a:t>
            </a:r>
            <a:r>
              <a:rPr lang="ru-RU" sz="1600" b="1" u="sng" dirty="0" smtClean="0">
                <a:solidFill>
                  <a:srgbClr val="FF0000"/>
                </a:solidFill>
                <a:latin typeface="Century Gothic" pitchFamily="34" charset="0"/>
              </a:rPr>
              <a:t>патологии</a:t>
            </a:r>
            <a:r>
              <a:rPr lang="ru-RU" sz="1600" dirty="0" smtClean="0">
                <a:latin typeface="Century Gothic" pitchFamily="34" charset="0"/>
              </a:rPr>
              <a:t>: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924944"/>
            <a:ext cx="7164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ru-RU" sz="2000" dirty="0" err="1" smtClean="0">
                <a:latin typeface="Comic Sans MS" pitchFamily="66" charset="0"/>
              </a:rPr>
              <a:t>Гипервозбудимость</a:t>
            </a:r>
            <a:r>
              <a:rPr lang="ru-RU" sz="2000" dirty="0" smtClean="0">
                <a:latin typeface="Comic Sans MS" pitchFamily="66" charset="0"/>
              </a:rPr>
              <a:t>;</a:t>
            </a:r>
          </a:p>
          <a:p>
            <a:pPr marL="285750" indent="-285750">
              <a:buFont typeface="Courier New" pitchFamily="49" charset="0"/>
              <a:buChar char="o"/>
            </a:pPr>
            <a:endParaRPr lang="ru-RU" sz="2000" dirty="0" smtClean="0">
              <a:latin typeface="Comic Sans MS" pitchFamily="66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sz="2000" dirty="0" err="1" smtClean="0">
                <a:latin typeface="Comic Sans MS" pitchFamily="66" charset="0"/>
              </a:rPr>
              <a:t>Гидроцефальный</a:t>
            </a:r>
            <a:r>
              <a:rPr lang="ru-RU" sz="2000" dirty="0" smtClean="0">
                <a:latin typeface="Comic Sans MS" pitchFamily="66" charset="0"/>
              </a:rPr>
              <a:t> синдром (избыточное скопление спинномозговой жидкости в голове ребенка);</a:t>
            </a:r>
          </a:p>
          <a:p>
            <a:pPr marL="285750" indent="-285750">
              <a:buFont typeface="Courier New" pitchFamily="49" charset="0"/>
              <a:buChar char="o"/>
            </a:pPr>
            <a:endParaRPr lang="ru-RU" sz="2000" dirty="0" smtClean="0">
              <a:latin typeface="Comic Sans MS" pitchFamily="66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sz="2000" dirty="0">
                <a:latin typeface="Comic Sans MS" pitchFamily="66" charset="0"/>
              </a:rPr>
              <a:t>О</a:t>
            </a:r>
            <a:r>
              <a:rPr lang="ru-RU" sz="2000" dirty="0" smtClean="0">
                <a:latin typeface="Comic Sans MS" pitchFamily="66" charset="0"/>
              </a:rPr>
              <a:t>бщее отставание в развитии.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4404"/>
            <a:ext cx="1289747" cy="1308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013176"/>
            <a:ext cx="2028825" cy="1619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780928"/>
            <a:ext cx="11049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5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12776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Заболевания ребенка: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гипоксия плода;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родовая травма;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патологии органов дыхания.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95898"/>
            <a:ext cx="7200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заболевания связаны с асфиксией новорожденного?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81163" y="3861047"/>
            <a:ext cx="435728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Заболевания матери: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тяжелое протекание беременности;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тяжелое протекание родов;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сахарный диабет;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железодефицитная анемия;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сердечно-сосудистые заболевания;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отравление;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алкоголизм;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наркомания.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89039"/>
            <a:ext cx="3670261" cy="24311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517232"/>
            <a:ext cx="893845" cy="1340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7366">
            <a:off x="5611360" y="1560874"/>
            <a:ext cx="2201274" cy="22012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3743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449" y="1844824"/>
            <a:ext cx="56166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Клиника асфиксии новорожденных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73016"/>
            <a:ext cx="2352127" cy="2352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638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036" y="332656"/>
            <a:ext cx="87765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Умеренная (средней тяжести) асфиксия: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46254"/>
            <a:ext cx="82089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Состояние средней тяжести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Реакция на осмотр и раздражение слабая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Физиологические рефлексы угнетены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Кожные покровы цианотичные («синяя асфиксия»)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При аускультации сердца выявляют тахикардию, тоны сердца повышенной звучности или приглушены.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Дыхание после затяжного первичного апноэ ритмичное, с подвздохами, возможно западение </a:t>
            </a:r>
            <a:r>
              <a:rPr lang="ru-RU" dirty="0" err="1" smtClean="0"/>
              <a:t>межреберий</a:t>
            </a:r>
            <a:r>
              <a:rPr lang="ru-RU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 smtClean="0"/>
              <a:t>Аускультативно</a:t>
            </a:r>
            <a:r>
              <a:rPr lang="ru-RU" dirty="0" smtClean="0"/>
              <a:t> над легкими возможно ослабленное дыхание, наличие разнокалиберных влажных хрипов непостоянной локализации и звучности. </a:t>
            </a:r>
            <a:r>
              <a:rPr lang="ru-RU" dirty="0" err="1" smtClean="0"/>
              <a:t>Перкуторный</a:t>
            </a:r>
            <a:r>
              <a:rPr lang="ru-RU" dirty="0" smtClean="0"/>
              <a:t> тон чаще с коробочным оттенком.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633817"/>
            <a:ext cx="2376264" cy="2224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707761"/>
            <a:ext cx="3096344" cy="2150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980728"/>
            <a:ext cx="2379983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163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88640"/>
            <a:ext cx="70839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Тяжелая первичная асфиксия: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980728"/>
            <a:ext cx="6984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Состояние тяжелое(очень тяжелое)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Мышечный тонус, спонтанная двигательная активность, реакция на осмотр и болевое раздражение снижены или отсутствуют.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Физиологические рефлексы новорожденных в первые часы жизни обычно вызвать не удается.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Цвет кожных покровов цианотично-бледный или бледный («белая асфиксия»)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Тоны сердца приглушены или глухие, возможно появление систолического шума.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 smtClean="0"/>
              <a:t>Физикальные</a:t>
            </a:r>
            <a:r>
              <a:rPr lang="ru-RU" dirty="0" smtClean="0"/>
              <a:t> данные над легкими вариабельны.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981" y="4150285"/>
            <a:ext cx="3333750" cy="250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97547"/>
            <a:ext cx="3690830" cy="2457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35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262902"/>
            <a:ext cx="50405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Диагностика асфиксий</a:t>
            </a:r>
            <a:endParaRPr lang="ru-RU" sz="4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26" y="3068960"/>
            <a:ext cx="4329716" cy="3247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325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82289"/>
            <a:ext cx="75608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Асфиксию диагностируют на основании оценки состояния новорожденного по шкале </a:t>
            </a:r>
            <a:r>
              <a:rPr lang="ru-RU" dirty="0" err="1" smtClean="0">
                <a:latin typeface="Century Gothic" pitchFamily="34" charset="0"/>
              </a:rPr>
              <a:t>Апгар</a:t>
            </a:r>
            <a:r>
              <a:rPr lang="ru-RU" dirty="0" smtClean="0">
                <a:latin typeface="Century Gothic" pitchFamily="34" charset="0"/>
              </a:rPr>
              <a:t>, а также динамики основных клинико-лабораторных данных. Все дети, родившиеся с низкой оценкой по шкале </a:t>
            </a:r>
            <a:r>
              <a:rPr lang="ru-RU" dirty="0" err="1" smtClean="0">
                <a:latin typeface="Century Gothic" pitchFamily="34" charset="0"/>
              </a:rPr>
              <a:t>Апгар</a:t>
            </a:r>
            <a:r>
              <a:rPr lang="ru-RU" dirty="0" smtClean="0">
                <a:latin typeface="Century Gothic" pitchFamily="34" charset="0"/>
              </a:rPr>
              <a:t>, подлежат мониторному наблюдению на протяжении нескольких часов или суток, то есть непрерывному слежению за состоянием ряда жизненно важных функций организма и параметров гомеостаза. 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4590">
            <a:off x="4971785" y="3377074"/>
            <a:ext cx="3575269" cy="2681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9279">
            <a:off x="604615" y="3060417"/>
            <a:ext cx="3554342" cy="26657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0603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50745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Клинический мониторинг включает: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124744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учет массы тела (2 раза в сутки);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динамические записи об изменении клинического состояния ребенка (неврологический, соматический статус);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регулярные отметки (каждый час) параметров ИВЛ;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учет получаемого объема жидкости (питание, </a:t>
            </a:r>
            <a:r>
              <a:rPr lang="ru-RU" dirty="0" err="1" smtClean="0"/>
              <a:t>инфуз</a:t>
            </a:r>
            <a:r>
              <a:rPr lang="ru-RU" dirty="0" smtClean="0"/>
              <a:t>-ионная терапия, разведение препаратов) и состава (</a:t>
            </a:r>
            <a:r>
              <a:rPr lang="ru-RU" dirty="0" err="1" smtClean="0"/>
              <a:t>калораж</a:t>
            </a:r>
            <a:r>
              <a:rPr lang="ru-RU" dirty="0" smtClean="0"/>
              <a:t>, расчет белков, жиров и углеводов);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учет объема всех потерь жидкости (мочи, кала, </a:t>
            </a:r>
            <a:r>
              <a:rPr lang="ru-RU" dirty="0" err="1" smtClean="0"/>
              <a:t>срыгиваний</a:t>
            </a:r>
            <a:r>
              <a:rPr lang="ru-RU" dirty="0" smtClean="0"/>
              <a:t>, застойного содержимого желудка, рвотных масс);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обязательный учет темпа диуреза (каждые 4-6 ч), подведение жидкостного баланса каждые 6-8 ч;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при каждом осмотре ребенка оценивают симптом «белого пятна».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200" y="4384719"/>
            <a:ext cx="2247591" cy="22475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78" y="4567776"/>
            <a:ext cx="2143125" cy="1905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15413"/>
            <a:ext cx="21336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1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332656"/>
            <a:ext cx="65293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Лабораторный мониторинг: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052736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гематокрит, гемоглобин, количество лейкоцитов, эритроцитов, </a:t>
            </a:r>
            <a:r>
              <a:rPr lang="ru-RU" dirty="0" err="1" smtClean="0"/>
              <a:t>ретикулоцитов</a:t>
            </a:r>
            <a:r>
              <a:rPr lang="ru-RU" dirty="0" smtClean="0"/>
              <a:t>, тромбоцитов, цветовой показатель и лейкоцитарная формула;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КОС (рН, BE, pCO2, рО2);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посевы крови, мокроты, мочи, желудочного содержимого, стула, ликвора, отделяемого из пупочной ранки и слухового прохода с обязательной окраской и микроскопией мазка по </a:t>
            </a:r>
            <a:r>
              <a:rPr lang="ru-RU" dirty="0" err="1" smtClean="0"/>
              <a:t>Граму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клинический анализ мочи;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биохимический анализ крови: уровень глюкозы, общего белка, билирубина и его фракций, активность транс-</a:t>
            </a:r>
            <a:r>
              <a:rPr lang="ru-RU" dirty="0" err="1" smtClean="0"/>
              <a:t>аминаз</a:t>
            </a:r>
            <a:r>
              <a:rPr lang="ru-RU" dirty="0" smtClean="0"/>
              <a:t>, концентрация мочевины, калия, натрия, кальция, магния,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 smtClean="0"/>
              <a:t>осмолярность</a:t>
            </a:r>
            <a:r>
              <a:rPr lang="ru-RU" dirty="0" smtClean="0"/>
              <a:t> крови и мочи;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 smtClean="0"/>
              <a:t>коагулограмма</a:t>
            </a:r>
            <a:r>
              <a:rPr lang="ru-RU" dirty="0" smtClean="0"/>
              <a:t>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 smtClean="0"/>
              <a:t>копрограмма</a:t>
            </a:r>
            <a:r>
              <a:rPr lang="ru-RU" dirty="0" smtClean="0"/>
              <a:t>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рентгенограмма грудной клетки и живота.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29" y="4149080"/>
            <a:ext cx="2382425" cy="21309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214553"/>
            <a:ext cx="17716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124744"/>
            <a:ext cx="61206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Включает: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 регистрация ЧСС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 показатели артериального давления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показатели центрального венозного давления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показатели </a:t>
            </a:r>
            <a:r>
              <a:rPr lang="ru-RU" dirty="0" err="1" smtClean="0"/>
              <a:t>оксигенации</a:t>
            </a:r>
            <a:r>
              <a:rPr lang="ru-RU" dirty="0" smtClean="0"/>
              <a:t> тканей (сатурации).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99643" y="332656"/>
            <a:ext cx="59570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Аппаратный мониторинг 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83" y="4078490"/>
            <a:ext cx="2191079" cy="2164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01008"/>
            <a:ext cx="1368152" cy="23942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212976"/>
            <a:ext cx="3152913" cy="29616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9972">
            <a:off x="6245381" y="1486463"/>
            <a:ext cx="2211080" cy="1660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851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769" y="2204864"/>
            <a:ext cx="8529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440545"/>
            <a:ext cx="1879079" cy="216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8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203</TotalTime>
  <Words>713</Words>
  <Application>Microsoft Office PowerPoint</Application>
  <PresentationFormat>Экран (4:3)</PresentationFormat>
  <Paragraphs>100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«Асфиксия»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«Асфиксия»</dc:title>
  <dc:creator>Андрей</dc:creator>
  <cp:lastModifiedBy>Андрей</cp:lastModifiedBy>
  <cp:revision>16</cp:revision>
  <dcterms:created xsi:type="dcterms:W3CDTF">2014-02-09T06:17:06Z</dcterms:created>
  <dcterms:modified xsi:type="dcterms:W3CDTF">2014-02-09T09:40:58Z</dcterms:modified>
</cp:coreProperties>
</file>