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6" r:id="rId1"/>
  </p:sldMasterIdLst>
  <p:notesMasterIdLst>
    <p:notesMasterId r:id="rId11"/>
  </p:notesMasterIdLst>
  <p:sldIdLst>
    <p:sldId id="256" r:id="rId2"/>
    <p:sldId id="265" r:id="rId3"/>
    <p:sldId id="257" r:id="rId4"/>
    <p:sldId id="258" r:id="rId5"/>
    <p:sldId id="263" r:id="rId6"/>
    <p:sldId id="259" r:id="rId7"/>
    <p:sldId id="260" r:id="rId8"/>
    <p:sldId id="262" r:id="rId9"/>
    <p:sldId id="26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87DE0-FD88-44C7-93D6-9DC62E832C4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296D6-501D-406C-A949-C15A4A56B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481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296D6-501D-406C-A949-C15A4A56BE0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865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53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36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699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57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38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08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26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006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389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732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319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072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7129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695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116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82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401F4-B493-4B6E-92A8-F2C716506E98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836A7E-0A5E-4F0E-B8B1-25C5AE6C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188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  <p:sldLayoutId id="2147484079" r:id="rId13"/>
    <p:sldLayoutId id="2147484080" r:id="rId14"/>
    <p:sldLayoutId id="2147484081" r:id="rId15"/>
    <p:sldLayoutId id="21474840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07066" y="2404531"/>
            <a:ext cx="7766936" cy="1646302"/>
          </a:xfrm>
        </p:spPr>
        <p:txBody>
          <a:bodyPr/>
          <a:lstStyle/>
          <a:p>
            <a:pPr algn="ctr"/>
            <a:r>
              <a:rPr lang="uk-UA" sz="6000" dirty="0" smtClean="0"/>
              <a:t>Вивчення фонетики </a:t>
            </a:r>
            <a:br>
              <a:rPr lang="uk-UA" sz="6000" dirty="0" smtClean="0"/>
            </a:br>
            <a:r>
              <a:rPr lang="uk-UA" sz="6000" dirty="0" smtClean="0"/>
              <a:t>у 1 класі </a:t>
            </a:r>
            <a:endParaRPr lang="ru-RU" sz="6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07066" y="4050833"/>
            <a:ext cx="8005423" cy="1531101"/>
          </a:xfrm>
        </p:spPr>
        <p:txBody>
          <a:bodyPr>
            <a:noAutofit/>
          </a:bodyPr>
          <a:lstStyle/>
          <a:p>
            <a:r>
              <a:rPr lang="uk-UA" sz="2800" dirty="0" smtClean="0"/>
              <a:t>Підготувала: </a:t>
            </a:r>
          </a:p>
          <a:p>
            <a:r>
              <a:rPr lang="uk-UA" sz="2800" dirty="0" smtClean="0"/>
              <a:t>Студентка 21 </a:t>
            </a:r>
            <a:r>
              <a:rPr lang="uk-UA" sz="2800" dirty="0" err="1" smtClean="0"/>
              <a:t>шк</a:t>
            </a:r>
            <a:r>
              <a:rPr lang="uk-UA" sz="2800" dirty="0" smtClean="0"/>
              <a:t>. групи</a:t>
            </a:r>
          </a:p>
          <a:p>
            <a:r>
              <a:rPr lang="uk-UA" sz="2800" dirty="0" smtClean="0"/>
              <a:t>Білецька Валентина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1672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673" y="2866029"/>
            <a:ext cx="2851518" cy="2965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6853" y="641445"/>
            <a:ext cx="8507457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/>
              <a:t>План</a:t>
            </a:r>
          </a:p>
          <a:p>
            <a:r>
              <a:rPr lang="uk-UA" sz="3200" dirty="0" smtClean="0"/>
              <a:t>Вступ</a:t>
            </a:r>
          </a:p>
          <a:p>
            <a:r>
              <a:rPr lang="uk-UA" sz="3200" dirty="0" smtClean="0"/>
              <a:t>1. Вивчення голосних і приголосних звуків;</a:t>
            </a:r>
          </a:p>
          <a:p>
            <a:r>
              <a:rPr lang="uk-UA" sz="3200" dirty="0" smtClean="0"/>
              <a:t>2. Спостереження за артикуляцією звуків;</a:t>
            </a:r>
          </a:p>
          <a:p>
            <a:r>
              <a:rPr lang="uk-UA" sz="3200" dirty="0" smtClean="0"/>
              <a:t>3. Складні звуки;</a:t>
            </a:r>
          </a:p>
          <a:p>
            <a:r>
              <a:rPr lang="uk-UA" sz="3200" dirty="0" smtClean="0"/>
              <a:t>4. Поділ слова на склади;</a:t>
            </a:r>
          </a:p>
          <a:p>
            <a:r>
              <a:rPr lang="uk-UA" sz="3200" dirty="0" smtClean="0"/>
              <a:t>Висновок</a:t>
            </a:r>
          </a:p>
          <a:p>
            <a:r>
              <a:rPr lang="uk-UA" sz="3200" dirty="0" smtClean="0"/>
              <a:t>Список використаної літератури</a:t>
            </a:r>
          </a:p>
          <a:p>
            <a:endParaRPr lang="uk-UA" sz="3200" dirty="0" smtClean="0"/>
          </a:p>
          <a:p>
            <a:r>
              <a:rPr lang="uk-UA" sz="3200" dirty="0" smtClean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00682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9182" y="573205"/>
            <a:ext cx="98637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ВСТУП</a:t>
            </a:r>
          </a:p>
          <a:p>
            <a:pPr algn="ctr"/>
            <a:r>
              <a:rPr lang="ru-RU" sz="2800" dirty="0" smtClean="0"/>
              <a:t>Уже </a:t>
            </a:r>
            <a:r>
              <a:rPr lang="ru-RU" sz="2800" dirty="0" smtClean="0"/>
              <a:t>в </a:t>
            </a:r>
            <a:r>
              <a:rPr lang="ru-RU" sz="2800" b="1" i="1" dirty="0" err="1" smtClean="0"/>
              <a:t>період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навчання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грамоти</a:t>
            </a:r>
            <a:r>
              <a:rPr lang="ru-RU" sz="2800" b="1" i="1" dirty="0" smtClean="0"/>
              <a:t> </a:t>
            </a:r>
            <a:r>
              <a:rPr lang="ru-RU" sz="2800" dirty="0" smtClean="0"/>
              <a:t>(1 </a:t>
            </a:r>
            <a:r>
              <a:rPr lang="ru-RU" sz="2800" dirty="0" err="1" smtClean="0"/>
              <a:t>клас</a:t>
            </a:r>
            <a:r>
              <a:rPr lang="ru-RU" sz="2800" dirty="0" smtClean="0"/>
              <a:t>) </a:t>
            </a:r>
            <a:r>
              <a:rPr lang="ru-RU" sz="2800" dirty="0" err="1" smtClean="0"/>
              <a:t>діти</a:t>
            </a:r>
            <a:r>
              <a:rPr lang="ru-RU" sz="2800" dirty="0" smtClean="0"/>
              <a:t> шляхом </a:t>
            </a:r>
            <a:r>
              <a:rPr lang="ru-RU" sz="2800" dirty="0" err="1" smtClean="0"/>
              <a:t>частково­го</a:t>
            </a:r>
            <a:r>
              <a:rPr lang="ru-RU" sz="2800" dirty="0" smtClean="0"/>
              <a:t> звукового </a:t>
            </a:r>
            <a:r>
              <a:rPr lang="ru-RU" sz="2800" dirty="0" err="1" smtClean="0"/>
              <a:t>аналізу</a:t>
            </a:r>
            <a:r>
              <a:rPr lang="ru-RU" sz="2800" dirty="0" smtClean="0"/>
              <a:t> </a:t>
            </a:r>
            <a:r>
              <a:rPr lang="ru-RU" sz="2800" dirty="0" err="1" smtClean="0"/>
              <a:t>вчаться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виділяти</a:t>
            </a:r>
            <a:r>
              <a:rPr lang="ru-RU" sz="2800" dirty="0" smtClean="0"/>
              <a:t> </a:t>
            </a:r>
            <a:r>
              <a:rPr lang="ru-RU" sz="2800" dirty="0" err="1" smtClean="0"/>
              <a:t>окремі</a:t>
            </a:r>
            <a:r>
              <a:rPr lang="ru-RU" sz="2800" dirty="0" smtClean="0"/>
              <a:t> звуки </a:t>
            </a:r>
            <a:r>
              <a:rPr lang="ru-RU" sz="2800" dirty="0" err="1" smtClean="0"/>
              <a:t>із</a:t>
            </a:r>
            <a:r>
              <a:rPr lang="ru-RU" sz="2800" dirty="0" smtClean="0"/>
              <a:t> звукового комплексу — слова, </a:t>
            </a:r>
            <a:r>
              <a:rPr lang="ru-RU" sz="2800" dirty="0" err="1" smtClean="0"/>
              <a:t>проводять</a:t>
            </a:r>
            <a:r>
              <a:rPr lang="ru-RU" sz="2800" dirty="0" smtClean="0"/>
              <a:t> </a:t>
            </a:r>
            <a:r>
              <a:rPr lang="ru-RU" sz="2800" dirty="0" err="1" smtClean="0"/>
              <a:t>спостереження</a:t>
            </a:r>
            <a:r>
              <a:rPr lang="ru-RU" sz="2800" dirty="0" smtClean="0"/>
              <a:t> за </a:t>
            </a:r>
            <a:r>
              <a:rPr lang="ru-RU" sz="2800" dirty="0" err="1" smtClean="0"/>
              <a:t>зміною</a:t>
            </a:r>
            <a:r>
              <a:rPr lang="ru-RU" sz="2800" dirty="0" smtClean="0"/>
              <a:t> </a:t>
            </a:r>
            <a:r>
              <a:rPr lang="ru-RU" sz="2800" dirty="0" err="1" smtClean="0"/>
              <a:t>значення</a:t>
            </a:r>
            <a:r>
              <a:rPr lang="ru-RU" sz="2800" dirty="0" smtClean="0"/>
              <a:t> слова </a:t>
            </a:r>
            <a:r>
              <a:rPr lang="ru-RU" sz="2800" dirty="0" err="1" smtClean="0"/>
              <a:t>залежно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</a:t>
            </a:r>
            <a:r>
              <a:rPr lang="ru-RU" sz="2800" dirty="0" err="1" smtClean="0"/>
              <a:t>зміни</a:t>
            </a:r>
            <a:r>
              <a:rPr lang="ru-RU" sz="2800" dirty="0" smtClean="0"/>
              <a:t> того </a:t>
            </a:r>
            <a:r>
              <a:rPr lang="ru-RU" sz="2800" dirty="0" err="1" smtClean="0"/>
              <a:t>чи</a:t>
            </a:r>
            <a:r>
              <a:rPr lang="ru-RU" sz="2800" dirty="0" smtClean="0"/>
              <a:t> </a:t>
            </a:r>
            <a:r>
              <a:rPr lang="ru-RU" sz="2800" dirty="0" err="1" smtClean="0"/>
              <a:t>іншого</a:t>
            </a:r>
            <a:r>
              <a:rPr lang="ru-RU" sz="2800" dirty="0" smtClean="0"/>
              <a:t> звука (лис — </a:t>
            </a:r>
            <a:r>
              <a:rPr lang="ru-RU" sz="2800" dirty="0" err="1" smtClean="0"/>
              <a:t>ліс</a:t>
            </a:r>
            <a:r>
              <a:rPr lang="ru-RU" sz="2800" dirty="0" smtClean="0"/>
              <a:t>, </a:t>
            </a:r>
            <a:r>
              <a:rPr lang="ru-RU" sz="2800" dirty="0" err="1" smtClean="0"/>
              <a:t>ніч</a:t>
            </a:r>
            <a:r>
              <a:rPr lang="ru-RU" sz="2800" dirty="0" smtClean="0"/>
              <a:t> — </a:t>
            </a:r>
            <a:r>
              <a:rPr lang="ru-RU" sz="2800" dirty="0" err="1" smtClean="0"/>
              <a:t>піч</a:t>
            </a:r>
            <a:r>
              <a:rPr lang="ru-RU" sz="2800" dirty="0" smtClean="0"/>
              <a:t>). 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0" t="20298" r="25920" b="53831"/>
          <a:stretch/>
        </p:blipFill>
        <p:spPr>
          <a:xfrm>
            <a:off x="4288649" y="3245610"/>
            <a:ext cx="4039739" cy="17742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22699" y="5445456"/>
            <a:ext cx="3835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Рис.1 Скоромовка, за допомогою якої діти виокремлюють звук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87" y="2819974"/>
            <a:ext cx="3813504" cy="387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194" y="313899"/>
            <a:ext cx="87618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 smtClean="0"/>
              <a:t>Діти</a:t>
            </a:r>
            <a:r>
              <a:rPr lang="ru-RU" sz="2800" dirty="0" smtClean="0"/>
              <a:t> </a:t>
            </a:r>
            <a:r>
              <a:rPr lang="ru-RU" sz="2800" dirty="0" err="1" smtClean="0"/>
              <a:t>також</a:t>
            </a:r>
            <a:r>
              <a:rPr lang="ru-RU" sz="2800" dirty="0" smtClean="0"/>
              <a:t> </a:t>
            </a:r>
            <a:r>
              <a:rPr lang="ru-RU" sz="2800" dirty="0" err="1" smtClean="0"/>
              <a:t>послі­довно</a:t>
            </a:r>
            <a:r>
              <a:rPr lang="ru-RU" sz="2800" dirty="0" smtClean="0"/>
              <a:t> </a:t>
            </a:r>
            <a:r>
              <a:rPr lang="ru-RU" sz="2800" dirty="0" err="1" smtClean="0"/>
              <a:t>називають</a:t>
            </a:r>
            <a:r>
              <a:rPr lang="ru-RU" sz="2800" dirty="0" smtClean="0"/>
              <a:t> звуки в </a:t>
            </a:r>
            <a:r>
              <a:rPr lang="ru-RU" sz="2800" dirty="0" err="1" smtClean="0"/>
              <a:t>слові</a:t>
            </a:r>
            <a:r>
              <a:rPr lang="ru-RU" sz="2800" dirty="0" smtClean="0"/>
              <a:t>, </a:t>
            </a:r>
            <a:r>
              <a:rPr lang="ru-RU" sz="2800" dirty="0" err="1" smtClean="0"/>
              <a:t>визначають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голосні</a:t>
            </a:r>
            <a:r>
              <a:rPr lang="ru-RU" sz="2800" dirty="0" smtClean="0"/>
              <a:t> і </a:t>
            </a:r>
            <a:r>
              <a:rPr lang="ru-RU" sz="2800" dirty="0" err="1" smtClean="0"/>
              <a:t>приголосні</a:t>
            </a:r>
            <a:r>
              <a:rPr lang="ru-RU" sz="2800" dirty="0" smtClean="0"/>
              <a:t>, </a:t>
            </a:r>
            <a:r>
              <a:rPr lang="ru-RU" sz="2800" dirty="0" err="1" smtClean="0"/>
              <a:t>приголосні</a:t>
            </a:r>
            <a:r>
              <a:rPr lang="ru-RU" sz="2800" dirty="0" smtClean="0"/>
              <a:t> </a:t>
            </a:r>
            <a:r>
              <a:rPr lang="ru-RU" sz="2800" dirty="0" err="1" smtClean="0"/>
              <a:t>тверді</a:t>
            </a:r>
            <a:r>
              <a:rPr lang="ru-RU" sz="2800" dirty="0" smtClean="0"/>
              <a:t> і </a:t>
            </a:r>
            <a:r>
              <a:rPr lang="ru-RU" sz="2800" dirty="0" err="1" smtClean="0"/>
              <a:t>м'які</a:t>
            </a:r>
            <a:r>
              <a:rPr lang="ru-RU" sz="2800" dirty="0" smtClean="0"/>
              <a:t>, на </a:t>
            </a:r>
            <a:r>
              <a:rPr lang="ru-RU" sz="2800" dirty="0" err="1" smtClean="0"/>
              <a:t>основі</a:t>
            </a:r>
            <a:r>
              <a:rPr lang="ru-RU" sz="2800" dirty="0" smtClean="0"/>
              <a:t> </a:t>
            </a:r>
            <a:r>
              <a:rPr lang="ru-RU" sz="2800" dirty="0" err="1" smtClean="0"/>
              <a:t>поскладового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ви­мовляння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вчаться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ділити</a:t>
            </a:r>
            <a:r>
              <a:rPr lang="ru-RU" sz="2800" dirty="0" smtClean="0"/>
              <a:t> слово на </a:t>
            </a:r>
            <a:r>
              <a:rPr lang="ru-RU" sz="2800" dirty="0" err="1" smtClean="0"/>
              <a:t>склади</a:t>
            </a:r>
            <a:r>
              <a:rPr lang="ru-RU" sz="2800" dirty="0" smtClean="0"/>
              <a:t>, а </a:t>
            </a:r>
            <a:r>
              <a:rPr lang="ru-RU" sz="2800" dirty="0" err="1" smtClean="0"/>
              <a:t>також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робити</a:t>
            </a:r>
            <a:r>
              <a:rPr lang="ru-RU" sz="2800" dirty="0" smtClean="0"/>
              <a:t> </a:t>
            </a:r>
            <a:r>
              <a:rPr lang="ru-RU" sz="2800" dirty="0" err="1" smtClean="0"/>
              <a:t>звукові</a:t>
            </a:r>
            <a:r>
              <a:rPr lang="ru-RU" sz="2800" dirty="0" smtClean="0"/>
              <a:t> </a:t>
            </a:r>
            <a:r>
              <a:rPr lang="ru-RU" sz="2800" dirty="0" err="1" smtClean="0"/>
              <a:t>моделі</a:t>
            </a:r>
            <a:r>
              <a:rPr lang="ru-RU" sz="2800" dirty="0" smtClean="0"/>
              <a:t> </a:t>
            </a:r>
            <a:r>
              <a:rPr lang="ru-RU" sz="2800" dirty="0" err="1" smtClean="0"/>
              <a:t>слів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4" t="44776" r="11690" b="39702"/>
          <a:stretch/>
        </p:blipFill>
        <p:spPr>
          <a:xfrm>
            <a:off x="1146411" y="2827459"/>
            <a:ext cx="8516204" cy="24448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73957" y="5354429"/>
            <a:ext cx="717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Рис.2 За такими малюнками діти роблять звукові моделі слів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1674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841" y="436728"/>
            <a:ext cx="91303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1. </a:t>
            </a:r>
            <a:r>
              <a:rPr lang="ru-RU" sz="2800" dirty="0" err="1" smtClean="0"/>
              <a:t>Діти</a:t>
            </a:r>
            <a:r>
              <a:rPr lang="ru-RU" sz="2800" dirty="0" smtClean="0"/>
              <a:t> </a:t>
            </a:r>
            <a:r>
              <a:rPr lang="ru-RU" sz="2800" dirty="0"/>
              <a:t>у 1 </a:t>
            </a:r>
            <a:r>
              <a:rPr lang="ru-RU" sz="2800" dirty="0" err="1"/>
              <a:t>класі</a:t>
            </a:r>
            <a:r>
              <a:rPr lang="ru-RU" sz="2800" dirty="0"/>
              <a:t> </a:t>
            </a:r>
            <a:r>
              <a:rPr lang="ru-RU" sz="2800" dirty="0" err="1"/>
              <a:t>ділять</a:t>
            </a:r>
            <a:r>
              <a:rPr lang="ru-RU" sz="2800" dirty="0"/>
              <a:t> звуки на </a:t>
            </a:r>
            <a:r>
              <a:rPr lang="ru-RU" sz="2800" dirty="0" err="1"/>
              <a:t>дві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 -</a:t>
            </a:r>
            <a:r>
              <a:rPr lang="ru-RU" sz="2800" b="1" i="1" dirty="0"/>
              <a:t> </a:t>
            </a:r>
            <a:r>
              <a:rPr lang="ru-RU" sz="2800" b="1" i="1" dirty="0" err="1"/>
              <a:t>голосні</a:t>
            </a:r>
            <a:r>
              <a:rPr lang="ru-RU" sz="2800" b="1" i="1" dirty="0"/>
              <a:t> </a:t>
            </a:r>
            <a:r>
              <a:rPr lang="ru-RU" sz="2800" dirty="0"/>
              <a:t>та </a:t>
            </a:r>
            <a:r>
              <a:rPr lang="ru-RU" sz="2800" b="1" i="1" dirty="0" err="1"/>
              <a:t>приголосні</a:t>
            </a:r>
            <a:r>
              <a:rPr lang="ru-RU" sz="2800" dirty="0"/>
              <a:t>; </a:t>
            </a:r>
            <a:r>
              <a:rPr lang="ru-RU" sz="2800" dirty="0" err="1"/>
              <a:t>дзвінкими</a:t>
            </a:r>
            <a:r>
              <a:rPr lang="ru-RU" sz="2800" dirty="0"/>
              <a:t> і глухими; </a:t>
            </a:r>
            <a:r>
              <a:rPr lang="ru-RU" sz="2800" dirty="0" err="1"/>
              <a:t>твердими</a:t>
            </a:r>
            <a:r>
              <a:rPr lang="ru-RU" sz="2800" dirty="0"/>
              <a:t> і </a:t>
            </a:r>
            <a:r>
              <a:rPr lang="ru-RU" sz="2800" dirty="0" err="1"/>
              <a:t>м’якими</a:t>
            </a:r>
            <a:r>
              <a:rPr lang="ru-RU" sz="2800" dirty="0" smtClean="0"/>
              <a:t>;</a:t>
            </a:r>
          </a:p>
          <a:p>
            <a:pPr algn="ctr"/>
            <a:r>
              <a:rPr lang="uk-UA" sz="2800" i="1" dirty="0" smtClean="0"/>
              <a:t>Ці звуки вони позначають відповідними фішками:</a:t>
            </a:r>
          </a:p>
          <a:p>
            <a:pPr algn="ctr"/>
            <a:endParaRPr lang="uk-UA" sz="2800" i="1" dirty="0"/>
          </a:p>
        </p:txBody>
      </p:sp>
      <p:sp>
        <p:nvSpPr>
          <p:cNvPr id="3" name="Овал 2"/>
          <p:cNvSpPr/>
          <p:nvPr/>
        </p:nvSpPr>
        <p:spPr>
          <a:xfrm>
            <a:off x="1883391" y="2524836"/>
            <a:ext cx="1187355" cy="11464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204483" y="2728710"/>
            <a:ext cx="2433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/>
              <a:t>- Голосний звук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83391" y="4094328"/>
            <a:ext cx="1446663" cy="368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887" y="5361628"/>
            <a:ext cx="1463167" cy="2748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887" y="4944907"/>
            <a:ext cx="1463167" cy="2743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52884" y="4101152"/>
            <a:ext cx="3509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/>
              <a:t>- Приголосний твердий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452884" y="5082079"/>
            <a:ext cx="4107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- Приголосний м'який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08691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306" y="95534"/>
            <a:ext cx="106861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 smtClean="0"/>
              <a:t>2. Для </a:t>
            </a:r>
            <a:r>
              <a:rPr lang="uk-UA" sz="2400" i="1" dirty="0" smtClean="0"/>
              <a:t>того щоб діти могли відрізняти голосний звук від приголосного слід </a:t>
            </a:r>
            <a:r>
              <a:rPr lang="uk-UA" sz="2400" i="1" dirty="0" err="1" smtClean="0"/>
              <a:t>звртати</a:t>
            </a:r>
            <a:r>
              <a:rPr lang="uk-UA" sz="2400" i="1" dirty="0" smtClean="0"/>
              <a:t> увагу на:</a:t>
            </a:r>
            <a:endParaRPr lang="ru-RU" sz="24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спосіб</a:t>
            </a:r>
            <a:r>
              <a:rPr lang="ru-RU" sz="2400" dirty="0" smtClean="0"/>
              <a:t> </a:t>
            </a:r>
            <a:r>
              <a:rPr lang="ru-RU" sz="2400" dirty="0" err="1" smtClean="0"/>
              <a:t>вимови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характер </a:t>
            </a:r>
            <a:r>
              <a:rPr lang="ru-RU" sz="2400" dirty="0" err="1" smtClean="0"/>
              <a:t>звучання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властивість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утворювати</a:t>
            </a:r>
            <a:r>
              <a:rPr lang="ru-RU" sz="2400" dirty="0" smtClean="0"/>
              <a:t> склад</a:t>
            </a:r>
          </a:p>
          <a:p>
            <a:r>
              <a:rPr lang="ru-RU" sz="2400" dirty="0" err="1" smtClean="0"/>
              <a:t>Всі</a:t>
            </a:r>
            <a:r>
              <a:rPr lang="ru-RU" sz="2400" dirty="0" smtClean="0"/>
              <a:t> </a:t>
            </a:r>
            <a:r>
              <a:rPr lang="ru-RU" sz="2400" dirty="0" err="1" smtClean="0"/>
              <a:t>ці</a:t>
            </a:r>
            <a:r>
              <a:rPr lang="ru-RU" sz="2400" dirty="0" smtClean="0"/>
              <a:t> </a:t>
            </a:r>
            <a:r>
              <a:rPr lang="ru-RU" sz="2400" dirty="0" err="1" smtClean="0"/>
              <a:t>знання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учні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мають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одержувати</a:t>
            </a:r>
            <a:r>
              <a:rPr lang="ru-RU" sz="2400" dirty="0" smtClean="0"/>
              <a:t> способом </a:t>
            </a:r>
            <a:r>
              <a:rPr lang="ru-RU" sz="2400" dirty="0" err="1" smtClean="0"/>
              <a:t>спостереження</a:t>
            </a:r>
            <a:r>
              <a:rPr lang="ru-RU" sz="2400" dirty="0" smtClean="0"/>
              <a:t> за </a:t>
            </a:r>
            <a:r>
              <a:rPr lang="ru-RU" sz="2400" dirty="0" err="1" smtClean="0"/>
              <a:t>артикуляційним</a:t>
            </a:r>
            <a:r>
              <a:rPr lang="ru-RU" sz="2400" dirty="0" smtClean="0"/>
              <a:t> </a:t>
            </a:r>
            <a:r>
              <a:rPr lang="ru-RU" sz="2400" dirty="0" err="1" smtClean="0"/>
              <a:t>апаратом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297"/>
          <a:stretch/>
        </p:blipFill>
        <p:spPr>
          <a:xfrm>
            <a:off x="4668600" y="3270200"/>
            <a:ext cx="4938357" cy="14067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57"/>
          <a:stretch/>
        </p:blipFill>
        <p:spPr>
          <a:xfrm>
            <a:off x="516546" y="3016156"/>
            <a:ext cx="3363935" cy="3430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3637146" y="5913958"/>
            <a:ext cx="2356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Рис.3 Артикуляція голосних звуків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68600" y="4741477"/>
            <a:ext cx="6740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Рис.4 Артикуляція голосного А і приголосного М, порівняння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3403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9809" y="887105"/>
            <a:ext cx="85162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3. У </a:t>
            </a:r>
            <a:r>
              <a:rPr lang="uk-UA" sz="2800" dirty="0" smtClean="0"/>
              <a:t>дітей виникають певні труднощі при вимовлянні таки звуків як </a:t>
            </a:r>
            <a:r>
              <a:rPr lang="en-CA" sz="2800" dirty="0" smtClean="0"/>
              <a:t>[</a:t>
            </a:r>
            <a:r>
              <a:rPr lang="uk-UA" sz="2800" dirty="0" smtClean="0"/>
              <a:t>г</a:t>
            </a:r>
            <a:r>
              <a:rPr lang="en-CA" sz="2800" dirty="0" smtClean="0"/>
              <a:t>]</a:t>
            </a:r>
            <a:r>
              <a:rPr lang="uk-UA" sz="2800" dirty="0" smtClean="0"/>
              <a:t>, </a:t>
            </a:r>
            <a:r>
              <a:rPr lang="en-CA" sz="2800" dirty="0" smtClean="0"/>
              <a:t>[</a:t>
            </a:r>
            <a:r>
              <a:rPr lang="uk-UA" sz="2800" dirty="0" smtClean="0"/>
              <a:t>ґ</a:t>
            </a:r>
            <a:r>
              <a:rPr lang="en-CA" sz="2800" dirty="0" smtClean="0"/>
              <a:t>]</a:t>
            </a:r>
            <a:r>
              <a:rPr lang="uk-UA" sz="2800" dirty="0" smtClean="0"/>
              <a:t>,</a:t>
            </a:r>
            <a:r>
              <a:rPr lang="ru-RU" sz="2800" dirty="0" smtClean="0"/>
              <a:t> [</a:t>
            </a:r>
            <a:r>
              <a:rPr lang="ru-RU" sz="2800" dirty="0" err="1"/>
              <a:t>дз</a:t>
            </a:r>
            <a:r>
              <a:rPr lang="ru-RU" sz="2800" dirty="0" smtClean="0"/>
              <a:t>],</a:t>
            </a:r>
            <a:r>
              <a:rPr lang="ru-RU" sz="2800" dirty="0"/>
              <a:t> </a:t>
            </a:r>
            <a:r>
              <a:rPr lang="ru-RU" sz="2800" dirty="0" smtClean="0"/>
              <a:t>[</a:t>
            </a:r>
            <a:r>
              <a:rPr lang="ru-RU" sz="2800" b="1" dirty="0" err="1" smtClean="0"/>
              <a:t>дж</a:t>
            </a:r>
            <a:r>
              <a:rPr lang="ru-RU" sz="2800" dirty="0" smtClean="0"/>
              <a:t>]</a:t>
            </a:r>
            <a:r>
              <a:rPr lang="uk-UA" sz="2800" dirty="0" smtClean="0"/>
              <a:t>, </a:t>
            </a:r>
            <a:r>
              <a:rPr lang="ru-RU" sz="2800" dirty="0" smtClean="0"/>
              <a:t>[</a:t>
            </a:r>
            <a:r>
              <a:rPr lang="ru-RU" sz="2800" dirty="0" err="1"/>
              <a:t>дз</a:t>
            </a:r>
            <a:r>
              <a:rPr lang="ru-RU" sz="2800" dirty="0" smtClean="0"/>
              <a:t>'],</a:t>
            </a:r>
            <a:r>
              <a:rPr lang="uk-UA" sz="2800" dirty="0"/>
              <a:t> </a:t>
            </a:r>
            <a:r>
              <a:rPr lang="en-CA" sz="2800" dirty="0" smtClean="0"/>
              <a:t>[</a:t>
            </a:r>
            <a:r>
              <a:rPr lang="uk-UA" sz="2800" dirty="0" smtClean="0"/>
              <a:t>ц</a:t>
            </a:r>
            <a:r>
              <a:rPr lang="en-CA" sz="2800" dirty="0" smtClean="0"/>
              <a:t>]</a:t>
            </a:r>
            <a:r>
              <a:rPr lang="uk-UA" sz="2800" dirty="0" smtClean="0"/>
              <a:t>, </a:t>
            </a:r>
            <a:r>
              <a:rPr lang="en-CA" sz="2800" dirty="0" smtClean="0"/>
              <a:t>[</a:t>
            </a:r>
            <a:r>
              <a:rPr lang="uk-UA" sz="2800" dirty="0" smtClean="0"/>
              <a:t>ц</a:t>
            </a:r>
            <a:r>
              <a:rPr lang="en-CA" sz="2800" dirty="0" smtClean="0"/>
              <a:t>′],</a:t>
            </a:r>
            <a:r>
              <a:rPr lang="uk-UA" sz="2800" dirty="0" smtClean="0"/>
              <a:t> </a:t>
            </a:r>
            <a:r>
              <a:rPr lang="en-CA" sz="2800" dirty="0" smtClean="0"/>
              <a:t>[</a:t>
            </a:r>
            <a:r>
              <a:rPr lang="uk-UA" sz="2800" dirty="0" smtClean="0"/>
              <a:t>ч</a:t>
            </a:r>
            <a:r>
              <a:rPr lang="en-CA" sz="2800" dirty="0" smtClean="0"/>
              <a:t>]</a:t>
            </a:r>
            <a:r>
              <a:rPr lang="uk-UA" sz="2800" dirty="0"/>
              <a:t> </a:t>
            </a:r>
            <a:r>
              <a:rPr lang="uk-UA" sz="2800" dirty="0" smtClean="0"/>
              <a:t>та ін. Тому потрібно шляхом багаторазового вимовляння удосконалити вимову цих звуків. </a:t>
            </a:r>
            <a:endParaRPr lang="ru-RU" sz="2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2" y="3011730"/>
            <a:ext cx="3698543" cy="27515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817" y="2820385"/>
            <a:ext cx="4018034" cy="29433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32764" y="6071984"/>
            <a:ext cx="7742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Рис. 5, 6 Вправи, для того щоб удосконалити вимову складного звука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74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5661" y="327546"/>
            <a:ext cx="103722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4. </a:t>
            </a:r>
            <a:r>
              <a:rPr lang="uk-UA" sz="2800" b="1" dirty="0" smtClean="0"/>
              <a:t>Поділ слова на склади</a:t>
            </a:r>
          </a:p>
          <a:p>
            <a:r>
              <a:rPr lang="uk-UA" sz="2800" i="1" dirty="0" smtClean="0"/>
              <a:t>Для того щоб дитині було простіше поділити слова на склади використовують такі прийоми:</a:t>
            </a:r>
          </a:p>
          <a:p>
            <a:pPr marL="342900" indent="-342900">
              <a:buAutoNum type="arabicPeriod"/>
            </a:pPr>
            <a:r>
              <a:rPr lang="uk-UA" sz="2800" dirty="0"/>
              <a:t>П</a:t>
            </a:r>
            <a:r>
              <a:rPr lang="uk-UA" sz="2800" dirty="0" smtClean="0"/>
              <a:t>рикладання руки тильною стороною до підборіддя;</a:t>
            </a:r>
          </a:p>
          <a:p>
            <a:pPr marL="342900" indent="-342900">
              <a:buAutoNum type="arabicPeriod"/>
            </a:pPr>
            <a:r>
              <a:rPr lang="uk-UA" sz="2800" dirty="0" smtClean="0"/>
              <a:t>Відстукування рукою по парті під час вимови слова стільки разів, стільки складів у слові;</a:t>
            </a:r>
          </a:p>
          <a:p>
            <a:pPr marL="342900" indent="-342900">
              <a:buAutoNum type="arabicPeriod"/>
            </a:pPr>
            <a:r>
              <a:rPr lang="uk-UA" sz="2800" dirty="0" smtClean="0"/>
              <a:t>Помахи рукою поставленою на лікоть, вправо – вліво одночасно з вимовою слова.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58" y="3971499"/>
            <a:ext cx="3578945" cy="26870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807" y="3568768"/>
            <a:ext cx="4389443" cy="32892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48431" y="5518864"/>
            <a:ext cx="2443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Рис.7,8 Вправи для закріплення складоподілу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224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71027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207</TotalTime>
  <Words>364</Words>
  <Application>Microsoft Office PowerPoint</Application>
  <PresentationFormat>Широкоэкранный</PresentationFormat>
  <Paragraphs>40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Грань</vt:lpstr>
      <vt:lpstr>Вивчення фонетики  у 1 класі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Вивчення фонетики  у 1 класі </dc:title>
  <dc:creator>Microsoft Office</dc:creator>
  <cp:lastModifiedBy>Microsoft Office</cp:lastModifiedBy>
  <cp:revision>15</cp:revision>
  <dcterms:created xsi:type="dcterms:W3CDTF">2015-05-12T21:14:25Z</dcterms:created>
  <dcterms:modified xsi:type="dcterms:W3CDTF">2015-05-13T18:42:33Z</dcterms:modified>
</cp:coreProperties>
</file>