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66" r:id="rId2"/>
    <p:sldId id="257" r:id="rId3"/>
    <p:sldId id="258" r:id="rId4"/>
    <p:sldId id="267" r:id="rId5"/>
    <p:sldId id="259" r:id="rId6"/>
    <p:sldId id="260" r:id="rId7"/>
    <p:sldId id="262" r:id="rId8"/>
    <p:sldId id="268" r:id="rId9"/>
    <p:sldId id="261" r:id="rId10"/>
    <p:sldId id="263" r:id="rId11"/>
    <p:sldId id="264" r:id="rId12"/>
    <p:sldId id="265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691" y="3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%20(2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%20(2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%20(2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%20(2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Qua\Desktop\&#1051;&#1080;&#1089;&#1090;%20Microsoft%20Office%20Excel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Лист1!$B$4</c:f>
              <c:strCache>
                <c:ptCount val="1"/>
                <c:pt idx="0">
                  <c:v>1996</c:v>
                </c:pt>
              </c:strCache>
            </c:strRef>
          </c:tx>
          <c:dLbls>
            <c:showVal val="1"/>
          </c:dLbls>
          <c:cat>
            <c:strRef>
              <c:f>Лист1!$A$5:$A$10</c:f>
              <c:strCache>
                <c:ptCount val="6"/>
                <c:pt idx="0">
                  <c:v>Несколько раз в неделю</c:v>
                </c:pt>
                <c:pt idx="1">
                  <c:v>Два - три раза в месяц</c:v>
                </c:pt>
                <c:pt idx="2">
                  <c:v>Примерно раз в месяц</c:v>
                </c:pt>
                <c:pt idx="3">
                  <c:v>Реже, чем раз в месяц</c:v>
                </c:pt>
                <c:pt idx="4">
                  <c:v>Никогда не употребляю алкогольных напитков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Лист1!$B$5:$B$10</c:f>
              <c:numCache>
                <c:formatCode>General</c:formatCode>
                <c:ptCount val="6"/>
                <c:pt idx="0">
                  <c:v>5</c:v>
                </c:pt>
                <c:pt idx="1">
                  <c:v>24</c:v>
                </c:pt>
                <c:pt idx="2">
                  <c:v>19</c:v>
                </c:pt>
                <c:pt idx="3">
                  <c:v>29</c:v>
                </c:pt>
                <c:pt idx="4">
                  <c:v>23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Лист1!$C$4</c:f>
              <c:strCache>
                <c:ptCount val="1"/>
                <c:pt idx="0">
                  <c:v>2009</c:v>
                </c:pt>
              </c:strCache>
            </c:strRef>
          </c:tx>
          <c:dLbls>
            <c:showVal val="1"/>
          </c:dLbls>
          <c:cat>
            <c:strRef>
              <c:f>Лист1!$A$5:$A$10</c:f>
              <c:strCache>
                <c:ptCount val="6"/>
                <c:pt idx="0">
                  <c:v>Несколько раз в неделю</c:v>
                </c:pt>
                <c:pt idx="1">
                  <c:v>Два - три раза в месяц</c:v>
                </c:pt>
                <c:pt idx="2">
                  <c:v>Примерно раз в месяц</c:v>
                </c:pt>
                <c:pt idx="3">
                  <c:v>Реже, чем раз в месяц</c:v>
                </c:pt>
                <c:pt idx="4">
                  <c:v>Никогда не употребляю алкогольных напитков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Лист1!$C$5:$C$10</c:f>
              <c:numCache>
                <c:formatCode>General</c:formatCode>
                <c:ptCount val="6"/>
                <c:pt idx="0">
                  <c:v>8</c:v>
                </c:pt>
                <c:pt idx="1">
                  <c:v>23</c:v>
                </c:pt>
                <c:pt idx="2">
                  <c:v>18</c:v>
                </c:pt>
                <c:pt idx="3">
                  <c:v>25</c:v>
                </c:pt>
                <c:pt idx="4">
                  <c:v>24</c:v>
                </c:pt>
                <c:pt idx="5">
                  <c:v>2</c:v>
                </c:pt>
              </c:numCache>
            </c:numRef>
          </c:val>
        </c:ser>
        <c:dropLines/>
        <c:axId val="77471104"/>
        <c:axId val="45425792"/>
        <c:axId val="74988160"/>
      </c:line3DChart>
      <c:catAx>
        <c:axId val="77471104"/>
        <c:scaling>
          <c:orientation val="minMax"/>
        </c:scaling>
        <c:axPos val="b"/>
        <c:majorTickMark val="none"/>
        <c:tickLblPos val="nextTo"/>
        <c:crossAx val="45425792"/>
        <c:crosses val="autoZero"/>
        <c:auto val="1"/>
        <c:lblAlgn val="ctr"/>
        <c:lblOffset val="100"/>
      </c:catAx>
      <c:valAx>
        <c:axId val="45425792"/>
        <c:scaling>
          <c:orientation val="minMax"/>
        </c:scaling>
        <c:axPos val="l"/>
        <c:majorGridlines/>
        <c:numFmt formatCode="General" sourceLinked="1"/>
        <c:tickLblPos val="nextTo"/>
        <c:crossAx val="77471104"/>
        <c:crosses val="autoZero"/>
        <c:crossBetween val="between"/>
      </c:valAx>
      <c:serAx>
        <c:axId val="74988160"/>
        <c:scaling>
          <c:orientation val="minMax"/>
        </c:scaling>
        <c:delete val="1"/>
        <c:axPos val="b"/>
        <c:majorTickMark val="none"/>
        <c:tickLblPos val="nextTo"/>
        <c:crossAx val="45425792"/>
        <c:crosses val="autoZero"/>
      </c:ser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Лист1!$G$15:$G$16</c:f>
              <c:strCache>
                <c:ptCount val="1"/>
                <c:pt idx="0">
                  <c:v>Всего опрошенных</c:v>
                </c:pt>
              </c:strCache>
            </c:strRef>
          </c:tx>
          <c:cat>
            <c:strRef>
              <c:f>Лист1!$F$17:$F$22</c:f>
              <c:strCache>
                <c:ptCount val="6"/>
                <c:pt idx="0">
                  <c:v>Несколько раз в неделю</c:v>
                </c:pt>
                <c:pt idx="1">
                  <c:v>Два - три раза в месяц</c:v>
                </c:pt>
                <c:pt idx="2">
                  <c:v>Примерно раз в месяц</c:v>
                </c:pt>
                <c:pt idx="3">
                  <c:v>Реже, чем раз в месяц</c:v>
                </c:pt>
                <c:pt idx="4">
                  <c:v>Никогда не употребляю алкогольных напитков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Лист1!$G$17:$G$22</c:f>
              <c:numCache>
                <c:formatCode>General</c:formatCode>
                <c:ptCount val="6"/>
                <c:pt idx="0">
                  <c:v>8</c:v>
                </c:pt>
                <c:pt idx="1">
                  <c:v>23</c:v>
                </c:pt>
                <c:pt idx="2">
                  <c:v>18</c:v>
                </c:pt>
                <c:pt idx="3">
                  <c:v>25</c:v>
                </c:pt>
                <c:pt idx="4">
                  <c:v>24</c:v>
                </c:pt>
                <c:pt idx="5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Лист1!$H$15:$H$16</c:f>
              <c:strCache>
                <c:ptCount val="1"/>
                <c:pt idx="0">
                  <c:v>Пол: Мужчины</c:v>
                </c:pt>
              </c:strCache>
            </c:strRef>
          </c:tx>
          <c:cat>
            <c:strRef>
              <c:f>Лист1!$F$17:$F$22</c:f>
              <c:strCache>
                <c:ptCount val="6"/>
                <c:pt idx="0">
                  <c:v>Несколько раз в неделю</c:v>
                </c:pt>
                <c:pt idx="1">
                  <c:v>Два - три раза в месяц</c:v>
                </c:pt>
                <c:pt idx="2">
                  <c:v>Примерно раз в месяц</c:v>
                </c:pt>
                <c:pt idx="3">
                  <c:v>Реже, чем раз в месяц</c:v>
                </c:pt>
                <c:pt idx="4">
                  <c:v>Никогда не употребляю алкогольных напитков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Лист1!$H$17:$H$22</c:f>
              <c:numCache>
                <c:formatCode>General</c:formatCode>
                <c:ptCount val="6"/>
                <c:pt idx="0">
                  <c:v>13</c:v>
                </c:pt>
                <c:pt idx="1">
                  <c:v>32</c:v>
                </c:pt>
                <c:pt idx="2">
                  <c:v>19</c:v>
                </c:pt>
                <c:pt idx="3">
                  <c:v>18</c:v>
                </c:pt>
                <c:pt idx="4">
                  <c:v>16</c:v>
                </c:pt>
                <c:pt idx="5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Лист1!$I$15:$I$16</c:f>
              <c:strCache>
                <c:ptCount val="1"/>
                <c:pt idx="0">
                  <c:v>Пол: Женщины</c:v>
                </c:pt>
              </c:strCache>
            </c:strRef>
          </c:tx>
          <c:cat>
            <c:strRef>
              <c:f>Лист1!$F$17:$F$22</c:f>
              <c:strCache>
                <c:ptCount val="6"/>
                <c:pt idx="0">
                  <c:v>Несколько раз в неделю</c:v>
                </c:pt>
                <c:pt idx="1">
                  <c:v>Два - три раза в месяц</c:v>
                </c:pt>
                <c:pt idx="2">
                  <c:v>Примерно раз в месяц</c:v>
                </c:pt>
                <c:pt idx="3">
                  <c:v>Реже, чем раз в месяц</c:v>
                </c:pt>
                <c:pt idx="4">
                  <c:v>Никогда не употребляю алкогольных напитков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Лист1!$I$17:$I$22</c:f>
              <c:numCache>
                <c:formatCode>General</c:formatCode>
                <c:ptCount val="6"/>
                <c:pt idx="0">
                  <c:v>3</c:v>
                </c:pt>
                <c:pt idx="1">
                  <c:v>15</c:v>
                </c:pt>
                <c:pt idx="2">
                  <c:v>18</c:v>
                </c:pt>
                <c:pt idx="3">
                  <c:v>31</c:v>
                </c:pt>
                <c:pt idx="4">
                  <c:v>31</c:v>
                </c:pt>
                <c:pt idx="5">
                  <c:v>2</c:v>
                </c:pt>
              </c:numCache>
            </c:numRef>
          </c:val>
        </c:ser>
        <c:axId val="47060864"/>
        <c:axId val="47062400"/>
        <c:axId val="77514048"/>
      </c:line3DChart>
      <c:catAx>
        <c:axId val="47060864"/>
        <c:scaling>
          <c:orientation val="minMax"/>
        </c:scaling>
        <c:axPos val="b"/>
        <c:tickLblPos val="nextTo"/>
        <c:crossAx val="47062400"/>
        <c:crosses val="autoZero"/>
        <c:auto val="1"/>
        <c:lblAlgn val="ctr"/>
        <c:lblOffset val="100"/>
      </c:catAx>
      <c:valAx>
        <c:axId val="47062400"/>
        <c:scaling>
          <c:orientation val="minMax"/>
        </c:scaling>
        <c:axPos val="l"/>
        <c:majorGridlines/>
        <c:numFmt formatCode="General" sourceLinked="1"/>
        <c:tickLblPos val="nextTo"/>
        <c:crossAx val="47060864"/>
        <c:crosses val="autoZero"/>
        <c:crossBetween val="between"/>
      </c:valAx>
      <c:serAx>
        <c:axId val="77514048"/>
        <c:scaling>
          <c:orientation val="minMax"/>
        </c:scaling>
        <c:axPos val="b"/>
        <c:tickLblPos val="nextTo"/>
        <c:crossAx val="47062400"/>
        <c:crosses val="autoZero"/>
      </c:ser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Лист2!$C$7</c:f>
              <c:strCache>
                <c:ptCount val="1"/>
                <c:pt idx="0">
                  <c:v>2013</c:v>
                </c:pt>
              </c:strCache>
            </c:strRef>
          </c:tx>
          <c:dLbls>
            <c:showVal val="1"/>
          </c:dLbls>
          <c:cat>
            <c:strRef>
              <c:f>Лист2!$B$8:$B$10</c:f>
              <c:strCache>
                <c:ptCount val="3"/>
                <c:pt idx="0">
                  <c:v>Скорее поддерживаю</c:v>
                </c:pt>
                <c:pt idx="1">
                  <c:v>Скорее не поддерживаю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Лист2!$C$8:$C$10</c:f>
              <c:numCache>
                <c:formatCode>General</c:formatCode>
                <c:ptCount val="3"/>
                <c:pt idx="0">
                  <c:v>76</c:v>
                </c:pt>
                <c:pt idx="1">
                  <c:v>20</c:v>
                </c:pt>
                <c:pt idx="2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Лист2!$D$7</c:f>
              <c:strCache>
                <c:ptCount val="1"/>
                <c:pt idx="0">
                  <c:v>2014</c:v>
                </c:pt>
              </c:strCache>
            </c:strRef>
          </c:tx>
          <c:dLbls>
            <c:showVal val="1"/>
          </c:dLbls>
          <c:cat>
            <c:strRef>
              <c:f>Лист2!$B$8:$B$10</c:f>
              <c:strCache>
                <c:ptCount val="3"/>
                <c:pt idx="0">
                  <c:v>Скорее поддерживаю</c:v>
                </c:pt>
                <c:pt idx="1">
                  <c:v>Скорее не поддерживаю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Лист2!$D$8:$D$10</c:f>
              <c:numCache>
                <c:formatCode>General</c:formatCode>
                <c:ptCount val="3"/>
                <c:pt idx="0">
                  <c:v>79</c:v>
                </c:pt>
                <c:pt idx="1">
                  <c:v>19</c:v>
                </c:pt>
                <c:pt idx="2">
                  <c:v>2</c:v>
                </c:pt>
              </c:numCache>
            </c:numRef>
          </c:val>
        </c:ser>
        <c:shape val="box"/>
        <c:axId val="47143552"/>
        <c:axId val="47161728"/>
        <c:axId val="0"/>
      </c:bar3DChart>
      <c:catAx>
        <c:axId val="47143552"/>
        <c:scaling>
          <c:orientation val="minMax"/>
        </c:scaling>
        <c:axPos val="b"/>
        <c:tickLblPos val="nextTo"/>
        <c:crossAx val="47161728"/>
        <c:crosses val="autoZero"/>
        <c:auto val="1"/>
        <c:lblAlgn val="ctr"/>
        <c:lblOffset val="100"/>
      </c:catAx>
      <c:valAx>
        <c:axId val="47161728"/>
        <c:scaling>
          <c:orientation val="minMax"/>
        </c:scaling>
        <c:axPos val="l"/>
        <c:majorGridlines/>
        <c:numFmt formatCode="General" sourceLinked="1"/>
        <c:tickLblPos val="nextTo"/>
        <c:crossAx val="4714355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stacked"/>
        <c:ser>
          <c:idx val="1"/>
          <c:order val="0"/>
          <c:tx>
            <c:strRef>
              <c:f>Лист3!$D$6</c:f>
              <c:strCache>
                <c:ptCount val="1"/>
                <c:pt idx="0">
                  <c:v>Скорее поддерживаю</c:v>
                </c:pt>
              </c:strCache>
            </c:strRef>
          </c:tx>
          <c:dLbls>
            <c:showVal val="1"/>
          </c:dLbls>
          <c:val>
            <c:numRef>
              <c:f>Лист3!$E$6:$J$6</c:f>
              <c:numCache>
                <c:formatCode>General</c:formatCode>
                <c:ptCount val="6"/>
                <c:pt idx="0">
                  <c:v>79</c:v>
                </c:pt>
                <c:pt idx="1">
                  <c:v>64</c:v>
                </c:pt>
                <c:pt idx="2">
                  <c:v>76</c:v>
                </c:pt>
                <c:pt idx="3">
                  <c:v>82</c:v>
                </c:pt>
                <c:pt idx="4">
                  <c:v>80</c:v>
                </c:pt>
                <c:pt idx="5">
                  <c:v>85</c:v>
                </c:pt>
              </c:numCache>
            </c:numRef>
          </c:val>
        </c:ser>
        <c:ser>
          <c:idx val="2"/>
          <c:order val="1"/>
          <c:tx>
            <c:strRef>
              <c:f>Лист3!$D$7</c:f>
              <c:strCache>
                <c:ptCount val="1"/>
                <c:pt idx="0">
                  <c:v>Скорее не поддерживаю</c:v>
                </c:pt>
              </c:strCache>
            </c:strRef>
          </c:tx>
          <c:dLbls>
            <c:showVal val="1"/>
          </c:dLbls>
          <c:val>
            <c:numRef>
              <c:f>Лист3!$E$7:$J$7</c:f>
              <c:numCache>
                <c:formatCode>General</c:formatCode>
                <c:ptCount val="6"/>
                <c:pt idx="0">
                  <c:v>19</c:v>
                </c:pt>
                <c:pt idx="1">
                  <c:v>34</c:v>
                </c:pt>
                <c:pt idx="2">
                  <c:v>22</c:v>
                </c:pt>
                <c:pt idx="3">
                  <c:v>16</c:v>
                </c:pt>
                <c:pt idx="4">
                  <c:v>17</c:v>
                </c:pt>
                <c:pt idx="5">
                  <c:v>12</c:v>
                </c:pt>
              </c:numCache>
            </c:numRef>
          </c:val>
        </c:ser>
        <c:ser>
          <c:idx val="3"/>
          <c:order val="2"/>
          <c:tx>
            <c:strRef>
              <c:f>Лист3!$D$8</c:f>
              <c:strCache>
                <c:ptCount val="1"/>
                <c:pt idx="0">
                  <c:v>Затрудняюсь ответить</c:v>
                </c:pt>
              </c:strCache>
            </c:strRef>
          </c:tx>
          <c:dLbls>
            <c:showVal val="1"/>
          </c:dLbls>
          <c:val>
            <c:numRef>
              <c:f>Лист3!$E$8:$J$8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</c:ser>
        <c:shape val="box"/>
        <c:axId val="47193088"/>
        <c:axId val="47207168"/>
        <c:axId val="0"/>
      </c:bar3DChart>
      <c:catAx>
        <c:axId val="47193088"/>
        <c:scaling>
          <c:orientation val="minMax"/>
        </c:scaling>
        <c:axPos val="b"/>
        <c:tickLblPos val="nextTo"/>
        <c:crossAx val="47207168"/>
        <c:crosses val="autoZero"/>
        <c:auto val="1"/>
        <c:lblAlgn val="ctr"/>
        <c:lblOffset val="100"/>
      </c:catAx>
      <c:valAx>
        <c:axId val="47207168"/>
        <c:scaling>
          <c:orientation val="minMax"/>
        </c:scaling>
        <c:axPos val="l"/>
        <c:majorGridlines/>
        <c:numFmt formatCode="General" sourceLinked="1"/>
        <c:tickLblPos val="nextTo"/>
        <c:crossAx val="4719308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Лист4!$D$6</c:f>
              <c:strCache>
                <c:ptCount val="1"/>
                <c:pt idx="0">
                  <c:v>Скорее поддерживаю</c:v>
                </c:pt>
              </c:strCache>
            </c:strRef>
          </c:tx>
          <c:dLbls>
            <c:showVal val="1"/>
          </c:dLbls>
          <c:cat>
            <c:strRef>
              <c:f>Лист4!$E$5:$K$5</c:f>
              <c:strCache>
                <c:ptCount val="7"/>
                <c:pt idx="0">
                  <c:v>Все опрошенные</c:v>
                </c:pt>
                <c:pt idx="1">
                  <c:v>Москва и Санкт-Петербург</c:v>
                </c:pt>
                <c:pt idx="2">
                  <c:v>Города-миллионники</c:v>
                </c:pt>
                <c:pt idx="3">
                  <c:v>Более 500 тыс. жителей</c:v>
                </c:pt>
                <c:pt idx="4">
                  <c:v>100–500 тыс.</c:v>
                </c:pt>
                <c:pt idx="5">
                  <c:v>Менее 100 тыс.</c:v>
                </c:pt>
                <c:pt idx="6">
                  <c:v>Сёла</c:v>
                </c:pt>
              </c:strCache>
            </c:strRef>
          </c:cat>
          <c:val>
            <c:numRef>
              <c:f>Лист4!$E$6:$K$6</c:f>
              <c:numCache>
                <c:formatCode>General</c:formatCode>
                <c:ptCount val="7"/>
                <c:pt idx="0">
                  <c:v>79</c:v>
                </c:pt>
                <c:pt idx="1">
                  <c:v>82</c:v>
                </c:pt>
                <c:pt idx="2">
                  <c:v>75</c:v>
                </c:pt>
                <c:pt idx="3">
                  <c:v>78</c:v>
                </c:pt>
                <c:pt idx="4">
                  <c:v>75</c:v>
                </c:pt>
                <c:pt idx="5">
                  <c:v>78</c:v>
                </c:pt>
                <c:pt idx="6">
                  <c:v>82</c:v>
                </c:pt>
              </c:numCache>
            </c:numRef>
          </c:val>
        </c:ser>
        <c:ser>
          <c:idx val="1"/>
          <c:order val="1"/>
          <c:tx>
            <c:strRef>
              <c:f>Лист4!$D$7</c:f>
              <c:strCache>
                <c:ptCount val="1"/>
                <c:pt idx="0">
                  <c:v>Скорее не поддерживаю</c:v>
                </c:pt>
              </c:strCache>
            </c:strRef>
          </c:tx>
          <c:dLbls>
            <c:showVal val="1"/>
          </c:dLbls>
          <c:cat>
            <c:strRef>
              <c:f>Лист4!$E$5:$K$5</c:f>
              <c:strCache>
                <c:ptCount val="7"/>
                <c:pt idx="0">
                  <c:v>Все опрошенные</c:v>
                </c:pt>
                <c:pt idx="1">
                  <c:v>Москва и Санкт-Петербург</c:v>
                </c:pt>
                <c:pt idx="2">
                  <c:v>Города-миллионники</c:v>
                </c:pt>
                <c:pt idx="3">
                  <c:v>Более 500 тыс. жителей</c:v>
                </c:pt>
                <c:pt idx="4">
                  <c:v>100–500 тыс.</c:v>
                </c:pt>
                <c:pt idx="5">
                  <c:v>Менее 100 тыс.</c:v>
                </c:pt>
                <c:pt idx="6">
                  <c:v>Сёла</c:v>
                </c:pt>
              </c:strCache>
            </c:strRef>
          </c:cat>
          <c:val>
            <c:numRef>
              <c:f>Лист4!$E$7:$K$7</c:f>
              <c:numCache>
                <c:formatCode>General</c:formatCode>
                <c:ptCount val="7"/>
                <c:pt idx="0">
                  <c:v>19</c:v>
                </c:pt>
                <c:pt idx="1">
                  <c:v>16</c:v>
                </c:pt>
                <c:pt idx="2">
                  <c:v>22</c:v>
                </c:pt>
                <c:pt idx="3">
                  <c:v>19</c:v>
                </c:pt>
                <c:pt idx="4">
                  <c:v>20</c:v>
                </c:pt>
                <c:pt idx="5">
                  <c:v>19</c:v>
                </c:pt>
                <c:pt idx="6">
                  <c:v>17</c:v>
                </c:pt>
              </c:numCache>
            </c:numRef>
          </c:val>
        </c:ser>
        <c:ser>
          <c:idx val="2"/>
          <c:order val="2"/>
          <c:tx>
            <c:strRef>
              <c:f>Лист4!$D$8</c:f>
              <c:strCache>
                <c:ptCount val="1"/>
                <c:pt idx="0">
                  <c:v>Затрудняюсь ответить</c:v>
                </c:pt>
              </c:strCache>
            </c:strRef>
          </c:tx>
          <c:dLbls>
            <c:showVal val="1"/>
          </c:dLbls>
          <c:cat>
            <c:strRef>
              <c:f>Лист4!$E$5:$K$5</c:f>
              <c:strCache>
                <c:ptCount val="7"/>
                <c:pt idx="0">
                  <c:v>Все опрошенные</c:v>
                </c:pt>
                <c:pt idx="1">
                  <c:v>Москва и Санкт-Петербург</c:v>
                </c:pt>
                <c:pt idx="2">
                  <c:v>Города-миллионники</c:v>
                </c:pt>
                <c:pt idx="3">
                  <c:v>Более 500 тыс. жителей</c:v>
                </c:pt>
                <c:pt idx="4">
                  <c:v>100–500 тыс.</c:v>
                </c:pt>
                <c:pt idx="5">
                  <c:v>Менее 100 тыс.</c:v>
                </c:pt>
                <c:pt idx="6">
                  <c:v>Сёла</c:v>
                </c:pt>
              </c:strCache>
            </c:strRef>
          </c:cat>
          <c:val>
            <c:numRef>
              <c:f>Лист4!$E$8:$K$8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</c:ser>
        <c:shape val="box"/>
        <c:axId val="47640960"/>
        <c:axId val="47642496"/>
        <c:axId val="0"/>
      </c:bar3DChart>
      <c:catAx>
        <c:axId val="47640960"/>
        <c:scaling>
          <c:orientation val="minMax"/>
        </c:scaling>
        <c:axPos val="b"/>
        <c:tickLblPos val="nextTo"/>
        <c:crossAx val="47642496"/>
        <c:crosses val="autoZero"/>
        <c:auto val="1"/>
        <c:lblAlgn val="ctr"/>
        <c:lblOffset val="100"/>
      </c:catAx>
      <c:valAx>
        <c:axId val="47642496"/>
        <c:scaling>
          <c:orientation val="minMax"/>
        </c:scaling>
        <c:axPos val="l"/>
        <c:majorGridlines/>
        <c:numFmt formatCode="General" sourceLinked="1"/>
        <c:tickLblPos val="nextTo"/>
        <c:crossAx val="4764096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29423776061559875"/>
          <c:y val="4.7867711053089665E-2"/>
          <c:w val="0.32330663596981096"/>
          <c:h val="0.81078822392631733"/>
        </c:manualLayout>
      </c:layout>
      <c:bar3DChart>
        <c:barDir val="bar"/>
        <c:grouping val="stacked"/>
        <c:ser>
          <c:idx val="0"/>
          <c:order val="0"/>
          <c:tx>
            <c:strRef>
              <c:f>Лист3!$B$5</c:f>
              <c:strCache>
                <c:ptCount val="1"/>
                <c:pt idx="0">
                  <c:v>Несколько   раз в неделю  </c:v>
                </c:pt>
              </c:strCache>
            </c:strRef>
          </c:tx>
          <c:dLbls>
            <c:showVal val="1"/>
          </c:dLbls>
          <c:cat>
            <c:strRef>
              <c:f>Лист3!$C$3:$H$4</c:f>
              <c:strCache>
                <c:ptCount val="6"/>
                <c:pt idx="0">
                  <c:v>1996 г.</c:v>
                </c:pt>
                <c:pt idx="1">
                  <c:v>Июль 2009 г.</c:v>
                </c:pt>
                <c:pt idx="2">
                  <c:v>Сентябрь 2009 г.</c:v>
                </c:pt>
                <c:pt idx="3">
                  <c:v>2010 г.</c:v>
                </c:pt>
                <c:pt idx="4">
                  <c:v>2011 г.</c:v>
                </c:pt>
                <c:pt idx="5">
                  <c:v>2012 г.</c:v>
                </c:pt>
              </c:strCache>
            </c:strRef>
          </c:cat>
          <c:val>
            <c:numRef>
              <c:f>Лист3!$C$5:$H$5</c:f>
              <c:numCache>
                <c:formatCode>General</c:formatCode>
                <c:ptCount val="6"/>
                <c:pt idx="0">
                  <c:v>5</c:v>
                </c:pt>
                <c:pt idx="1">
                  <c:v>8</c:v>
                </c:pt>
                <c:pt idx="2">
                  <c:v>8</c:v>
                </c:pt>
                <c:pt idx="3">
                  <c:v>6</c:v>
                </c:pt>
                <c:pt idx="4">
                  <c:v>7</c:v>
                </c:pt>
                <c:pt idx="5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Лист3!$B$6</c:f>
              <c:strCache>
                <c:ptCount val="1"/>
                <c:pt idx="0">
                  <c:v>Два-три   раза в месяц  </c:v>
                </c:pt>
              </c:strCache>
            </c:strRef>
          </c:tx>
          <c:dLbls>
            <c:dLbl>
              <c:idx val="5"/>
              <c:layout>
                <c:manualLayout>
                  <c:x val="-8.3333333333333367E-3"/>
                  <c:y val="4.629629629629632E-3"/>
                </c:manualLayout>
              </c:layout>
              <c:showVal val="1"/>
            </c:dLbl>
            <c:showVal val="1"/>
          </c:dLbls>
          <c:cat>
            <c:strRef>
              <c:f>Лист3!$C$3:$H$4</c:f>
              <c:strCache>
                <c:ptCount val="6"/>
                <c:pt idx="0">
                  <c:v>1996 г.</c:v>
                </c:pt>
                <c:pt idx="1">
                  <c:v>Июль 2009 г.</c:v>
                </c:pt>
                <c:pt idx="2">
                  <c:v>Сентябрь 2009 г.</c:v>
                </c:pt>
                <c:pt idx="3">
                  <c:v>2010 г.</c:v>
                </c:pt>
                <c:pt idx="4">
                  <c:v>2011 г.</c:v>
                </c:pt>
                <c:pt idx="5">
                  <c:v>2012 г.</c:v>
                </c:pt>
              </c:strCache>
            </c:strRef>
          </c:cat>
          <c:val>
            <c:numRef>
              <c:f>Лист3!$C$6:$H$6</c:f>
              <c:numCache>
                <c:formatCode>General</c:formatCode>
                <c:ptCount val="6"/>
                <c:pt idx="0">
                  <c:v>24</c:v>
                </c:pt>
                <c:pt idx="1">
                  <c:v>23</c:v>
                </c:pt>
                <c:pt idx="2">
                  <c:v>19</c:v>
                </c:pt>
                <c:pt idx="3">
                  <c:v>19</c:v>
                </c:pt>
                <c:pt idx="4">
                  <c:v>20</c:v>
                </c:pt>
                <c:pt idx="5">
                  <c:v>16</c:v>
                </c:pt>
              </c:numCache>
            </c:numRef>
          </c:val>
        </c:ser>
        <c:ser>
          <c:idx val="2"/>
          <c:order val="2"/>
          <c:tx>
            <c:strRef>
              <c:f>Лист3!$B$7</c:f>
              <c:strCache>
                <c:ptCount val="1"/>
                <c:pt idx="0">
                  <c:v>Примерно   раз в месяц  </c:v>
                </c:pt>
              </c:strCache>
            </c:strRef>
          </c:tx>
          <c:dLbls>
            <c:showVal val="1"/>
          </c:dLbls>
          <c:cat>
            <c:strRef>
              <c:f>Лист3!$C$3:$H$4</c:f>
              <c:strCache>
                <c:ptCount val="6"/>
                <c:pt idx="0">
                  <c:v>1996 г.</c:v>
                </c:pt>
                <c:pt idx="1">
                  <c:v>Июль 2009 г.</c:v>
                </c:pt>
                <c:pt idx="2">
                  <c:v>Сентябрь 2009 г.</c:v>
                </c:pt>
                <c:pt idx="3">
                  <c:v>2010 г.</c:v>
                </c:pt>
                <c:pt idx="4">
                  <c:v>2011 г.</c:v>
                </c:pt>
                <c:pt idx="5">
                  <c:v>2012 г.</c:v>
                </c:pt>
              </c:strCache>
            </c:strRef>
          </c:cat>
          <c:val>
            <c:numRef>
              <c:f>Лист3!$C$7:$H$7</c:f>
              <c:numCache>
                <c:formatCode>General</c:formatCode>
                <c:ptCount val="6"/>
                <c:pt idx="0">
                  <c:v>19</c:v>
                </c:pt>
                <c:pt idx="1">
                  <c:v>18</c:v>
                </c:pt>
                <c:pt idx="2">
                  <c:v>19</c:v>
                </c:pt>
                <c:pt idx="3">
                  <c:v>19</c:v>
                </c:pt>
                <c:pt idx="4">
                  <c:v>16</c:v>
                </c:pt>
                <c:pt idx="5">
                  <c:v>17</c:v>
                </c:pt>
              </c:numCache>
            </c:numRef>
          </c:val>
        </c:ser>
        <c:ser>
          <c:idx val="3"/>
          <c:order val="3"/>
          <c:tx>
            <c:strRef>
              <c:f>Лист3!$B$8</c:f>
              <c:strCache>
                <c:ptCount val="1"/>
                <c:pt idx="0">
                  <c:v>Реже, чем   раз в месяц  </c:v>
                </c:pt>
              </c:strCache>
            </c:strRef>
          </c:tx>
          <c:dLbls>
            <c:showVal val="1"/>
          </c:dLbls>
          <c:cat>
            <c:strRef>
              <c:f>Лист3!$C$3:$H$4</c:f>
              <c:strCache>
                <c:ptCount val="6"/>
                <c:pt idx="0">
                  <c:v>1996 г.</c:v>
                </c:pt>
                <c:pt idx="1">
                  <c:v>Июль 2009 г.</c:v>
                </c:pt>
                <c:pt idx="2">
                  <c:v>Сентябрь 2009 г.</c:v>
                </c:pt>
                <c:pt idx="3">
                  <c:v>2010 г.</c:v>
                </c:pt>
                <c:pt idx="4">
                  <c:v>2011 г.</c:v>
                </c:pt>
                <c:pt idx="5">
                  <c:v>2012 г.</c:v>
                </c:pt>
              </c:strCache>
            </c:strRef>
          </c:cat>
          <c:val>
            <c:numRef>
              <c:f>Лист3!$C$8:$H$8</c:f>
              <c:numCache>
                <c:formatCode>General</c:formatCode>
                <c:ptCount val="6"/>
                <c:pt idx="0">
                  <c:v>29</c:v>
                </c:pt>
                <c:pt idx="1">
                  <c:v>25</c:v>
                </c:pt>
                <c:pt idx="2">
                  <c:v>26</c:v>
                </c:pt>
                <c:pt idx="3">
                  <c:v>33</c:v>
                </c:pt>
                <c:pt idx="4">
                  <c:v>27</c:v>
                </c:pt>
                <c:pt idx="5">
                  <c:v>27</c:v>
                </c:pt>
              </c:numCache>
            </c:numRef>
          </c:val>
        </c:ser>
        <c:ser>
          <c:idx val="4"/>
          <c:order val="4"/>
          <c:tx>
            <c:strRef>
              <c:f>Лист3!$B$9</c:f>
              <c:strCache>
                <c:ptCount val="1"/>
                <c:pt idx="0">
                  <c:v>Никогда не   употребляю алкогольных напитков  </c:v>
                </c:pt>
              </c:strCache>
            </c:strRef>
          </c:tx>
          <c:dLbls>
            <c:showVal val="1"/>
          </c:dLbls>
          <c:cat>
            <c:strRef>
              <c:f>Лист3!$C$3:$H$4</c:f>
              <c:strCache>
                <c:ptCount val="6"/>
                <c:pt idx="0">
                  <c:v>1996 г.</c:v>
                </c:pt>
                <c:pt idx="1">
                  <c:v>Июль 2009 г.</c:v>
                </c:pt>
                <c:pt idx="2">
                  <c:v>Сентябрь 2009 г.</c:v>
                </c:pt>
                <c:pt idx="3">
                  <c:v>2010 г.</c:v>
                </c:pt>
                <c:pt idx="4">
                  <c:v>2011 г.</c:v>
                </c:pt>
                <c:pt idx="5">
                  <c:v>2012 г.</c:v>
                </c:pt>
              </c:strCache>
            </c:strRef>
          </c:cat>
          <c:val>
            <c:numRef>
              <c:f>Лист3!$C$9:$H$9</c:f>
              <c:numCache>
                <c:formatCode>General</c:formatCode>
                <c:ptCount val="6"/>
                <c:pt idx="0">
                  <c:v>23</c:v>
                </c:pt>
                <c:pt idx="1">
                  <c:v>24</c:v>
                </c:pt>
                <c:pt idx="2">
                  <c:v>26</c:v>
                </c:pt>
                <c:pt idx="3">
                  <c:v>22</c:v>
                </c:pt>
                <c:pt idx="4">
                  <c:v>28</c:v>
                </c:pt>
                <c:pt idx="5">
                  <c:v>33</c:v>
                </c:pt>
              </c:numCache>
            </c:numRef>
          </c:val>
        </c:ser>
        <c:ser>
          <c:idx val="5"/>
          <c:order val="5"/>
          <c:tx>
            <c:strRef>
              <c:f>Лист3!$B$10</c:f>
              <c:strCache>
                <c:ptCount val="1"/>
                <c:pt idx="0">
                  <c:v>Затрудняюсь   ответить  </c:v>
                </c:pt>
              </c:strCache>
            </c:strRef>
          </c:tx>
          <c:dLbls>
            <c:showVal val="1"/>
          </c:dLbls>
          <c:cat>
            <c:strRef>
              <c:f>Лист3!$C$3:$H$4</c:f>
              <c:strCache>
                <c:ptCount val="6"/>
                <c:pt idx="0">
                  <c:v>1996 г.</c:v>
                </c:pt>
                <c:pt idx="1">
                  <c:v>Июль 2009 г.</c:v>
                </c:pt>
                <c:pt idx="2">
                  <c:v>Сентябрь 2009 г.</c:v>
                </c:pt>
                <c:pt idx="3">
                  <c:v>2010 г.</c:v>
                </c:pt>
                <c:pt idx="4">
                  <c:v>2011 г.</c:v>
                </c:pt>
                <c:pt idx="5">
                  <c:v>2012 г.</c:v>
                </c:pt>
              </c:strCache>
            </c:strRef>
          </c:cat>
          <c:val>
            <c:numRef>
              <c:f>Лист3!$C$10:$H$10</c:f>
              <c:numCache>
                <c:formatCode>General</c:formatCode>
                <c:ptCount val="6"/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hape val="box"/>
        <c:axId val="47852928"/>
        <c:axId val="47858816"/>
        <c:axId val="0"/>
      </c:bar3DChart>
      <c:catAx>
        <c:axId val="47852928"/>
        <c:scaling>
          <c:orientation val="minMax"/>
        </c:scaling>
        <c:axPos val="l"/>
        <c:tickLblPos val="nextTo"/>
        <c:crossAx val="47858816"/>
        <c:crosses val="autoZero"/>
        <c:auto val="1"/>
        <c:lblAlgn val="ctr"/>
        <c:lblOffset val="100"/>
      </c:catAx>
      <c:valAx>
        <c:axId val="47858816"/>
        <c:scaling>
          <c:orientation val="minMax"/>
        </c:scaling>
        <c:axPos val="b"/>
        <c:majorGridlines/>
        <c:numFmt formatCode="General" sourceLinked="1"/>
        <c:tickLblPos val="nextTo"/>
        <c:crossAx val="47852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807384746958464"/>
          <c:y val="0.14535474188441846"/>
          <c:w val="0.34192615253041575"/>
          <c:h val="0.73540017680557579"/>
        </c:manualLayout>
      </c:layout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bar"/>
        <c:grouping val="stacked"/>
        <c:ser>
          <c:idx val="1"/>
          <c:order val="0"/>
          <c:tx>
            <c:strRef>
              <c:f>Лист2!$D$7</c:f>
              <c:strCache>
                <c:ptCount val="1"/>
                <c:pt idx="0">
                  <c:v>Да  </c:v>
                </c:pt>
              </c:strCache>
            </c:strRef>
          </c:tx>
          <c:dLbls>
            <c:showVal val="1"/>
          </c:dLbls>
          <c:val>
            <c:numRef>
              <c:f>Лист2!$E$7:$L$7</c:f>
              <c:numCache>
                <c:formatCode>General</c:formatCode>
                <c:ptCount val="8"/>
                <c:pt idx="0">
                  <c:v>60</c:v>
                </c:pt>
                <c:pt idx="1">
                  <c:v>41</c:v>
                </c:pt>
                <c:pt idx="2">
                  <c:v>34</c:v>
                </c:pt>
                <c:pt idx="3">
                  <c:v>31</c:v>
                </c:pt>
                <c:pt idx="4">
                  <c:v>29</c:v>
                </c:pt>
                <c:pt idx="5">
                  <c:v>27</c:v>
                </c:pt>
                <c:pt idx="6">
                  <c:v>23</c:v>
                </c:pt>
                <c:pt idx="7">
                  <c:v>19</c:v>
                </c:pt>
              </c:numCache>
            </c:numRef>
          </c:val>
        </c:ser>
        <c:ser>
          <c:idx val="2"/>
          <c:order val="1"/>
          <c:tx>
            <c:strRef>
              <c:f>Лист2!$D$8</c:f>
              <c:strCache>
                <c:ptCount val="1"/>
                <c:pt idx="0">
                  <c:v>Нет  </c:v>
                </c:pt>
              </c:strCache>
            </c:strRef>
          </c:tx>
          <c:dLbls>
            <c:showVal val="1"/>
          </c:dLbls>
          <c:val>
            <c:numRef>
              <c:f>Лист2!$E$8:$L$8</c:f>
              <c:numCache>
                <c:formatCode>General</c:formatCode>
                <c:ptCount val="8"/>
                <c:pt idx="0">
                  <c:v>37</c:v>
                </c:pt>
                <c:pt idx="1">
                  <c:v>50</c:v>
                </c:pt>
                <c:pt idx="2">
                  <c:v>58</c:v>
                </c:pt>
                <c:pt idx="3">
                  <c:v>64</c:v>
                </c:pt>
                <c:pt idx="4">
                  <c:v>65</c:v>
                </c:pt>
                <c:pt idx="5">
                  <c:v>64</c:v>
                </c:pt>
                <c:pt idx="6">
                  <c:v>68</c:v>
                </c:pt>
                <c:pt idx="7">
                  <c:v>71</c:v>
                </c:pt>
              </c:numCache>
            </c:numRef>
          </c:val>
        </c:ser>
        <c:ser>
          <c:idx val="3"/>
          <c:order val="2"/>
          <c:tx>
            <c:strRef>
              <c:f>Лист2!$D$9</c:f>
              <c:strCache>
                <c:ptCount val="1"/>
                <c:pt idx="0">
                  <c:v>Затрудняюсь   ответить  </c:v>
                </c:pt>
              </c:strCache>
            </c:strRef>
          </c:tx>
          <c:dLbls>
            <c:showVal val="1"/>
          </c:dLbls>
          <c:val>
            <c:numRef>
              <c:f>Лист2!$E$9:$L$9</c:f>
              <c:numCache>
                <c:formatCode>General</c:formatCode>
                <c:ptCount val="8"/>
                <c:pt idx="0">
                  <c:v>3</c:v>
                </c:pt>
                <c:pt idx="1">
                  <c:v>9</c:v>
                </c:pt>
                <c:pt idx="2">
                  <c:v>8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</c:numCache>
            </c:numRef>
          </c:val>
        </c:ser>
        <c:shape val="box"/>
        <c:axId val="48093440"/>
        <c:axId val="48099328"/>
        <c:axId val="0"/>
      </c:bar3DChart>
      <c:catAx>
        <c:axId val="48093440"/>
        <c:scaling>
          <c:orientation val="minMax"/>
        </c:scaling>
        <c:axPos val="l"/>
        <c:tickLblPos val="nextTo"/>
        <c:crossAx val="48099328"/>
        <c:crosses val="autoZero"/>
        <c:auto val="1"/>
        <c:lblAlgn val="ctr"/>
        <c:lblOffset val="100"/>
      </c:catAx>
      <c:valAx>
        <c:axId val="48099328"/>
        <c:scaling>
          <c:orientation val="minMax"/>
        </c:scaling>
        <c:axPos val="b"/>
        <c:majorGridlines/>
        <c:numFmt formatCode="General" sourceLinked="1"/>
        <c:tickLblPos val="nextTo"/>
        <c:crossAx val="4809344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</c:pie3DChart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explosion val="18"/>
          </c:dPt>
          <c:dPt>
            <c:idx val="1"/>
            <c:explosion val="19"/>
          </c:dPt>
          <c:dPt>
            <c:idx val="2"/>
            <c:explosion val="34"/>
          </c:dPt>
          <c:dLbls>
            <c:showVal val="1"/>
            <c:showLeaderLines val="1"/>
          </c:dLbls>
          <c:cat>
            <c:strRef>
              <c:f>Лист4!$B$4:$B$12</c:f>
              <c:strCache>
                <c:ptCount val="9"/>
                <c:pt idx="0">
                  <c:v>Не покупал, ничего не делал,   отказывался от идеи алкоголя  </c:v>
                </c:pt>
                <c:pt idx="1">
                  <c:v>Все равно находил места, где   можно купить  </c:v>
                </c:pt>
                <c:pt idx="2">
                  <c:v>Покупал заранее, были дома   запасы  </c:v>
                </c:pt>
                <c:pt idx="3">
                  <c:v>Ждал времени, когда можно   купить  </c:v>
                </c:pt>
                <c:pt idx="4">
                  <c:v>Покупал пиво  </c:v>
                </c:pt>
                <c:pt idx="5">
                  <c:v>Брал  у знакомых  </c:v>
                </c:pt>
                <c:pt idx="6">
                  <c:v>Заказывал алкоголь в кафе,   баре  </c:v>
                </c:pt>
                <c:pt idx="7">
                  <c:v>Другое  </c:v>
                </c:pt>
                <c:pt idx="8">
                  <c:v>Затрудняюсь ответить  </c:v>
                </c:pt>
              </c:strCache>
            </c:strRef>
          </c:cat>
          <c:val>
            <c:numRef>
              <c:f>Лист4!$C$4:$C$12</c:f>
              <c:numCache>
                <c:formatCode>General</c:formatCode>
                <c:ptCount val="9"/>
                <c:pt idx="0">
                  <c:v>26</c:v>
                </c:pt>
                <c:pt idx="1">
                  <c:v>21</c:v>
                </c:pt>
                <c:pt idx="2">
                  <c:v>18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2</c:v>
                </c:pt>
                <c:pt idx="7">
                  <c:v>3</c:v>
                </c:pt>
                <c:pt idx="8">
                  <c:v>7</c:v>
                </c:pt>
              </c:numCache>
            </c:numRef>
          </c:val>
        </c:ser>
      </c:pie3DChart>
    </c:plotArea>
    <c:legend>
      <c:legendPos val="b"/>
      <c:layout/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3446325459317596"/>
          <c:y val="0.19480351414406533"/>
          <c:w val="0.60585761154855711"/>
          <c:h val="0.33917906095071476"/>
        </c:manualLayout>
      </c:layout>
      <c:bar3DChart>
        <c:barDir val="col"/>
        <c:grouping val="stacked"/>
        <c:ser>
          <c:idx val="0"/>
          <c:order val="0"/>
          <c:tx>
            <c:strRef>
              <c:f>Лист5!$D$9</c:f>
              <c:strCache>
                <c:ptCount val="1"/>
                <c:pt idx="0">
                  <c:v>Все опрошенные</c:v>
                </c:pt>
              </c:strCache>
            </c:strRef>
          </c:tx>
          <c:dLbls>
            <c:showVal val="1"/>
          </c:dLbls>
          <c:cat>
            <c:strRef>
              <c:f>Лист5!$C$10:$C$14</c:f>
              <c:strCache>
                <c:ptCount val="5"/>
                <c:pt idx="0">
                  <c:v>Безусловно,   помог  </c:v>
                </c:pt>
                <c:pt idx="1">
                  <c:v>Скорее   помог  </c:v>
                </c:pt>
                <c:pt idx="2">
                  <c:v>Скорее не   помог  </c:v>
                </c:pt>
                <c:pt idx="3">
                  <c:v>Безусловно,   не помог  </c:v>
                </c:pt>
                <c:pt idx="4">
                  <c:v>Затрудняюсь   ответить  </c:v>
                </c:pt>
              </c:strCache>
            </c:strRef>
          </c:cat>
          <c:val>
            <c:numRef>
              <c:f>Лист5!$D$10:$D$14</c:f>
              <c:numCache>
                <c:formatCode>General</c:formatCode>
                <c:ptCount val="5"/>
                <c:pt idx="0">
                  <c:v>14</c:v>
                </c:pt>
                <c:pt idx="1">
                  <c:v>29</c:v>
                </c:pt>
                <c:pt idx="2">
                  <c:v>31</c:v>
                </c:pt>
                <c:pt idx="3">
                  <c:v>19</c:v>
                </c:pt>
                <c:pt idx="4">
                  <c:v>7</c:v>
                </c:pt>
              </c:numCache>
            </c:numRef>
          </c:val>
        </c:ser>
        <c:shape val="box"/>
        <c:axId val="48119168"/>
        <c:axId val="48153728"/>
        <c:axId val="0"/>
      </c:bar3DChart>
      <c:catAx>
        <c:axId val="48119168"/>
        <c:scaling>
          <c:orientation val="minMax"/>
        </c:scaling>
        <c:axPos val="b"/>
        <c:tickLblPos val="nextTo"/>
        <c:crossAx val="48153728"/>
        <c:crosses val="autoZero"/>
        <c:auto val="1"/>
        <c:lblAlgn val="ctr"/>
        <c:lblOffset val="100"/>
      </c:catAx>
      <c:valAx>
        <c:axId val="48153728"/>
        <c:scaling>
          <c:orientation val="minMax"/>
        </c:scaling>
        <c:axPos val="l"/>
        <c:majorGridlines/>
        <c:numFmt formatCode="General" sourceLinked="1"/>
        <c:tickLblPos val="nextTo"/>
        <c:crossAx val="4811916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D8A79-CFBD-4739-8A38-ED73483156C4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FA737-3135-4196-A428-C2AD0D3E6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wheel spokes="8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e62781b613af4de96e457a0f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18"/>
            <a:ext cx="9144000" cy="5572164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3143240" y="1928802"/>
          <a:ext cx="4572000" cy="2948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8" y="2285992"/>
          <a:ext cx="2209800" cy="2560320"/>
        </p:xfrm>
        <a:graphic>
          <a:graphicData uri="http://schemas.openxmlformats.org/drawingml/2006/table">
            <a:tbl>
              <a:tblPr/>
              <a:tblGrid>
                <a:gridCol w="1333500"/>
                <a:gridCol w="609600"/>
                <a:gridCol w="2667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1996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2009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Несколько раз в неделю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Два - три раза в месяц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24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23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Примерно раз в месяц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18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Реже, чем раз в месяц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29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Никогда не употребляю алкогольных напитков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23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24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ответить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0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285984" y="1214422"/>
            <a:ext cx="60722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Употребляете ли Вы алкогольные напитки и если да, то, как часто? (закрытый вопрос, один ответ)</a:t>
            </a:r>
            <a:endParaRPr lang="ru-RU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1285860"/>
            <a:ext cx="8358245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Употребляете ли Вы алкогольные напитки и если да, то, как часто? </a:t>
            </a:r>
            <a:endParaRPr lang="ru-RU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500306"/>
          <a:ext cx="3149600" cy="2499360"/>
        </p:xfrm>
        <a:graphic>
          <a:graphicData uri="http://schemas.openxmlformats.org/drawingml/2006/table">
            <a:tbl>
              <a:tblPr/>
              <a:tblGrid>
                <a:gridCol w="1320800"/>
                <a:gridCol w="609600"/>
                <a:gridCol w="609600"/>
                <a:gridCol w="609600"/>
              </a:tblGrid>
              <a:tr h="190500">
                <a:tc rowSpan="2">
                  <a:txBody>
                    <a:bodyPr/>
                    <a:lstStyle/>
                    <a:p>
                      <a:pPr algn="just" fontAlgn="b"/>
                      <a:r>
                        <a:rPr lang="ru-RU" sz="700" b="0" i="0" u="none" strike="noStrike" dirty="0">
                          <a:solidFill>
                            <a:srgbClr val="444444"/>
                          </a:solidFill>
                          <a:latin typeface="Georgia"/>
                        </a:rPr>
                        <a:t> 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 fontAlgn="b"/>
                      <a:r>
                        <a:rPr lang="ru-RU" sz="700" b="1" i="0" u="none" strike="noStrike">
                          <a:solidFill>
                            <a:srgbClr val="444444"/>
                          </a:solidFill>
                          <a:latin typeface="Georgia"/>
                        </a:rPr>
                        <a:t>Всего опрошенных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fontAlgn="b"/>
                      <a:r>
                        <a:rPr lang="ru-RU" sz="700" b="1" i="0" u="none" strike="noStrike">
                          <a:solidFill>
                            <a:srgbClr val="444444"/>
                          </a:solidFill>
                          <a:latin typeface="Georgia"/>
                        </a:rPr>
                        <a:t>Пол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Мужчины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Женщины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Несколько раз в неделю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13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Два - три раза в месяц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23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32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15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Примерно раз в месяц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18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18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Реже, чем раз в месяц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18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31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Никогда не употребляю алкогольных напитков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24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16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31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ответить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071934" y="2071678"/>
          <a:ext cx="4572000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23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108"/>
            <a:ext cx="9144000" cy="571504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42984"/>
            <a:ext cx="81439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Как Вы   относитесь к предложению повысить минимальный возраст покупателя алкоголя в России с 18 до 21 года?</a:t>
            </a:r>
            <a:endParaRPr lang="ru-RU" sz="1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2214554"/>
          <a:ext cx="2566990" cy="2500330"/>
        </p:xfrm>
        <a:graphic>
          <a:graphicData uri="http://schemas.openxmlformats.org/drawingml/2006/table">
            <a:tbl>
              <a:tblPr/>
              <a:tblGrid>
                <a:gridCol w="1150720"/>
                <a:gridCol w="708135"/>
                <a:gridCol w="708135"/>
              </a:tblGrid>
              <a:tr h="37430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2013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2014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77854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Скорее поддерживаю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76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79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77854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Скорее не поддерживаю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6893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ответить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714744" y="221455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1214422"/>
            <a:ext cx="63465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Как Вы   относитесь к предложению повысить минимальный возраст покупателя алкоголя в России с 18 до 21 года?</a:t>
            </a:r>
            <a:endParaRPr lang="ru-RU" sz="1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572000" y="207167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2214554"/>
          <a:ext cx="3943350" cy="2357455"/>
        </p:xfrm>
        <a:graphic>
          <a:graphicData uri="http://schemas.openxmlformats.org/drawingml/2006/table">
            <a:tbl>
              <a:tblPr/>
              <a:tblGrid>
                <a:gridCol w="657225"/>
                <a:gridCol w="657225"/>
                <a:gridCol w="657225"/>
                <a:gridCol w="657225"/>
                <a:gridCol w="657225"/>
                <a:gridCol w="657225"/>
              </a:tblGrid>
              <a:tr h="63651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Все опрошенные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18-24 года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25-34 года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35-44 года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45-59 лет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60 лет и старше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63651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Скорее поддерживаю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79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64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76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80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63651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Скорее не поддерживаю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34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22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16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17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479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ответить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3</a:t>
                      </a:r>
                    </a:p>
                  </a:txBody>
                  <a:tcPr marL="0" marR="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928670"/>
            <a:ext cx="853141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sz="1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Как Вы   относитесь к предложению повысить минимальный возраст покупателя алкоголя в России с 18 до 21 года? </a:t>
            </a:r>
            <a:endParaRPr lang="ru-RU" sz="1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2285992"/>
          <a:ext cx="3857656" cy="2428892"/>
        </p:xfrm>
        <a:graphic>
          <a:graphicData uri="http://schemas.openxmlformats.org/drawingml/2006/table">
            <a:tbl>
              <a:tblPr/>
              <a:tblGrid>
                <a:gridCol w="482207"/>
                <a:gridCol w="482207"/>
                <a:gridCol w="482207"/>
                <a:gridCol w="482207"/>
                <a:gridCol w="482207"/>
                <a:gridCol w="482207"/>
                <a:gridCol w="482207"/>
                <a:gridCol w="482207"/>
              </a:tblGrid>
              <a:tr h="65580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7620" marR="762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Все опрошенные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Москва и Санкт-Петербург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Города-миллионники</a:t>
                      </a:r>
                    </a:p>
                  </a:txBody>
                  <a:tcPr marL="7620" marR="762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Более 500 тыс. жителей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100–500 тыс.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Менее 100 тыс.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Сёла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65580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Скорее поддерживаю</a:t>
                      </a:r>
                    </a:p>
                  </a:txBody>
                  <a:tcPr marL="7620" marR="762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79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82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75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78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75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78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82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65580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Скорее не поддерживаю</a:t>
                      </a:r>
                    </a:p>
                  </a:txBody>
                  <a:tcPr marL="7620" marR="762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16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22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17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614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ответить</a:t>
                      </a:r>
                    </a:p>
                  </a:txBody>
                  <a:tcPr marL="7620" marR="7620" marT="22860" marB="2286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7620" marR="7620" marT="22860" marB="2286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4286248" y="1643050"/>
          <a:ext cx="457200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81925461_1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85786" y="2500306"/>
          <a:ext cx="3657600" cy="287274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28194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1996 г.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Июль 2009 г.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Сентябрь 2009 г.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2010 г.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2011 г.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Несколько   раз в неделю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Два-три   раза в месяц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Примерно   раз в месяц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Реже, чем   раз в месяц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Никогда не   употребляю алкогольных напитков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  ответить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4000496" y="2000240"/>
          <a:ext cx="5000660" cy="2918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00166" y="1285860"/>
            <a:ext cx="630627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Употребляете ли Вы алкогольные напитки, и если да, то как часто?</a:t>
            </a:r>
            <a:endParaRPr lang="ru-RU" sz="1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835821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600" b="1" dirty="0" smtClean="0"/>
              <a:t>Приходилось ли Вам или Вашим близким сталкиваться в течение последнего месяца со следующими ситуациями?</a:t>
            </a:r>
            <a:endParaRPr lang="ru-RU" sz="1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1714488"/>
          <a:ext cx="4243401" cy="3666184"/>
        </p:xfrm>
        <a:graphic>
          <a:graphicData uri="http://schemas.openxmlformats.org/drawingml/2006/table">
            <a:tbl>
              <a:tblPr/>
              <a:tblGrid>
                <a:gridCol w="471489"/>
                <a:gridCol w="471489"/>
                <a:gridCol w="471489"/>
                <a:gridCol w="471489"/>
                <a:gridCol w="471489"/>
                <a:gridCol w="471489"/>
                <a:gridCol w="471489"/>
                <a:gridCol w="471489"/>
                <a:gridCol w="471489"/>
              </a:tblGrid>
              <a:tr h="287054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Граждане распивают алкоголь ные напитки в обществен ных местах (во дворах, на лестничных площадках, остановках, в парках и т.д., кроме мест обществен ного питания)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Алкоголь продается  в местах массового скопления людей и там, где есть источники повышенной опасности (аэропорт, вокзал, автозап равка, рынок и т.д.)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Алкоголь продается на территориях, прилегаю щих к детским, образова тельным и спортивным учреждени ям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Алкоголь ная продукция продается несовер шеннолет ним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Транслирует ся реклама алкоголя на телевиде нии/радио/ в кино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Алкоголь (кроме пива) в городах продается в нестацио нарных торговых точках, небольших палатках, ларьках и т.д.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Алкоголь (свыше 5% этил.спирта) продается в магазинах с 23.00 до 8.00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Реклама алкоголя встречается в аудио/видео/печатной продукции для несовершен нолетних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Да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Нет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58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68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0562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  ответить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4572000" y="1928802"/>
          <a:ext cx="457200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857232"/>
            <a:ext cx="841829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течение последнего года Вы, как и многие другие, наверно уже сталкивались с ситуацией, когда поздно вечером или рано утром необходимо было купить алкоголь, а его продажа в это время была запрещена. Что Вы предпринимали в подобной ситуации?</a:t>
            </a:r>
            <a:endParaRPr lang="ru-RU" sz="1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286000" y="-61913"/>
          <a:ext cx="4572000" cy="6981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2000240"/>
          <a:ext cx="1583584" cy="4064003"/>
        </p:xfrm>
        <a:graphic>
          <a:graphicData uri="http://schemas.openxmlformats.org/drawingml/2006/table">
            <a:tbl>
              <a:tblPr/>
              <a:tblGrid>
                <a:gridCol w="791792"/>
                <a:gridCol w="791792"/>
              </a:tblGrid>
              <a:tr h="80846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Не покупал, ничего не делал,   отказывался от идеи алкоголя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6207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Все равно находил места, где   можно купить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7747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Покупал заранее, были дома   запасы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6207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Ждал времени, когда можно   купить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5264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Покупал пиво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5264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Брал  у знакомых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9807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Заказывал алкоголь в кафе,   баре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18046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Другое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5264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ответить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2857488" y="1285860"/>
          <a:ext cx="4572000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000108"/>
            <a:ext cx="735811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Вы считаете, помог ли запрет на продажу алкоголя в ночное время (с 23.00 до 8.00) сократить потребление алкоголя в нашем городе/селе или нет?</a:t>
            </a:r>
            <a:endParaRPr lang="ru-RU" sz="1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786182" y="2000240"/>
          <a:ext cx="51511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00" y="2071678"/>
          <a:ext cx="2143140" cy="3571899"/>
        </p:xfrm>
        <a:graphic>
          <a:graphicData uri="http://schemas.openxmlformats.org/drawingml/2006/table">
            <a:tbl>
              <a:tblPr/>
              <a:tblGrid>
                <a:gridCol w="1071570"/>
                <a:gridCol w="1071570"/>
              </a:tblGrid>
              <a:tr h="87454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Все опрошенные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9170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Безусловно,   помог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9170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Скорее   помог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9170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Скорее не   помог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31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9170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Безусловно,   не помог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73053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Затрудняюсь   ответить 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positphotos_7249102_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290"/>
            <a:ext cx="4632960" cy="6643710"/>
          </a:xfrm>
          <a:prstGeom prst="rect">
            <a:avLst/>
          </a:prstGeom>
        </p:spPr>
      </p:pic>
      <p:pic>
        <p:nvPicPr>
          <p:cNvPr id="3" name="Рисунок 2" descr="1230891472_1-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582</Words>
  <PresentationFormat>Экран (4:3)</PresentationFormat>
  <Paragraphs>236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Илюзкин</dc:creator>
  <cp:lastModifiedBy>Qua</cp:lastModifiedBy>
  <cp:revision>14</cp:revision>
  <dcterms:created xsi:type="dcterms:W3CDTF">2014-12-05T16:19:24Z</dcterms:created>
  <dcterms:modified xsi:type="dcterms:W3CDTF">2015-04-10T15:35:30Z</dcterms:modified>
</cp:coreProperties>
</file>