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8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96952"/>
            <a:ext cx="7772400" cy="338437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00CC"/>
                </a:solidFill>
                <a:latin typeface="Georgia" pitchFamily="18" charset="0"/>
              </a:rPr>
              <a:t>Об утверждении Порядка </a:t>
            </a:r>
            <a:r>
              <a:rPr lang="ru-RU" sz="4000" dirty="0" smtClean="0">
                <a:solidFill>
                  <a:srgbClr val="0000CC"/>
                </a:solidFill>
                <a:latin typeface="Georgia" pitchFamily="18" charset="0"/>
              </a:rPr>
              <a:t/>
            </a:r>
            <a:br>
              <a:rPr lang="ru-RU" sz="4000" dirty="0" smtClean="0">
                <a:solidFill>
                  <a:srgbClr val="0000CC"/>
                </a:solidFill>
                <a:latin typeface="Georgia" pitchFamily="18" charset="0"/>
              </a:rPr>
            </a:br>
            <a:r>
              <a:rPr lang="ru-RU" sz="4000" b="1" dirty="0" smtClean="0">
                <a:solidFill>
                  <a:srgbClr val="0000CC"/>
                </a:solidFill>
                <a:latin typeface="Georgia" pitchFamily="18" charset="0"/>
              </a:rPr>
              <a:t>проведения государственной итоговой аттестации по образовательным программам основного общего образования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0"/>
            <a:ext cx="7772400" cy="3384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91680" y="1988840"/>
          <a:ext cx="6095999" cy="396240"/>
        </p:xfrm>
        <a:graphic>
          <a:graphicData uri="http://schemas.openxmlformats.org/drawingml/2006/table">
            <a:tbl>
              <a:tblPr/>
              <a:tblGrid>
                <a:gridCol w="2407699"/>
                <a:gridCol w="1290158"/>
                <a:gridCol w="2398142"/>
              </a:tblGrid>
              <a:tr h="385626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«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_25_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» 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декабря 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13 г.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383" marR="4238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85" algn="ctr">
                        <a:spcAft>
                          <a:spcPts val="0"/>
                        </a:spcAft>
                        <a:tabLst>
                          <a:tab pos="77089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 Москва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383" marR="4238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1394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383" marR="4238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339752" y="980728"/>
            <a:ext cx="45365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МИНИСТЕРСТВО ОБРАЗОВАНИЯ И НАУКИ</a:t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РОССИЙСКОЙ ФЕДЕРАЦИИ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4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(МИНОБРНАУКИ РОССИИ)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4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П Р И К А З </a:t>
            </a:r>
          </a:p>
          <a:p>
            <a:pPr marL="0" marR="0" lvl="0" indent="44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88640"/>
            <a:ext cx="6540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ОБЯЗАТЕЛЬНЫЕ ЭКЗАМЕНЫ</a:t>
            </a:r>
            <a:r>
              <a:rPr lang="ru-RU" dirty="0" smtClean="0">
                <a:solidFill>
                  <a:srgbClr val="0000CC"/>
                </a:solidFill>
                <a:latin typeface="Georgia" pitchFamily="18" charset="0"/>
              </a:rPr>
              <a:t> </a:t>
            </a:r>
            <a:endParaRPr lang="ru-RU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>
                <a:latin typeface="Georgia" pitchFamily="18" charset="0"/>
              </a:rPr>
              <a:t>русский язык</a:t>
            </a:r>
          </a:p>
          <a:p>
            <a:r>
              <a:rPr lang="ru-RU" sz="4400" dirty="0" smtClean="0">
                <a:latin typeface="Georgia" pitchFamily="18" charset="0"/>
              </a:rPr>
              <a:t>математике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27650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068960"/>
            <a:ext cx="4562427" cy="3168352"/>
          </a:xfrm>
          <a:prstGeom prst="rect">
            <a:avLst/>
          </a:prstGeom>
          <a:noFill/>
        </p:spPr>
      </p:pic>
      <p:pic>
        <p:nvPicPr>
          <p:cNvPr id="5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284984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CC"/>
                </a:solidFill>
                <a:latin typeface="Georgia" pitchFamily="18" charset="0"/>
              </a:rPr>
              <a:t>Экзамены по выбору</a:t>
            </a:r>
            <a:br>
              <a:rPr lang="ru-RU" sz="3200" b="1" dirty="0" smtClean="0">
                <a:solidFill>
                  <a:srgbClr val="0000CC"/>
                </a:solidFill>
                <a:latin typeface="Georgia" pitchFamily="18" charset="0"/>
              </a:rPr>
            </a:br>
            <a:r>
              <a:rPr lang="ru-RU" sz="3200" b="1" dirty="0" smtClean="0">
                <a:solidFill>
                  <a:srgbClr val="0000CC"/>
                </a:solidFill>
                <a:latin typeface="Georgia" pitchFamily="18" charset="0"/>
              </a:rPr>
              <a:t>(сдаются на добровольной основе)</a:t>
            </a:r>
            <a:endParaRPr lang="ru-RU" sz="3200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литература,</a:t>
            </a:r>
          </a:p>
          <a:p>
            <a:r>
              <a:rPr lang="ru-RU" dirty="0" smtClean="0">
                <a:latin typeface="Georgia" pitchFamily="18" charset="0"/>
              </a:rPr>
              <a:t>физик,</a:t>
            </a:r>
          </a:p>
          <a:p>
            <a:r>
              <a:rPr lang="ru-RU" dirty="0" smtClean="0">
                <a:latin typeface="Georgia" pitchFamily="18" charset="0"/>
              </a:rPr>
              <a:t>химия,</a:t>
            </a:r>
          </a:p>
          <a:p>
            <a:r>
              <a:rPr lang="ru-RU" dirty="0" smtClean="0">
                <a:latin typeface="Georgia" pitchFamily="18" charset="0"/>
              </a:rPr>
              <a:t>биология,</a:t>
            </a:r>
          </a:p>
          <a:p>
            <a:r>
              <a:rPr lang="ru-RU" dirty="0" smtClean="0">
                <a:latin typeface="Georgia" pitchFamily="18" charset="0"/>
              </a:rPr>
              <a:t>география,</a:t>
            </a:r>
          </a:p>
          <a:p>
            <a:r>
              <a:rPr lang="ru-RU" dirty="0" smtClean="0">
                <a:latin typeface="Georgia" pitchFamily="18" charset="0"/>
              </a:rPr>
              <a:t>истории,</a:t>
            </a:r>
          </a:p>
          <a:p>
            <a:r>
              <a:rPr lang="ru-RU" dirty="0" smtClean="0">
                <a:latin typeface="Georgia" pitchFamily="18" charset="0"/>
              </a:rPr>
              <a:t>обществознание,</a:t>
            </a:r>
          </a:p>
          <a:p>
            <a:r>
              <a:rPr lang="ru-RU" dirty="0" smtClean="0">
                <a:latin typeface="Georgia" pitchFamily="18" charset="0"/>
              </a:rPr>
              <a:t>иностранный язык,</a:t>
            </a:r>
          </a:p>
          <a:p>
            <a:r>
              <a:rPr lang="ru-RU" dirty="0" smtClean="0">
                <a:latin typeface="Georgia" pitchFamily="18" charset="0"/>
              </a:rPr>
              <a:t>информатика </a:t>
            </a:r>
            <a:r>
              <a:rPr lang="ru-RU" dirty="0" smtClean="0">
                <a:latin typeface="Georgia" pitchFamily="18" charset="0"/>
              </a:rPr>
              <a:t>и </a:t>
            </a:r>
            <a:r>
              <a:rPr lang="ru-RU" dirty="0" smtClean="0">
                <a:latin typeface="Georgia" pitchFamily="18" charset="0"/>
              </a:rPr>
              <a:t>информационно-коммуникационные технологии </a:t>
            </a:r>
            <a:r>
              <a:rPr lang="ru-RU" dirty="0" smtClean="0">
                <a:latin typeface="Georgia" pitchFamily="18" charset="0"/>
              </a:rPr>
              <a:t>(ИКТ)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2319" y="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Формы проведения ГИА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600" b="1" dirty="0" smtClean="0">
                <a:latin typeface="Georgia" pitchFamily="18" charset="0"/>
              </a:rPr>
              <a:t>основной государственный экзамен (ОГЭ)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    </a:t>
            </a:r>
            <a:r>
              <a:rPr lang="ru-RU" sz="2800" dirty="0" smtClean="0">
                <a:latin typeface="Georgia" pitchFamily="18" charset="0"/>
              </a:rPr>
              <a:t>с </a:t>
            </a:r>
            <a:r>
              <a:rPr lang="ru-RU" sz="2800" dirty="0" smtClean="0">
                <a:latin typeface="Georgia" pitchFamily="18" charset="0"/>
              </a:rPr>
              <a:t>использованием контрольных измерительных материалов, представляющих собой комплексы заданий стандартизированной формы (далее – КИМ</a:t>
            </a:r>
            <a:r>
              <a:rPr lang="ru-RU" sz="2800" dirty="0" smtClean="0">
                <a:latin typeface="Georgia" pitchFamily="18" charset="0"/>
              </a:rPr>
              <a:t>)</a:t>
            </a:r>
          </a:p>
          <a:p>
            <a:pPr>
              <a:buNone/>
            </a:pPr>
            <a:endParaRPr lang="ru-RU" dirty="0" smtClean="0">
              <a:latin typeface="Georgia" pitchFamily="18" charset="0"/>
            </a:endParaRPr>
          </a:p>
          <a:p>
            <a:r>
              <a:rPr lang="ru-RU" sz="2400" b="1" dirty="0" smtClean="0">
                <a:latin typeface="Georgia" pitchFamily="18" charset="0"/>
              </a:rPr>
              <a:t>государственный </a:t>
            </a:r>
            <a:r>
              <a:rPr lang="ru-RU" sz="2400" b="1" dirty="0" smtClean="0">
                <a:latin typeface="Georgia" pitchFamily="18" charset="0"/>
              </a:rPr>
              <a:t>выпускной </a:t>
            </a:r>
            <a:r>
              <a:rPr lang="ru-RU" sz="2400" b="1" dirty="0" smtClean="0">
                <a:latin typeface="Georgia" pitchFamily="18" charset="0"/>
              </a:rPr>
              <a:t>экзамен (ГВЭ)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    </a:t>
            </a:r>
            <a:r>
              <a:rPr lang="ru-RU" sz="2800" dirty="0" smtClean="0">
                <a:latin typeface="Georgia" pitchFamily="18" charset="0"/>
              </a:rPr>
              <a:t>в форме письменных и устных экзаменов с использованием текстов, тем, заданий, билетов</a:t>
            </a: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4624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Участники ГИА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К ГИА допускаются обучающиеся,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не имеющие </a:t>
            </a:r>
            <a:r>
              <a:rPr lang="ru-RU" dirty="0" smtClean="0">
                <a:latin typeface="Georgia" pitchFamily="18" charset="0"/>
              </a:rPr>
              <a:t>академической задолженности и в полном объеме выполнившие учебный план или индивидуальный учебный план (имеющие годовые отметки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по всем </a:t>
            </a:r>
            <a:r>
              <a:rPr lang="ru-RU" dirty="0" smtClean="0">
                <a:latin typeface="Georgia" pitchFamily="18" charset="0"/>
              </a:rPr>
              <a:t>учебным предметам учебного плана за IX класс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не ниже удовлетворительных</a:t>
            </a:r>
            <a:r>
              <a:rPr lang="ru-RU" dirty="0" smtClean="0">
                <a:latin typeface="Georgia" pitchFamily="18" charset="0"/>
              </a:rPr>
              <a:t>)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6823" y="44624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Подача заявления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Выбранные обучающимся учебные предметы, </a:t>
            </a:r>
            <a:r>
              <a:rPr lang="ru-RU" dirty="0" smtClean="0">
                <a:latin typeface="Georgia" pitchFamily="18" charset="0"/>
              </a:rPr>
              <a:t>указываются </a:t>
            </a:r>
            <a:r>
              <a:rPr lang="ru-RU" dirty="0" smtClean="0">
                <a:latin typeface="Georgia" pitchFamily="18" charset="0"/>
              </a:rPr>
              <a:t>им в заявлении, которое он подает в образовательную организацию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до 1 марта</a:t>
            </a:r>
            <a:r>
              <a:rPr lang="ru-RU" dirty="0" smtClean="0">
                <a:latin typeface="Georgia" pitchFamily="18" charset="0"/>
              </a:rPr>
              <a:t>.</a:t>
            </a:r>
          </a:p>
          <a:p>
            <a:endParaRPr lang="ru-RU" dirty="0" smtClean="0">
              <a:latin typeface="Georgia" pitchFamily="18" charset="0"/>
            </a:endParaRPr>
          </a:p>
          <a:p>
            <a:r>
              <a:rPr lang="ru-RU" dirty="0" smtClean="0">
                <a:latin typeface="Georgia" pitchFamily="18" charset="0"/>
              </a:rPr>
              <a:t>Обучающиеся вправе изменить (дополнить) перечень указанных в заявлении экзаменов только при наличии у них уважительных причин (болезни или иных обстоятельств, подтвержденных документально). В этом случае обучающийся подает заявление в ГЭК с указанием измененного перечня учебных предметов, по которым он планирует пройти ГИА, и причины изменения заявленного ранее перечня. Указанное заявление подается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не позднее чем за месяц до начала </a:t>
            </a:r>
            <a:r>
              <a:rPr lang="ru-RU" dirty="0" smtClean="0">
                <a:latin typeface="Georgia" pitchFamily="18" charset="0"/>
              </a:rPr>
              <a:t>соответствующих экзаменов.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Информирования </a:t>
            </a:r>
            <a:b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о 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порядке 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проведения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Georgia" pitchFamily="18" charset="0"/>
              </a:rPr>
              <a:t>о сроках и местах подачи заявлений на прохождение ГИА по учебным предметам, не включенным в список обязательных, – до 31 декабря;</a:t>
            </a:r>
          </a:p>
          <a:p>
            <a:r>
              <a:rPr lang="ru-RU" dirty="0" smtClean="0">
                <a:latin typeface="Georgia" pitchFamily="18" charset="0"/>
              </a:rPr>
              <a:t>о сроках проведения ГИА – до 1 апреля;</a:t>
            </a:r>
          </a:p>
          <a:p>
            <a:r>
              <a:rPr lang="ru-RU" dirty="0" smtClean="0">
                <a:latin typeface="Georgia" pitchFamily="18" charset="0"/>
              </a:rPr>
              <a:t>о сроках, местах и порядке подачи и рассмотрения апелляций – до 20 апреля;</a:t>
            </a:r>
          </a:p>
          <a:p>
            <a:r>
              <a:rPr lang="ru-RU" dirty="0" smtClean="0">
                <a:latin typeface="Georgia" pitchFamily="18" charset="0"/>
              </a:rPr>
              <a:t>о сроках, местах и порядке информирования о результатах ГИА – до 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20 апреля.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Georgia" pitchFamily="18" charset="0"/>
              </a:rPr>
              <a:t>Перерыв между проведением экзаменов по обязательным учебным предметам, </a:t>
            </a:r>
            <a:r>
              <a:rPr lang="ru-RU" dirty="0" smtClean="0">
                <a:latin typeface="Georgia" pitchFamily="18" charset="0"/>
              </a:rPr>
              <a:t>составляет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не менее 2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дней</a:t>
            </a:r>
          </a:p>
          <a:p>
            <a:pPr algn="just"/>
            <a:r>
              <a:rPr lang="ru-RU" dirty="0" smtClean="0">
                <a:latin typeface="Georgia" pitchFamily="18" charset="0"/>
              </a:rPr>
              <a:t>В продолжительность экзаменов по учебным предметам не включается время, выделенное на подготовительные мероприятия (инструктаж обучающихся,  вскрытие пакетов с экзаменационными материалами, заполнение регистрационных полей экзаменационной работы, настройка технических средств).</a:t>
            </a:r>
          </a:p>
          <a:p>
            <a:pPr algn="just"/>
            <a:r>
              <a:rPr lang="ru-RU" dirty="0" smtClean="0">
                <a:latin typeface="Georgia" pitchFamily="18" charset="0"/>
              </a:rPr>
              <a:t>При продолжительности экзамена 4 и более часа организуется питание обучающихся.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-18052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Информирования </a:t>
            </a:r>
            <a:b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о 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порядке 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проведения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pic>
        <p:nvPicPr>
          <p:cNvPr id="5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7272808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</a:rPr>
              <a:t>Повторно к сдаче ГИА по соответствующему учебному предмету в текущем году по решению ГЭК допускаются следующие </a:t>
            </a: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</a:rPr>
              <a:t>обучающиеся:</a:t>
            </a:r>
            <a:endParaRPr lang="ru-RU" sz="2400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eorgia" pitchFamily="18" charset="0"/>
              </a:rPr>
              <a:t>получившие на ГИА </a:t>
            </a:r>
            <a:r>
              <a:rPr lang="ru-RU" sz="2000" b="1" u="sng" dirty="0" smtClean="0">
                <a:solidFill>
                  <a:srgbClr val="FF0000"/>
                </a:solidFill>
                <a:latin typeface="Georgia" pitchFamily="18" charset="0"/>
              </a:rPr>
              <a:t>неудовлетворительный результат по одному</a:t>
            </a:r>
            <a:r>
              <a:rPr lang="ru-RU" sz="2000" dirty="0" smtClean="0">
                <a:latin typeface="Georgia" pitchFamily="18" charset="0"/>
              </a:rPr>
              <a:t> из обязательных учебных предметов;</a:t>
            </a:r>
          </a:p>
          <a:p>
            <a:r>
              <a:rPr lang="ru-RU" sz="2000" dirty="0" smtClean="0">
                <a:latin typeface="Georgia" pitchFamily="18" charset="0"/>
              </a:rPr>
              <a:t>не явившиеся на экзамены по уважительным причинам (болезнь или иные обстоятельства, подтвержденные документально);</a:t>
            </a:r>
          </a:p>
          <a:p>
            <a:r>
              <a:rPr lang="ru-RU" sz="2000" dirty="0" smtClean="0">
                <a:latin typeface="Georgia" pitchFamily="18" charset="0"/>
              </a:rPr>
              <a:t>не завершившие выполнение экзаменационной работы по уважительным причинам (болезнь или иные обстоятельства, подтвержденные документально);</a:t>
            </a:r>
          </a:p>
          <a:p>
            <a:r>
              <a:rPr lang="ru-RU" sz="2000" dirty="0" smtClean="0">
                <a:latin typeface="Georgia" pitchFamily="18" charset="0"/>
              </a:rPr>
              <a:t>апелляция которых о нарушении установленного порядка проведения ГИА конфликтной комиссией была удовлетворена;</a:t>
            </a:r>
          </a:p>
          <a:p>
            <a:r>
              <a:rPr lang="ru-RU" sz="2000" dirty="0" smtClean="0">
                <a:latin typeface="Georgia" pitchFamily="18" charset="0"/>
              </a:rPr>
              <a:t>результаты которых были аннулированы ГЭК в случае выявления фактов нарушений установленного порядка проведения </a:t>
            </a:r>
            <a:r>
              <a:rPr lang="ru-RU" sz="2000" dirty="0" smtClean="0">
                <a:latin typeface="Georgia" pitchFamily="18" charset="0"/>
              </a:rPr>
              <a:t>ГИА.</a:t>
            </a:r>
            <a:endParaRPr lang="ru-RU" sz="2000" dirty="0" smtClean="0">
              <a:latin typeface="Georgia" pitchFamily="18" charset="0"/>
            </a:endParaRPr>
          </a:p>
          <a:p>
            <a:endParaRPr lang="ru-RU" sz="2000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60648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Georgia" pitchFamily="18" charset="0"/>
              </a:rPr>
              <a:t>  Обучающиеся</a:t>
            </a:r>
            <a:r>
              <a:rPr lang="ru-RU" b="1" dirty="0" smtClean="0">
                <a:latin typeface="Georgia" pitchFamily="18" charset="0"/>
              </a:rPr>
              <a:t>, удаленные с экзамена за нарушение установленного порядка проведения ГИА, или результаты которых были аннулированы ГЭК за нарушение ими установленного порядка проведения ГИА, повторно к сдаче экзаменов в текущем году по соответствующим учебным предметам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не допускаются</a:t>
            </a:r>
            <a:endParaRPr lang="ru-RU" b="1" u="sng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260648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Проведение 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ОГЭ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Экзамены проводятся в </a:t>
            </a:r>
            <a:r>
              <a:rPr lang="ru-RU" dirty="0" smtClean="0">
                <a:latin typeface="Georgia" pitchFamily="18" charset="0"/>
              </a:rPr>
              <a:t>ППЭ</a:t>
            </a:r>
          </a:p>
          <a:p>
            <a:r>
              <a:rPr lang="ru-RU" dirty="0" smtClean="0">
                <a:latin typeface="Georgia" pitchFamily="18" charset="0"/>
              </a:rPr>
              <a:t>Для каждого обучающегося выделяется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отдельное рабочее место</a:t>
            </a:r>
            <a:r>
              <a:rPr lang="ru-RU" dirty="0" smtClean="0">
                <a:latin typeface="Georgia" pitchFamily="18" charset="0"/>
              </a:rPr>
              <a:t>. В аудитории выделяется место для личных вещей обучающихся.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Проведение ОГЭ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По решению органов исполнительной власти субъектов Российской Федерации, осуществляющих государственное управление в сфере образования, учредителей и загранучреждений ППЭ оборудуются стационарными и переносными металлоискателями, средствами видеонаблюдения, средствами подавления сигналов подвижной связи при условии соблюдения требований законодательства Российской Федерации к использованию указанных технических средств.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00CC"/>
                </a:solidFill>
                <a:latin typeface="Georgia" pitchFamily="18" charset="0"/>
              </a:rPr>
              <a:t>ППЭ-пункт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 проведения экзамена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Допуск обучающихся в ППЭ осуществляется при наличии у них документов, удостоверяющих их </a:t>
            </a:r>
            <a:r>
              <a:rPr lang="ru-RU" dirty="0" smtClean="0">
                <a:latin typeface="Georgia" pitchFamily="18" charset="0"/>
              </a:rPr>
              <a:t>личность</a:t>
            </a:r>
          </a:p>
          <a:p>
            <a:r>
              <a:rPr lang="ru-RU" dirty="0" smtClean="0">
                <a:latin typeface="Georgia" pitchFamily="18" charset="0"/>
              </a:rPr>
              <a:t>На входе в ППЭ сотрудники, осуществляющие охрану </a:t>
            </a:r>
            <a:r>
              <a:rPr lang="ru-RU" dirty="0" smtClean="0">
                <a:latin typeface="Georgia" pitchFamily="18" charset="0"/>
              </a:rPr>
              <a:t>правопорядка </a:t>
            </a:r>
            <a:r>
              <a:rPr lang="ru-RU" dirty="0" smtClean="0">
                <a:latin typeface="Georgia" pitchFamily="18" charset="0"/>
              </a:rPr>
              <a:t>совместно с организаторами проверяют наличие указанных документов у </a:t>
            </a:r>
            <a:r>
              <a:rPr lang="ru-RU" dirty="0" smtClean="0">
                <a:latin typeface="Georgia" pitchFamily="18" charset="0"/>
              </a:rPr>
              <a:t>обучающихся, </a:t>
            </a:r>
            <a:r>
              <a:rPr lang="ru-RU" dirty="0" smtClean="0">
                <a:latin typeface="Georgia" pitchFamily="18" charset="0"/>
              </a:rPr>
              <a:t>устанавливают соответствие их личности представленным документам, проверяют наличие указанных лиц в списках распределения в данный ППЭ.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Проведение ОГЭ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Распределение </a:t>
            </a:r>
            <a:r>
              <a:rPr lang="ru-RU" dirty="0" smtClean="0">
                <a:latin typeface="Georgia" pitchFamily="18" charset="0"/>
              </a:rPr>
              <a:t>обучающихся и организаторов по аудиториям осуществляет </a:t>
            </a:r>
            <a:r>
              <a:rPr lang="ru-RU" dirty="0" smtClean="0">
                <a:latin typeface="Georgia" pitchFamily="18" charset="0"/>
              </a:rPr>
              <a:t>РЦОИ</a:t>
            </a:r>
          </a:p>
          <a:p>
            <a:r>
              <a:rPr lang="ru-RU" dirty="0" smtClean="0">
                <a:latin typeface="Georgia" pitchFamily="18" charset="0"/>
              </a:rPr>
              <a:t>Списки распределения обучающихся по аудиториям передаются организаторам, а также вывешиваются на информационном стенде при входе в ППЭ и у каждой аудитории, в которой будет проходить экзамен. Организаторы оказывают содействие обучающимся в размещении в аудиториях, в которых будет проходить экзамен.</a:t>
            </a:r>
          </a:p>
          <a:p>
            <a:r>
              <a:rPr lang="ru-RU" dirty="0" smtClean="0">
                <a:latin typeface="Georgia" pitchFamily="18" charset="0"/>
              </a:rPr>
              <a:t>Обучающиеся </a:t>
            </a:r>
            <a:r>
              <a:rPr lang="ru-RU" dirty="0" smtClean="0">
                <a:latin typeface="Georgia" pitchFamily="18" charset="0"/>
              </a:rPr>
              <a:t>рассаживаются за рабочие столы в соответствии с проведенным распределением. Изменение рабочего места не допускается.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Аудитория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Не менее двух организаторов</a:t>
            </a:r>
          </a:p>
          <a:p>
            <a:r>
              <a:rPr lang="ru-RU" dirty="0" smtClean="0">
                <a:latin typeface="Georgia" pitchFamily="18" charset="0"/>
              </a:rPr>
              <a:t>Не более одного наблюдателя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  <a:latin typeface="Georgia" pitchFamily="18" charset="0"/>
              </a:rPr>
              <a:t>Инструктаж</a:t>
            </a:r>
            <a:endParaRPr lang="ru-RU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До начала экзамена организаторы проводят инструктаж, в том числе информируют обучающихся о порядке проведения экзамена, правилах оформления экзаменационной работы, продолжительности экзамена, порядке подачи апелляций о нарушении установленного порядка проведения ГИА и о несогласии с выставленными баллами, а также о времени и месте ознакомления с результатами ГИА.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Инструктаж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записи на КИМ для проведения ОГЭ, текстах, темах, заданиях, билетах для проведения ГВЭ и черновиках не обрабатываются и не проверяются.  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КИМ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Georgia" pitchFamily="18" charset="0"/>
              </a:rPr>
              <a:t>Организаторы выдают обучающимся экзаменационные материалы, которые включают в себя листы (бланки) для записи ответов.</a:t>
            </a:r>
          </a:p>
          <a:p>
            <a:r>
              <a:rPr lang="ru-RU" dirty="0" smtClean="0">
                <a:latin typeface="Georgia" pitchFamily="18" charset="0"/>
              </a:rPr>
              <a:t>Обучающиеся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проверяют</a:t>
            </a:r>
            <a:r>
              <a:rPr lang="ru-RU" dirty="0" smtClean="0">
                <a:latin typeface="Georgia" pitchFamily="18" charset="0"/>
              </a:rPr>
              <a:t> комплектность и качество печати экзаменационных материалов. В случае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обнаружения</a:t>
            </a:r>
            <a:r>
              <a:rPr lang="ru-RU" dirty="0" smtClean="0">
                <a:latin typeface="Georgia" pitchFamily="18" charset="0"/>
              </a:rPr>
              <a:t> обучающимся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брака или некомплектности </a:t>
            </a:r>
            <a:r>
              <a:rPr lang="ru-RU" dirty="0" smtClean="0">
                <a:latin typeface="Georgia" pitchFamily="18" charset="0"/>
              </a:rPr>
              <a:t>экзаменационных материалов организаторы выдают ему новый комплект экзаменационных материалов.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260648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Выполнение работы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Экзаменационная работа выполняется </a:t>
            </a:r>
            <a:r>
              <a:rPr lang="ru-RU" dirty="0" err="1" smtClean="0">
                <a:latin typeface="Georgia" pitchFamily="18" charset="0"/>
              </a:rPr>
              <a:t>гелевой</a:t>
            </a:r>
            <a:r>
              <a:rPr lang="ru-RU" dirty="0" smtClean="0">
                <a:latin typeface="Georgia" pitchFamily="18" charset="0"/>
              </a:rPr>
              <a:t>, капиллярной или перьевой ручками с чернилами черного </a:t>
            </a:r>
            <a:r>
              <a:rPr lang="ru-RU" dirty="0" smtClean="0">
                <a:latin typeface="Georgia" pitchFamily="18" charset="0"/>
              </a:rPr>
              <a:t>цвета (иметь две одинаковых)</a:t>
            </a:r>
            <a:endParaRPr lang="ru-RU" dirty="0" smtClean="0">
              <a:latin typeface="Georgia" pitchFamily="18" charset="0"/>
            </a:endParaRPr>
          </a:p>
          <a:p>
            <a:r>
              <a:rPr lang="ru-RU" dirty="0" smtClean="0">
                <a:latin typeface="Georgia" pitchFamily="18" charset="0"/>
              </a:rPr>
              <a:t>В случае нехватки места в листах (бланках) для ответов на задания с развернутым ответом по запросу обучающегося организаторы выдают ему дополнительный лист (бланк). При этом организаторы фиксируют связь номеров основного и дополнительного листа (бланка) в специальных полях листов (бланков).</a:t>
            </a:r>
          </a:p>
          <a:p>
            <a:r>
              <a:rPr lang="ru-RU" dirty="0" smtClean="0">
                <a:latin typeface="Georgia" pitchFamily="18" charset="0"/>
              </a:rPr>
              <a:t>По мере необходимости обучающимся выдаются черновики. Обучающиеся могут делать пометки в КИМ для проведения ОГЭ и текстах, темах, заданиях, билетах для проведения ГВЭ.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2319" y="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Выполнение работы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Экзамен сдается обучающимися самостоятельно, без помощи посторонних лиц. Во время экзамена на рабочем столе обучающегося, помимо экзаменационных материалов, находятся:</a:t>
            </a:r>
          </a:p>
          <a:p>
            <a:r>
              <a:rPr lang="ru-RU" dirty="0" smtClean="0">
                <a:latin typeface="Georgia" pitchFamily="18" charset="0"/>
              </a:rPr>
              <a:t>а) ручка;</a:t>
            </a:r>
          </a:p>
          <a:p>
            <a:r>
              <a:rPr lang="ru-RU" dirty="0" smtClean="0">
                <a:latin typeface="Georgia" pitchFamily="18" charset="0"/>
              </a:rPr>
              <a:t>б) документ, удостоверяющий личность;</a:t>
            </a:r>
          </a:p>
          <a:p>
            <a:r>
              <a:rPr lang="ru-RU" dirty="0" smtClean="0">
                <a:latin typeface="Georgia" pitchFamily="18" charset="0"/>
              </a:rPr>
              <a:t>в) средства, перечень которых определяется </a:t>
            </a:r>
            <a:r>
              <a:rPr lang="ru-RU" dirty="0" err="1" smtClean="0">
                <a:latin typeface="Georgia" pitchFamily="18" charset="0"/>
              </a:rPr>
              <a:t>Минобрнауки</a:t>
            </a:r>
            <a:r>
              <a:rPr lang="ru-RU" dirty="0" smtClean="0">
                <a:latin typeface="Georgia" pitchFamily="18" charset="0"/>
              </a:rPr>
              <a:t> России по учебным предметам;</a:t>
            </a:r>
          </a:p>
          <a:p>
            <a:r>
              <a:rPr lang="ru-RU" dirty="0" smtClean="0">
                <a:latin typeface="Georgia" pitchFamily="18" charset="0"/>
              </a:rPr>
              <a:t>г) при необходимости лекарства и питание;</a:t>
            </a:r>
          </a:p>
          <a:p>
            <a:r>
              <a:rPr lang="ru-RU" dirty="0" err="1" smtClean="0">
                <a:latin typeface="Georgia" pitchFamily="18" charset="0"/>
              </a:rPr>
              <a:t>д</a:t>
            </a:r>
            <a:r>
              <a:rPr lang="ru-RU" dirty="0" smtClean="0">
                <a:latin typeface="Georgia" pitchFamily="18" charset="0"/>
              </a:rPr>
              <a:t>) специальные технические средства (для лиц, указанных в пункте 34 настоящего Порядка).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2319" y="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Правила поведения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Georgia" pitchFamily="18" charset="0"/>
              </a:rPr>
              <a:t>Во время экзамена обучающиеся не общаются друг с другом, свободно не перемещаются по аудитории. Во время экзамена обучающиеся выходят из аудитории и перемещаются по ППЭ в сопровождении одного из организаторов. При выходе из аудитории обучающиеся оставляют экзаменационные материалы и черновики на рабочем столе.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2319" y="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В день проведения экзамена </a:t>
            </a:r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запрещается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обучающимся </a:t>
            </a:r>
            <a:r>
              <a:rPr lang="ru-RU" dirty="0" smtClean="0">
                <a:latin typeface="Georgia" pitchFamily="18" charset="0"/>
              </a:rPr>
              <a:t>- иметь при себе средства связи, электронно-вычислительную технику, фото, аудио и видеоаппаратуру, справочные материалы, письменные заметки и иные средства хранения и передачи информации (за исключением тех средств, перечень которых определяется </a:t>
            </a:r>
            <a:r>
              <a:rPr lang="ru-RU" dirty="0" err="1" smtClean="0">
                <a:latin typeface="Georgia" pitchFamily="18" charset="0"/>
              </a:rPr>
              <a:t>Минобрнауки</a:t>
            </a:r>
            <a:r>
              <a:rPr lang="ru-RU" dirty="0" smtClean="0">
                <a:latin typeface="Georgia" pitchFamily="18" charset="0"/>
              </a:rPr>
              <a:t> России по учебным </a:t>
            </a:r>
            <a:r>
              <a:rPr lang="ru-RU" dirty="0" smtClean="0">
                <a:latin typeface="Georgia" pitchFamily="18" charset="0"/>
              </a:rPr>
              <a:t>предметам)</a:t>
            </a:r>
          </a:p>
          <a:p>
            <a:r>
              <a:rPr lang="ru-RU" dirty="0" smtClean="0">
                <a:latin typeface="Georgia" pitchFamily="18" charset="0"/>
              </a:rPr>
              <a:t>выносить из аудиторий и ППЭ экзаменационные </a:t>
            </a:r>
            <a:r>
              <a:rPr lang="ru-RU" dirty="0" smtClean="0">
                <a:latin typeface="Georgia" pitchFamily="18" charset="0"/>
              </a:rPr>
              <a:t>материалы, </a:t>
            </a:r>
            <a:r>
              <a:rPr lang="ru-RU" dirty="0" smtClean="0">
                <a:latin typeface="Georgia" pitchFamily="18" charset="0"/>
              </a:rPr>
              <a:t>фотографировать экзаменационные материалы.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4941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FF0000"/>
                </a:solidFill>
              </a:rPr>
              <a:t>Лица, допустившие нарушение указанных требований или иное нарушение установленного порядка проведения ГИА, удаляются с экзамена.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Окончание экзамена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За 30 минут и за 5 минут до окончания экзамена организаторы сообщают обучающимся о скором завершении экзамена и напоминают о необходимости перенести ответы из черновиков в листы (бланки</a:t>
            </a:r>
            <a:r>
              <a:rPr lang="ru-RU" dirty="0" smtClean="0">
                <a:latin typeface="Georgia" pitchFamily="18" charset="0"/>
              </a:rPr>
              <a:t>).</a:t>
            </a:r>
          </a:p>
          <a:p>
            <a:r>
              <a:rPr lang="ru-RU" dirty="0" smtClean="0">
                <a:latin typeface="Georgia" pitchFamily="18" charset="0"/>
              </a:rPr>
              <a:t>По истечении времени экзамена организаторы объявляют окончание экзамена и собирают экзаменационные материалы у обучающихся. </a:t>
            </a:r>
          </a:p>
          <a:p>
            <a:r>
              <a:rPr lang="ru-RU" dirty="0" smtClean="0">
                <a:latin typeface="Georgia" pitchFamily="18" charset="0"/>
              </a:rPr>
              <a:t>Обучающиеся, досрочно завершившие выполнение экзаменационной работы, сдают ее организаторам и покидают аудиторию, не дожидаясь завершения окончания экзамена.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CC"/>
                </a:solidFill>
                <a:latin typeface="Georgia" pitchFamily="18" charset="0"/>
              </a:rPr>
              <a:t>Проверка экзаменационных работ участников ГИА и их оценивание</a:t>
            </a:r>
            <a:endParaRPr lang="ru-RU" sz="3200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Georgia" pitchFamily="18" charset="0"/>
              </a:rPr>
              <a:t>Экзаменационные работы проверяются двумя экспертами. По результатам проверки эксперты независимо друг от друга выставляют баллы за каждый ответ на задания экзаменационной работы. Результаты каждого оценивания вносятся в протоколы проверки предметными комиссиями, которые после заполнения передаются в РЦОИ для дальнейшей обработки. В случае существенного расхождения в баллах, выставленных двумя экспертами, назначается третья проверка. Существенное расхождение в баллах определено в критериях оценивания  по соответствующему учебному предмету.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2319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Georgia" pitchFamily="18" charset="0"/>
              </a:rPr>
              <a:t>Обработка и проверка экзаменационных работ занимает </a:t>
            </a:r>
            <a:r>
              <a:rPr lang="ru-RU" b="1" u="sng" dirty="0" smtClean="0">
                <a:solidFill>
                  <a:srgbClr val="FF0000"/>
                </a:solidFill>
                <a:latin typeface="Georgia" pitchFamily="18" charset="0"/>
              </a:rPr>
              <a:t>не более 10 рабочих дней.</a:t>
            </a:r>
          </a:p>
          <a:p>
            <a:r>
              <a:rPr lang="ru-RU" dirty="0" smtClean="0">
                <a:latin typeface="Georgia" pitchFamily="18" charset="0"/>
              </a:rPr>
              <a:t>Полученные результаты в первичных баллах (сумма баллов за правильно выполненные задания экзаменационной работы) РЦОИ переводит в пятибалльную систему оценивания. 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67128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CC"/>
                </a:solidFill>
                <a:latin typeface="Georgia" pitchFamily="18" charset="0"/>
              </a:rPr>
              <a:t>Проверка экзаменационных работ участников ГИА и их оценивание</a:t>
            </a:r>
            <a:endParaRPr lang="ru-RU" sz="3200" b="1" dirty="0">
              <a:solidFill>
                <a:srgbClr val="0000CC"/>
              </a:solidFill>
              <a:latin typeface="Georgia" pitchFamily="18" charset="0"/>
            </a:endParaRPr>
          </a:p>
        </p:txBody>
      </p:sp>
      <p:pic>
        <p:nvPicPr>
          <p:cNvPr id="5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4815" y="116632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Оценка результатов ГИА</a:t>
            </a:r>
            <a:b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</a:b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Результаты ГИА признаются удовлетворительными в случае, если обучающийся по обязательным учебным предметам набрал минимальное количество баллов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64493"/>
            <a:ext cx="8229600" cy="5793507"/>
          </a:xfrm>
        </p:spPr>
        <p:txBody>
          <a:bodyPr>
            <a:normAutofit fontScale="62500" lnSpcReduction="20000"/>
          </a:bodyPr>
          <a:lstStyle/>
          <a:p>
            <a:r>
              <a:rPr lang="ru-RU" sz="3800" dirty="0" smtClean="0">
                <a:latin typeface="Georgia" pitchFamily="18" charset="0"/>
              </a:rPr>
              <a:t>Обучающимся, не завершившим основного общего образования, не прошедшим ГИА или получившим на ГИА </a:t>
            </a:r>
            <a:r>
              <a:rPr lang="ru-RU" sz="3800" b="1" u="sng" dirty="0" smtClean="0">
                <a:solidFill>
                  <a:srgbClr val="FF0000"/>
                </a:solidFill>
                <a:latin typeface="Georgia" pitchFamily="18" charset="0"/>
              </a:rPr>
              <a:t>неудовлетворительные результаты более чем по одному</a:t>
            </a:r>
            <a:r>
              <a:rPr lang="ru-RU" sz="3800" dirty="0" smtClean="0">
                <a:latin typeface="Georgia" pitchFamily="18" charset="0"/>
              </a:rPr>
              <a:t> обязательному учебному предмету, либо получившим </a:t>
            </a:r>
            <a:r>
              <a:rPr lang="ru-RU" sz="3800" b="1" u="sng" dirty="0" smtClean="0">
                <a:solidFill>
                  <a:srgbClr val="FF0000"/>
                </a:solidFill>
                <a:latin typeface="Georgia" pitchFamily="18" charset="0"/>
              </a:rPr>
              <a:t>повторно неудовлетворительный результат по одному </a:t>
            </a:r>
            <a:r>
              <a:rPr lang="ru-RU" sz="3800" dirty="0" smtClean="0">
                <a:latin typeface="Georgia" pitchFamily="18" charset="0"/>
              </a:rPr>
              <a:t>из этих предметов на ГИА в дополнительные сроки, предоставляется право пройти ГИА по соответствующим учебным предметам </a:t>
            </a:r>
            <a:r>
              <a:rPr lang="ru-RU" sz="3800" b="1" u="sng" dirty="0" smtClean="0">
                <a:solidFill>
                  <a:srgbClr val="FF0000"/>
                </a:solidFill>
                <a:latin typeface="Georgia" pitchFamily="18" charset="0"/>
              </a:rPr>
              <a:t>не ранее чем через </a:t>
            </a:r>
            <a:r>
              <a:rPr lang="ru-RU" sz="3800" b="1" u="sng" dirty="0" smtClean="0">
                <a:solidFill>
                  <a:srgbClr val="FF0000"/>
                </a:solidFill>
                <a:latin typeface="Georgia" pitchFamily="18" charset="0"/>
              </a:rPr>
              <a:t>год. </a:t>
            </a:r>
          </a:p>
          <a:p>
            <a:r>
              <a:rPr lang="ru-RU" sz="3800" dirty="0" smtClean="0">
                <a:latin typeface="Georgia" pitchFamily="18" charset="0"/>
              </a:rPr>
              <a:t>Указанные </a:t>
            </a:r>
            <a:r>
              <a:rPr lang="ru-RU" sz="3800" dirty="0" smtClean="0">
                <a:latin typeface="Georgia" pitchFamily="18" charset="0"/>
              </a:rPr>
              <a:t>обучающиеся по усмотрению родителей (законных представителей) оставляются на повторное обучение, переводятся на обучение по адаптированным образовательным программам в соответствии с рекомендациями </a:t>
            </a:r>
            <a:r>
              <a:rPr lang="ru-RU" sz="3800" dirty="0" err="1" smtClean="0">
                <a:latin typeface="Georgia" pitchFamily="18" charset="0"/>
              </a:rPr>
              <a:t>психолого-медико-педагогической</a:t>
            </a:r>
            <a:r>
              <a:rPr lang="ru-RU" sz="3800" dirty="0" smtClean="0">
                <a:latin typeface="Georgia" pitchFamily="18" charset="0"/>
              </a:rPr>
              <a:t> комиссии либо на обучение по индивидуальному учебному плану.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Georgia" pitchFamily="18" charset="0"/>
              </a:rPr>
              <a:t>Апелляция</a:t>
            </a:r>
            <a:endParaRPr 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Georgia" pitchFamily="18" charset="0"/>
              </a:rPr>
              <a:t>Апелляцию о нарушении установленного порядка проведения ГИА по учебному предмету обучающийся подает в день проведения экзамена по соответствующему учебному предмету уполномоченному представителю ГЭК, не покидая ППЭ.</a:t>
            </a:r>
          </a:p>
          <a:p>
            <a:r>
              <a:rPr lang="ru-RU" dirty="0" smtClean="0">
                <a:latin typeface="Georgia" pitchFamily="18" charset="0"/>
              </a:rPr>
              <a:t>Апелляция о несогласии с выставленными баллами подается в течение двух рабочих дней со дня объявления результатов ГИА по соответствующему учебному предмету.</a:t>
            </a:r>
          </a:p>
          <a:p>
            <a:endParaRPr lang="ru-RU" dirty="0"/>
          </a:p>
        </p:txBody>
      </p:sp>
      <p:pic>
        <p:nvPicPr>
          <p:cNvPr id="4" name="Picture 2" descr="http://im3-tub-ru.yandex.net/i?id=182911818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451681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1448</Words>
  <Application>Microsoft Office PowerPoint</Application>
  <PresentationFormat>Экран (4:3)</PresentationFormat>
  <Paragraphs>104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Об утверждении Порядка  проведения государственной итоговой аттестации по образовательным программам основного общего образования </vt:lpstr>
      <vt:lpstr>ОБЯЗАТЕЛЬНЫЕ ЭКЗАМЕНЫ </vt:lpstr>
      <vt:lpstr>Экзамены по выбору (сдаются на добровольной основе)</vt:lpstr>
      <vt:lpstr>Формы проведения ГИА</vt:lpstr>
      <vt:lpstr>Участники ГИА</vt:lpstr>
      <vt:lpstr>Подача заявления</vt:lpstr>
      <vt:lpstr>Информирования  о порядке проведения</vt:lpstr>
      <vt:lpstr>Информирования  о порядке проведения</vt:lpstr>
      <vt:lpstr>Повторно к сдаче ГИА по соответствующему учебному предмету в текущем году по решению ГЭК допускаются следующие обучающиеся:</vt:lpstr>
      <vt:lpstr>Слайд 10</vt:lpstr>
      <vt:lpstr>Проведение ОГЭ</vt:lpstr>
      <vt:lpstr>Проведение ОГЭ</vt:lpstr>
      <vt:lpstr>ППЭ-пункт проведения экзамена</vt:lpstr>
      <vt:lpstr>Проведение ОГЭ</vt:lpstr>
      <vt:lpstr>Аудитория</vt:lpstr>
      <vt:lpstr>Инструктаж</vt:lpstr>
      <vt:lpstr>Инструктаж</vt:lpstr>
      <vt:lpstr>КИМ</vt:lpstr>
      <vt:lpstr>Выполнение работы</vt:lpstr>
      <vt:lpstr>Выполнение работы</vt:lpstr>
      <vt:lpstr>Правила поведения</vt:lpstr>
      <vt:lpstr>В день проведения экзамена запрещается</vt:lpstr>
      <vt:lpstr>Окончание экзамена</vt:lpstr>
      <vt:lpstr>Проверка экзаменационных работ участников ГИА и их оценивание</vt:lpstr>
      <vt:lpstr>Проверка экзаменационных работ участников ГИА и их оценивание</vt:lpstr>
      <vt:lpstr>Оценка результатов ГИА </vt:lpstr>
      <vt:lpstr>Слайд 27</vt:lpstr>
      <vt:lpstr>Апелляция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Бучнева ЛН</cp:lastModifiedBy>
  <cp:revision>14</cp:revision>
  <dcterms:modified xsi:type="dcterms:W3CDTF">2014-02-11T09:07:03Z</dcterms:modified>
</cp:coreProperties>
</file>