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Default Extension="png" ContentType="image/png"/>
  <Override PartName="/ppt/diagrams/drawing3.xml" ContentType="application/vnd.ms-office.drawingml.diagramDrawing+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1"/>
  </p:notesMasterIdLst>
  <p:sldIdLst>
    <p:sldId id="315" r:id="rId2"/>
    <p:sldId id="320" r:id="rId3"/>
    <p:sldId id="318" r:id="rId4"/>
    <p:sldId id="394" r:id="rId5"/>
    <p:sldId id="395" r:id="rId6"/>
    <p:sldId id="404" r:id="rId7"/>
    <p:sldId id="325" r:id="rId8"/>
    <p:sldId id="405" r:id="rId9"/>
    <p:sldId id="406" r:id="rId10"/>
    <p:sldId id="407" r:id="rId11"/>
    <p:sldId id="408" r:id="rId12"/>
    <p:sldId id="409" r:id="rId13"/>
    <p:sldId id="410" r:id="rId14"/>
    <p:sldId id="411" r:id="rId15"/>
    <p:sldId id="397" r:id="rId16"/>
    <p:sldId id="399" r:id="rId17"/>
    <p:sldId id="400" r:id="rId18"/>
    <p:sldId id="401" r:id="rId19"/>
    <p:sldId id="402" r:id="rId20"/>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20049" autoAdjust="0"/>
    <p:restoredTop sz="93298" autoAdjust="0"/>
  </p:normalViewPr>
  <p:slideViewPr>
    <p:cSldViewPr>
      <p:cViewPr>
        <p:scale>
          <a:sx n="66" d="100"/>
          <a:sy n="66" d="100"/>
        </p:scale>
        <p:origin x="-1104" y="-6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DEDE1270-F18C-485D-B51A-62D9569A3D74}">
      <dsp:nvSpPr>
        <dsp:cNvPr id="0" name=""/>
        <dsp:cNvSpPr/>
      </dsp:nvSpPr>
      <dsp:spPr>
        <a:xfrm>
          <a:off x="41518" y="1482213"/>
          <a:ext cx="3036974" cy="2289857"/>
        </a:xfrm>
        <a:prstGeom prst="ellipse">
          <a:avLst/>
        </a:prstGeom>
        <a:solidFill>
          <a:schemeClr val="accent2">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ru-RU" sz="2000" kern="1200" dirty="0" smtClean="0">
              <a:solidFill>
                <a:srgbClr val="FFFF00"/>
              </a:solidFill>
              <a:latin typeface="Georgia" pitchFamily="18" charset="0"/>
            </a:rPr>
            <a:t>Качество приспособления организма к условиям внешней среды</a:t>
          </a:r>
          <a:endParaRPr lang="ru-RU" sz="2000" kern="1200" dirty="0">
            <a:solidFill>
              <a:srgbClr val="FFFF00"/>
            </a:solidFill>
            <a:latin typeface="Georgia" pitchFamily="18" charset="0"/>
          </a:endParaRPr>
        </a:p>
      </dsp:txBody>
      <dsp:txXfrm>
        <a:off x="41518" y="1482213"/>
        <a:ext cx="3036974" cy="2289857"/>
      </dsp:txXfrm>
    </dsp:sp>
    <dsp:sp modelId="{CF17B62C-D594-4FAD-9255-3F0FF36DBAF1}">
      <dsp:nvSpPr>
        <dsp:cNvPr id="0" name=""/>
        <dsp:cNvSpPr/>
      </dsp:nvSpPr>
      <dsp:spPr>
        <a:xfrm>
          <a:off x="1088171" y="3985534"/>
          <a:ext cx="977879" cy="977879"/>
        </a:xfrm>
        <a:prstGeom prst="mathPlus">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endParaRPr lang="ru-RU" sz="1600" kern="1200"/>
        </a:p>
      </dsp:txBody>
      <dsp:txXfrm>
        <a:off x="1088171" y="3985534"/>
        <a:ext cx="977879" cy="977879"/>
      </dsp:txXfrm>
    </dsp:sp>
    <dsp:sp modelId="{204F4191-D29F-41D8-9979-8A60441D6DD7}">
      <dsp:nvSpPr>
        <dsp:cNvPr id="0" name=""/>
        <dsp:cNvSpPr/>
      </dsp:nvSpPr>
      <dsp:spPr>
        <a:xfrm>
          <a:off x="2597502" y="3546029"/>
          <a:ext cx="3271952" cy="2142602"/>
        </a:xfrm>
        <a:prstGeom prst="ellipse">
          <a:avLst/>
        </a:prstGeom>
        <a:solidFill>
          <a:schemeClr val="accent2">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ru-RU" sz="2000" kern="1200" dirty="0" smtClean="0">
              <a:solidFill>
                <a:srgbClr val="FFFF00"/>
              </a:solidFill>
              <a:latin typeface="Georgia" pitchFamily="18" charset="0"/>
            </a:rPr>
            <a:t>Итог  процесса взаимодействия внешних и внутренних факторов</a:t>
          </a:r>
          <a:endParaRPr lang="ru-RU" sz="2000" kern="1200" dirty="0">
            <a:solidFill>
              <a:srgbClr val="FFFF00"/>
            </a:solidFill>
            <a:latin typeface="Georgia" pitchFamily="18" charset="0"/>
          </a:endParaRPr>
        </a:p>
      </dsp:txBody>
      <dsp:txXfrm>
        <a:off x="2597502" y="3546029"/>
        <a:ext cx="3271952" cy="2142602"/>
      </dsp:txXfrm>
    </dsp:sp>
    <dsp:sp modelId="{1927E7FB-AF5B-4D0C-B3F7-F64737371B26}">
      <dsp:nvSpPr>
        <dsp:cNvPr id="0" name=""/>
        <dsp:cNvSpPr/>
      </dsp:nvSpPr>
      <dsp:spPr>
        <a:xfrm rot="19216643">
          <a:off x="3813585" y="1830936"/>
          <a:ext cx="999762" cy="1253668"/>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2355850">
            <a:lnSpc>
              <a:spcPct val="90000"/>
            </a:lnSpc>
            <a:spcBef>
              <a:spcPct val="0"/>
            </a:spcBef>
            <a:spcAft>
              <a:spcPct val="35000"/>
            </a:spcAft>
          </a:pPr>
          <a:endParaRPr lang="ru-RU" sz="5300" kern="1200"/>
        </a:p>
      </dsp:txBody>
      <dsp:txXfrm rot="19216643">
        <a:off x="3813585" y="1830936"/>
        <a:ext cx="999762" cy="1253668"/>
      </dsp:txXfrm>
    </dsp:sp>
    <dsp:sp modelId="{5D5EB118-7B89-4DED-B4B1-56EDD0B16CD1}">
      <dsp:nvSpPr>
        <dsp:cNvPr id="0" name=""/>
        <dsp:cNvSpPr/>
      </dsp:nvSpPr>
      <dsp:spPr>
        <a:xfrm>
          <a:off x="4479882" y="377816"/>
          <a:ext cx="3371999" cy="1080287"/>
        </a:xfrm>
        <a:prstGeom prst="ellipse">
          <a:avLst/>
        </a:prstGeom>
        <a:solidFill>
          <a:schemeClr val="accent2">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6990" tIns="46990" rIns="46990" bIns="46990" numCol="1" spcCol="1270" anchor="ctr" anchorCtr="0">
          <a:noAutofit/>
        </a:bodyPr>
        <a:lstStyle/>
        <a:p>
          <a:pPr lvl="0" algn="ctr" defTabSz="1644650">
            <a:lnSpc>
              <a:spcPct val="90000"/>
            </a:lnSpc>
            <a:spcBef>
              <a:spcPct val="0"/>
            </a:spcBef>
            <a:spcAft>
              <a:spcPct val="35000"/>
            </a:spcAft>
          </a:pPr>
          <a:r>
            <a:rPr lang="ru-RU" sz="3700" b="1" kern="1200" dirty="0" smtClean="0">
              <a:solidFill>
                <a:srgbClr val="FFFF00"/>
              </a:solidFill>
              <a:latin typeface="Georgia" pitchFamily="18" charset="0"/>
            </a:rPr>
            <a:t>здоровье</a:t>
          </a:r>
          <a:endParaRPr lang="ru-RU" sz="3700" b="1" kern="1200" dirty="0">
            <a:solidFill>
              <a:srgbClr val="FFFF00"/>
            </a:solidFill>
            <a:latin typeface="Georgia" pitchFamily="18" charset="0"/>
          </a:endParaRPr>
        </a:p>
      </dsp:txBody>
      <dsp:txXfrm>
        <a:off x="4479882" y="377816"/>
        <a:ext cx="3371999" cy="1080287"/>
      </dsp:txXfrm>
    </dsp:sp>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DFCCCDBC-25C6-4B3F-B19B-4D735BDEB16F}">
      <dsp:nvSpPr>
        <dsp:cNvPr id="0" name=""/>
        <dsp:cNvSpPr/>
      </dsp:nvSpPr>
      <dsp:spPr>
        <a:xfrm>
          <a:off x="2546244" y="268456"/>
          <a:ext cx="3400508" cy="3400508"/>
        </a:xfrm>
        <a:prstGeom prst="pie">
          <a:avLst>
            <a:gd name="adj1" fmla="val 16200000"/>
            <a:gd name="adj2" fmla="val 180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ru-RU" sz="2400" kern="1200" dirty="0" smtClean="0">
              <a:solidFill>
                <a:schemeClr val="tx1">
                  <a:lumMod val="95000"/>
                  <a:lumOff val="5000"/>
                </a:schemeClr>
              </a:solidFill>
            </a:rPr>
            <a:t>Я хочу</a:t>
          </a:r>
          <a:endParaRPr lang="ru-RU" sz="2400" kern="1200" dirty="0">
            <a:solidFill>
              <a:schemeClr val="tx1">
                <a:lumMod val="95000"/>
                <a:lumOff val="5000"/>
              </a:schemeClr>
            </a:solidFill>
          </a:endParaRPr>
        </a:p>
      </dsp:txBody>
      <dsp:txXfrm>
        <a:off x="4338392" y="989040"/>
        <a:ext cx="1214467" cy="1012056"/>
      </dsp:txXfrm>
    </dsp:sp>
    <dsp:sp modelId="{4314B411-43C5-40A0-A4AA-4F2CBFF418CF}">
      <dsp:nvSpPr>
        <dsp:cNvPr id="0" name=""/>
        <dsp:cNvSpPr/>
      </dsp:nvSpPr>
      <dsp:spPr>
        <a:xfrm>
          <a:off x="2480426" y="438156"/>
          <a:ext cx="3400508" cy="3379220"/>
        </a:xfrm>
        <a:prstGeom prst="pie">
          <a:avLst>
            <a:gd name="adj1" fmla="val 1800000"/>
            <a:gd name="adj2" fmla="val 900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ru-RU" sz="2400" kern="1200" dirty="0" smtClean="0">
              <a:solidFill>
                <a:schemeClr val="tx1">
                  <a:lumMod val="95000"/>
                  <a:lumOff val="5000"/>
                </a:schemeClr>
              </a:solidFill>
            </a:rPr>
            <a:t>Я </a:t>
          </a:r>
        </a:p>
        <a:p>
          <a:pPr lvl="0" algn="ctr" defTabSz="1066800">
            <a:lnSpc>
              <a:spcPct val="90000"/>
            </a:lnSpc>
            <a:spcBef>
              <a:spcPct val="0"/>
            </a:spcBef>
            <a:spcAft>
              <a:spcPct val="35000"/>
            </a:spcAft>
          </a:pPr>
          <a:r>
            <a:rPr lang="ru-RU" sz="2400" kern="1200" dirty="0" smtClean="0">
              <a:solidFill>
                <a:schemeClr val="tx1">
                  <a:lumMod val="95000"/>
                  <a:lumOff val="5000"/>
                </a:schemeClr>
              </a:solidFill>
            </a:rPr>
            <a:t>должен</a:t>
          </a:r>
          <a:endParaRPr lang="ru-RU" sz="2400" kern="1200" dirty="0">
            <a:solidFill>
              <a:schemeClr val="tx1">
                <a:lumMod val="95000"/>
                <a:lumOff val="5000"/>
              </a:schemeClr>
            </a:solidFill>
          </a:endParaRPr>
        </a:p>
      </dsp:txBody>
      <dsp:txXfrm>
        <a:off x="3290071" y="2630627"/>
        <a:ext cx="1821700" cy="885034"/>
      </dsp:txXfrm>
    </dsp:sp>
    <dsp:sp modelId="{A2F19CF0-E282-47B6-962E-A60124B1E87D}">
      <dsp:nvSpPr>
        <dsp:cNvPr id="0" name=""/>
        <dsp:cNvSpPr/>
      </dsp:nvSpPr>
      <dsp:spPr>
        <a:xfrm>
          <a:off x="2406175" y="268456"/>
          <a:ext cx="3400508" cy="3400508"/>
        </a:xfrm>
        <a:prstGeom prst="pie">
          <a:avLst>
            <a:gd name="adj1" fmla="val 9000000"/>
            <a:gd name="adj2" fmla="val 1620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ru-RU" sz="2400" kern="1200" dirty="0" smtClean="0">
              <a:solidFill>
                <a:schemeClr val="tx1">
                  <a:lumMod val="95000"/>
                  <a:lumOff val="5000"/>
                </a:schemeClr>
              </a:solidFill>
            </a:rPr>
            <a:t>Я могу</a:t>
          </a:r>
          <a:endParaRPr lang="ru-RU" sz="2400" kern="1200" dirty="0">
            <a:solidFill>
              <a:schemeClr val="tx1">
                <a:lumMod val="95000"/>
                <a:lumOff val="5000"/>
              </a:schemeClr>
            </a:solidFill>
          </a:endParaRPr>
        </a:p>
      </dsp:txBody>
      <dsp:txXfrm>
        <a:off x="2800067" y="989040"/>
        <a:ext cx="1214467" cy="1012056"/>
      </dsp:txXfrm>
    </dsp:sp>
    <dsp:sp modelId="{3485B543-CC11-4D80-AE8C-5B824013F8D1}">
      <dsp:nvSpPr>
        <dsp:cNvPr id="0" name=""/>
        <dsp:cNvSpPr/>
      </dsp:nvSpPr>
      <dsp:spPr>
        <a:xfrm>
          <a:off x="2336017" y="57948"/>
          <a:ext cx="3821523" cy="3821523"/>
        </a:xfrm>
        <a:prstGeom prst="circularArrow">
          <a:avLst>
            <a:gd name="adj1" fmla="val 5085"/>
            <a:gd name="adj2" fmla="val 327528"/>
            <a:gd name="adj3" fmla="val 1472472"/>
            <a:gd name="adj4" fmla="val 16199432"/>
            <a:gd name="adj5" fmla="val 593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3911681A-24AD-4D46-AD68-9B66DBD7451D}">
      <dsp:nvSpPr>
        <dsp:cNvPr id="0" name=""/>
        <dsp:cNvSpPr/>
      </dsp:nvSpPr>
      <dsp:spPr>
        <a:xfrm>
          <a:off x="2269918" y="216902"/>
          <a:ext cx="3821523" cy="3821523"/>
        </a:xfrm>
        <a:prstGeom prst="circularArrow">
          <a:avLst>
            <a:gd name="adj1" fmla="val 5085"/>
            <a:gd name="adj2" fmla="val 327528"/>
            <a:gd name="adj3" fmla="val 8671970"/>
            <a:gd name="adj4" fmla="val 1800502"/>
            <a:gd name="adj5" fmla="val 593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7AD1CFA7-3846-411D-8C2D-ED27E9BE1F86}">
      <dsp:nvSpPr>
        <dsp:cNvPr id="0" name=""/>
        <dsp:cNvSpPr/>
      </dsp:nvSpPr>
      <dsp:spPr>
        <a:xfrm>
          <a:off x="2195387" y="57948"/>
          <a:ext cx="3821523" cy="3821523"/>
        </a:xfrm>
        <a:prstGeom prst="circularArrow">
          <a:avLst>
            <a:gd name="adj1" fmla="val 5085"/>
            <a:gd name="adj2" fmla="val 327528"/>
            <a:gd name="adj3" fmla="val 15873039"/>
            <a:gd name="adj4" fmla="val 9000000"/>
            <a:gd name="adj5" fmla="val 593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F93A890-78FC-40B4-8CAC-6B86A808C392}" type="datetimeFigureOut">
              <a:rPr lang="ru-RU" smtClean="0"/>
              <a:pPr/>
              <a:t>13.10.2015</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D9A8C9C-15B8-4ED2-8EEB-61CA1C1A9B81}" type="slidenum">
              <a:rPr lang="ru-RU" smtClean="0"/>
              <a:pPr/>
              <a:t>‹#›</a:t>
            </a:fld>
            <a:endParaRPr lang="ru-RU"/>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1D9A8C9C-15B8-4ED2-8EEB-61CA1C1A9B81}" type="slidenum">
              <a:rPr lang="ru-RU" smtClean="0"/>
              <a:pPr/>
              <a:t>1</a:t>
            </a:fld>
            <a:endParaRPr lang="ru-R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E5C9A56A-FB4D-42D6-877D-1185FBC5268B}" type="datetimeFigureOut">
              <a:rPr lang="ru-RU" smtClean="0"/>
              <a:pPr/>
              <a:t>13.10.2015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E177D9C8-4D1F-4587-A966-974631E91849}"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E5C9A56A-FB4D-42D6-877D-1185FBC5268B}" type="datetimeFigureOut">
              <a:rPr lang="ru-RU" smtClean="0"/>
              <a:pPr/>
              <a:t>13.10.2015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E177D9C8-4D1F-4587-A966-974631E91849}"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E5C9A56A-FB4D-42D6-877D-1185FBC5268B}" type="datetimeFigureOut">
              <a:rPr lang="ru-RU" smtClean="0"/>
              <a:pPr/>
              <a:t>13.10.2015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E177D9C8-4D1F-4587-A966-974631E91849}"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E5C9A56A-FB4D-42D6-877D-1185FBC5268B}" type="datetimeFigureOut">
              <a:rPr lang="ru-RU" smtClean="0"/>
              <a:pPr/>
              <a:t>13.10.2015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E177D9C8-4D1F-4587-A966-974631E91849}"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E5C9A56A-FB4D-42D6-877D-1185FBC5268B}" type="datetimeFigureOut">
              <a:rPr lang="ru-RU" smtClean="0"/>
              <a:pPr/>
              <a:t>13.10.2015</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E177D9C8-4D1F-4587-A966-974631E91849}"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E5C9A56A-FB4D-42D6-877D-1185FBC5268B}" type="datetimeFigureOut">
              <a:rPr lang="ru-RU" smtClean="0"/>
              <a:pPr/>
              <a:t>13.10.2015</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E177D9C8-4D1F-4587-A966-974631E91849}"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E5C9A56A-FB4D-42D6-877D-1185FBC5268B}" type="datetimeFigureOut">
              <a:rPr lang="ru-RU" smtClean="0"/>
              <a:pPr/>
              <a:t>13.10.2015</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E177D9C8-4D1F-4587-A966-974631E91849}"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E5C9A56A-FB4D-42D6-877D-1185FBC5268B}" type="datetimeFigureOut">
              <a:rPr lang="ru-RU" smtClean="0"/>
              <a:pPr/>
              <a:t>13.10.2015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E177D9C8-4D1F-4587-A966-974631E91849}"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E5C9A56A-FB4D-42D6-877D-1185FBC5268B}" type="datetimeFigureOut">
              <a:rPr lang="ru-RU" smtClean="0"/>
              <a:pPr/>
              <a:t>13.10.2015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E177D9C8-4D1F-4587-A966-974631E91849}"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E5C9A56A-FB4D-42D6-877D-1185FBC5268B}" type="datetimeFigureOut">
              <a:rPr lang="ru-RU" smtClean="0"/>
              <a:pPr/>
              <a:t>13.10.2015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E177D9C8-4D1F-4587-A966-974631E91849}"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E5C9A56A-FB4D-42D6-877D-1185FBC5268B}" type="datetimeFigureOut">
              <a:rPr lang="ru-RU" smtClean="0"/>
              <a:pPr/>
              <a:t>13.10.2015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E177D9C8-4D1F-4587-A966-974631E91849}"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5C9A56A-FB4D-42D6-877D-1185FBC5268B}" type="datetimeFigureOut">
              <a:rPr lang="ru-RU" smtClean="0"/>
              <a:pPr/>
              <a:t>13.10.2015</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177D9C8-4D1F-4587-A966-974631E91849}"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7.xml"/><Relationship Id="rId1" Type="http://schemas.openxmlformats.org/officeDocument/2006/relationships/audio" Target="file:///J:\&#1042;&#1086;&#1089;&#1087;&#1080;&#1090;&#1072;&#1090;&#1077;&#1083;&#1100;%20&#1075;&#1086;&#1076;&#1072;\&#1074;&#1080;&#1076;&#1080;&#1086;&#1090;&#1095;&#1105;&#1090;\&#1056;&#1077;&#1083;&#1072;&#1082;&#1089;&#1072;&#1094;&#1080;&#1103;%20-%20&#1050;&#1088;&#1072;&#1089;&#1080;&#1074;&#1072;&#1103;%20&#1084;&#1091;&#1079;&#1099;&#1082;&#1072;%20&#1076;&#1083;&#1103;%20&#1088;&#1077;&#1083;&#1072;&#1082;&#1089;&#1072;&#1094;&#1080;&#1080;.mp3" TargetMode="External"/><Relationship Id="rId5" Type="http://schemas.openxmlformats.org/officeDocument/2006/relationships/image" Target="../media/image2.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7" Type="http://schemas.microsoft.com/office/2007/relationships/diagramDrawing" Target="../diagrams/drawing1.xml"/><Relationship Id="rId2" Type="http://schemas.openxmlformats.org/officeDocument/2006/relationships/slideLayout" Target="../slideLayouts/slideLayout7.xml"/><Relationship Id="rId1" Type="http://schemas.openxmlformats.org/officeDocument/2006/relationships/audio" Target="file:///J:\&#1042;&#1086;&#1089;&#1087;&#1080;&#1090;&#1072;&#1090;&#1077;&#1083;&#1100;%20&#1075;&#1086;&#1076;&#1072;\&#1074;&#1080;&#1076;&#1080;&#1086;&#1090;&#1095;&#1105;&#1090;\&#1056;&#1077;&#1083;&#1072;&#1082;&#1089;&#1072;&#1094;&#1080;&#1103;%20-%20&#1050;&#1088;&#1072;&#1089;&#1080;&#1074;&#1072;&#1103;%20&#1084;&#1091;&#1079;&#1099;&#1082;&#1072;%20&#1076;&#1083;&#1103;%20&#1088;&#1077;&#1083;&#1072;&#1082;&#1089;&#1072;&#1094;&#1080;&#1080;.mp3" TargetMode="External"/><Relationship Id="rId5" Type="http://schemas.openxmlformats.org/officeDocument/2006/relationships/image" Target="../media/image5.png"/><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7" Type="http://schemas.microsoft.com/office/2007/relationships/diagramDrawing" Target="../diagrams/drawing3.xml"/><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slideLayout" Target="../slideLayouts/slideLayout7.xml"/><Relationship Id="rId1" Type="http://schemas.openxmlformats.org/officeDocument/2006/relationships/video" Target="file:///J:\&#1042;&#1086;&#1089;&#1087;&#1080;&#1090;&#1072;&#1090;&#1077;&#1083;&#1100;%20&#1075;&#1086;&#1076;&#1072;\&#1074;&#1080;&#1076;&#1080;&#1086;&#1090;&#1095;&#1105;&#1090;\SNV84740.AVI" TargetMode="External"/><Relationship Id="rId5" Type="http://schemas.openxmlformats.org/officeDocument/2006/relationships/image" Target="../media/image9.jpe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slideLayout" Target="../slideLayouts/slideLayout7.xml"/><Relationship Id="rId1" Type="http://schemas.openxmlformats.org/officeDocument/2006/relationships/video" Target="file:///C:\Documents%20and%20Settings\Admin\&#1056;&#1072;&#1073;&#1086;&#1095;&#1080;&#1081;%20&#1089;&#1090;&#1086;&#1083;\&#1074;&#1080;&#1076;&#1080;&#1086;%20&#1092;&#1080;&#1079;&#1082;&#1091;&#1083;&#1100;&#1090;&#1091;&#1088;&#1072;\100SSCAM\SNV84741.AVI" TargetMode="External"/><Relationship Id="rId5" Type="http://schemas.openxmlformats.org/officeDocument/2006/relationships/image" Target="../media/image13.jpeg"/><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slideLayout" Target="../slideLayouts/slideLayout7.xml"/><Relationship Id="rId1" Type="http://schemas.openxmlformats.org/officeDocument/2006/relationships/video" Target="file:///J:\&#1042;&#1086;&#1089;&#1087;&#1080;&#1090;&#1072;&#1090;&#1077;&#1083;&#1100;%20&#1075;&#1086;&#1076;&#1072;\&#1074;&#1080;&#1076;&#1080;&#1086;&#1090;&#1095;&#1105;&#1090;\SNV84777.AVI" TargetMode="External"/><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slideLayout" Target="../slideLayouts/slideLayout7.xml"/><Relationship Id="rId1" Type="http://schemas.openxmlformats.org/officeDocument/2006/relationships/video" Target="file:///J:\&#1042;&#1086;&#1089;&#1087;&#1080;&#1090;&#1072;&#1090;&#1077;&#1083;&#1100;%20&#1075;&#1086;&#1076;&#1072;\&#1074;&#1080;&#1076;&#1080;&#1086;&#1090;&#1095;&#1105;&#1090;\SNV84744.AVI" TargetMode="External"/><Relationship Id="rId5" Type="http://schemas.openxmlformats.org/officeDocument/2006/relationships/image" Target="../media/image16.gif"/><Relationship Id="rId4" Type="http://schemas.openxmlformats.org/officeDocument/2006/relationships/image" Target="../media/image15.png"/></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slideLayout" Target="../slideLayouts/slideLayout7.xml"/><Relationship Id="rId1" Type="http://schemas.openxmlformats.org/officeDocument/2006/relationships/video" Target="file:///J:\&#1042;&#1086;&#1089;&#1087;&#1080;&#1090;&#1072;&#1090;&#1077;&#1083;&#1100;%20&#1075;&#1086;&#1076;&#1072;\&#1074;&#1080;&#1076;&#1080;&#1086;&#1090;&#1095;&#1105;&#1090;\SNV84745.AVI" TargetMode="External"/><Relationship Id="rId4" Type="http://schemas.openxmlformats.org/officeDocument/2006/relationships/image" Target="../media/image17.png"/></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slideLayout" Target="../slideLayouts/slideLayout7.xml"/><Relationship Id="rId1" Type="http://schemas.openxmlformats.org/officeDocument/2006/relationships/video" Target="file:///J:\&#1042;&#1086;&#1089;&#1087;&#1080;&#1090;&#1072;&#1090;&#1077;&#1083;&#1100;%20&#1075;&#1086;&#1076;&#1072;\&#1074;&#1080;&#1076;&#1080;&#1086;&#1090;&#1095;&#1105;&#1090;\SNV84747.AVI" TargetMode="External"/><Relationship Id="rId4" Type="http://schemas.openxmlformats.org/officeDocument/2006/relationships/image" Target="../media/image18.png"/></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slideLayout" Target="../slideLayouts/slideLayout7.xml"/><Relationship Id="rId1" Type="http://schemas.openxmlformats.org/officeDocument/2006/relationships/video" Target="file:///J:\&#1042;&#1086;&#1089;&#1087;&#1080;&#1090;&#1072;&#1090;&#1077;&#1083;&#1100;%20&#1075;&#1086;&#1076;&#1072;\&#1074;&#1080;&#1076;&#1080;&#1086;&#1090;&#1095;&#1105;&#1090;\SNV84748.AVI" TargetMode="External"/><Relationship Id="rId4" Type="http://schemas.openxmlformats.org/officeDocument/2006/relationships/image" Target="../media/image19.png"/></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slideLayout" Target="../slideLayouts/slideLayout7.xml"/><Relationship Id="rId1" Type="http://schemas.openxmlformats.org/officeDocument/2006/relationships/video" Target="file:///J:\&#1042;&#1086;&#1089;&#1087;&#1080;&#1090;&#1072;&#1090;&#1077;&#1083;&#1100;%20&#1075;&#1086;&#1076;&#1072;\&#1074;&#1080;&#1076;&#1080;&#1086;&#1090;&#1095;&#1105;&#1090;\SNV84749.AVI" TargetMode="External"/><Relationship Id="rId4" Type="http://schemas.openxmlformats.org/officeDocument/2006/relationships/image" Target="../media/image20.png"/></Relationships>
</file>

<file path=ppt/slides/_rels/slide1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slideLayout" Target="../slideLayouts/slideLayout7.xml"/><Relationship Id="rId1" Type="http://schemas.openxmlformats.org/officeDocument/2006/relationships/video" Target="file:///J:\&#1042;&#1086;&#1089;&#1087;&#1080;&#1090;&#1072;&#1090;&#1077;&#1083;&#1100;%20&#1075;&#1086;&#1076;&#1072;\&#1074;&#1080;&#1076;&#1080;&#1086;&#1090;&#1095;&#1105;&#1090;\SNV84751.AVI" TargetMode="External"/><Relationship Id="rId4" Type="http://schemas.openxmlformats.org/officeDocument/2006/relationships/image" Target="../media/image21.png"/></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slideLayout" Target="../slideLayouts/slideLayout7.xml"/><Relationship Id="rId1" Type="http://schemas.openxmlformats.org/officeDocument/2006/relationships/video" Target="file:///J:\&#1042;&#1086;&#1089;&#1087;&#1080;&#1090;&#1072;&#1090;&#1077;&#1083;&#1100;%20&#1075;&#1086;&#1076;&#1072;\&#1074;&#1080;&#1076;&#1080;&#1086;&#1090;&#1095;&#1105;&#1090;\SNV84752.AVI" TargetMode="External"/><Relationship Id="rId4" Type="http://schemas.openxmlformats.org/officeDocument/2006/relationships/image" Target="../media/image22.png"/></Relationships>
</file>

<file path=ppt/slides/_rels/slide1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slideLayout" Target="../slideLayouts/slideLayout7.xml"/><Relationship Id="rId1" Type="http://schemas.openxmlformats.org/officeDocument/2006/relationships/video" Target="file:///J:\&#1042;&#1086;&#1089;&#1087;&#1080;&#1090;&#1072;&#1090;&#1077;&#1083;&#1100;%20&#1075;&#1086;&#1076;&#1072;\&#1074;&#1080;&#1076;&#1080;&#1086;&#1090;&#1095;&#1105;&#1090;\SNV84753.AVI" TargetMode="External"/><Relationship Id="rId4" Type="http://schemas.openxmlformats.org/officeDocument/2006/relationships/image" Target="../media/image23.png"/></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slideLayout" Target="../slideLayouts/slideLayout7.xml"/><Relationship Id="rId1" Type="http://schemas.openxmlformats.org/officeDocument/2006/relationships/video" Target="file:///J:\&#1042;&#1086;&#1089;&#1087;&#1080;&#1090;&#1072;&#1090;&#1077;&#1083;&#1100;%20&#1075;&#1086;&#1076;&#1072;\&#1074;&#1080;&#1076;&#1080;&#1086;&#1090;&#1095;&#1105;&#1090;\SNV84754.AVI" TargetMode="External"/><Relationship Id="rId5" Type="http://schemas.openxmlformats.org/officeDocument/2006/relationships/image" Target="../media/image9.jpeg"/><Relationship Id="rId4" Type="http://schemas.openxmlformats.org/officeDocument/2006/relationships/image" Target="../media/image24.png"/></Relationships>
</file>

<file path=ppt/slides/_rels/slide1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slideLayout" Target="../slideLayouts/slideLayout7.xml"/><Relationship Id="rId1" Type="http://schemas.openxmlformats.org/officeDocument/2006/relationships/video" Target="file:///J:\&#1042;&#1086;&#1089;&#1087;&#1080;&#1090;&#1072;&#1090;&#1077;&#1083;&#1100;%20&#1075;&#1086;&#1076;&#1072;\&#1074;&#1080;&#1076;&#1080;&#1086;&#1090;&#1095;&#1105;&#1090;\SNV84755.AVI" TargetMode="External"/><Relationship Id="rId5" Type="http://schemas.openxmlformats.org/officeDocument/2006/relationships/image" Target="../media/image13.jpeg"/><Relationship Id="rId4" Type="http://schemas.openxmlformats.org/officeDocument/2006/relationships/image" Target="../media/image25.png"/></Relationships>
</file>

<file path=ppt/slides/_rels/slide1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slideLayout" Target="../slideLayouts/slideLayout7.xml"/><Relationship Id="rId1" Type="http://schemas.openxmlformats.org/officeDocument/2006/relationships/video" Target="file:///J:\&#1042;&#1086;&#1089;&#1087;&#1080;&#1090;&#1072;&#1090;&#1077;&#1083;&#1100;%20&#1075;&#1086;&#1076;&#1072;\&#1074;&#1080;&#1076;&#1080;&#1086;&#1090;&#1095;&#1105;&#1090;\SNV84756.AVI" TargetMode="External"/><Relationship Id="rId4" Type="http://schemas.openxmlformats.org/officeDocument/2006/relationships/image" Target="../media/image26.png"/></Relationships>
</file>

<file path=ppt/slides/_rels/slide1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slideLayout" Target="../slideLayouts/slideLayout7.xml"/><Relationship Id="rId1" Type="http://schemas.openxmlformats.org/officeDocument/2006/relationships/video" Target="file:///J:\&#1042;&#1086;&#1089;&#1087;&#1080;&#1090;&#1072;&#1090;&#1077;&#1083;&#1100;%20&#1075;&#1086;&#1076;&#1072;\&#1074;&#1080;&#1076;&#1080;&#1086;&#1090;&#1095;&#1105;&#1090;\SNV84757.AVI" TargetMode="External"/><Relationship Id="rId6" Type="http://schemas.openxmlformats.org/officeDocument/2006/relationships/image" Target="../media/image28.png"/><Relationship Id="rId5" Type="http://schemas.openxmlformats.org/officeDocument/2006/relationships/hyperlink" Target="http://radikal.ua/data/upload/04012/4efc3/ebaf57c5ed.png" TargetMode="External"/><Relationship Id="rId4" Type="http://schemas.openxmlformats.org/officeDocument/2006/relationships/image" Target="../media/image2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2" descr="G:\картинки\здоровье\untitled.png"/>
          <p:cNvPicPr>
            <a:picLocks noChangeAspect="1" noChangeArrowheads="1"/>
          </p:cNvPicPr>
          <p:nvPr/>
        </p:nvPicPr>
        <p:blipFill>
          <a:blip r:embed="rId4" cstate="print"/>
          <a:srcRect/>
          <a:stretch>
            <a:fillRect/>
          </a:stretch>
        </p:blipFill>
        <p:spPr bwMode="auto">
          <a:xfrm>
            <a:off x="0" y="0"/>
            <a:ext cx="9144000" cy="6858000"/>
          </a:xfrm>
          <a:prstGeom prst="rect">
            <a:avLst/>
          </a:prstGeom>
          <a:noFill/>
        </p:spPr>
      </p:pic>
      <p:sp>
        <p:nvSpPr>
          <p:cNvPr id="5" name="TextBox 4"/>
          <p:cNvSpPr txBox="1"/>
          <p:nvPr/>
        </p:nvSpPr>
        <p:spPr>
          <a:xfrm>
            <a:off x="214282" y="714356"/>
            <a:ext cx="8643998" cy="1340191"/>
          </a:xfrm>
          <a:prstGeom prst="rect">
            <a:avLst/>
          </a:prstGeom>
          <a:noFill/>
        </p:spPr>
        <p:txBody>
          <a:bodyPr wrap="square" rtlCol="0">
            <a:prstTxWarp prst="textWave1">
              <a:avLst/>
            </a:prstTxWarp>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r>
              <a:rPr lang="ru-RU" b="1" dirty="0" smtClean="0"/>
              <a:t>ПРАЗДНИК «ПАПА, МАМА И Я – СПОРТИВНАЯ СЕМЬЯ»</a:t>
            </a:r>
          </a:p>
          <a:p>
            <a:r>
              <a:rPr lang="ru-RU" b="1" dirty="0" smtClean="0"/>
              <a:t>                                      В СРЕДНЕЙ ГРУППЕ</a:t>
            </a:r>
          </a:p>
          <a:p>
            <a:r>
              <a:rPr lang="ru-RU" b="1" dirty="0" smtClean="0"/>
              <a:t> </a:t>
            </a:r>
          </a:p>
          <a:p>
            <a:endParaRPr lang="ru-RU"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sp>
        <p:nvSpPr>
          <p:cNvPr id="7" name="Прямоугольник 6"/>
          <p:cNvSpPr/>
          <p:nvPr/>
        </p:nvSpPr>
        <p:spPr>
          <a:xfrm>
            <a:off x="785786" y="214290"/>
            <a:ext cx="7501494" cy="369332"/>
          </a:xfrm>
          <a:prstGeom prst="rect">
            <a:avLst/>
          </a:prstGeom>
          <a:noFill/>
        </p:spPr>
        <p:txBody>
          <a:bodyPr wrap="square" lIns="91440" tIns="45720" rIns="91440" bIns="45720">
            <a:spAutoFit/>
          </a:bodyPr>
          <a:lstStyle/>
          <a:p>
            <a:pPr algn="ctr"/>
            <a:r>
              <a:rPr lang="ru-RU" b="1"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МБДОУ «Детский сад  «Пчелка»»</a:t>
            </a:r>
            <a:endParaRPr lang="ru-RU"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6" name="Прямоугольник 5"/>
          <p:cNvSpPr/>
          <p:nvPr/>
        </p:nvSpPr>
        <p:spPr>
          <a:xfrm>
            <a:off x="1428728" y="4500570"/>
            <a:ext cx="7501494" cy="1477328"/>
          </a:xfrm>
          <a:prstGeom prst="rect">
            <a:avLst/>
          </a:prstGeom>
          <a:noFill/>
        </p:spPr>
        <p:txBody>
          <a:bodyPr wrap="square" lIns="91440" tIns="45720" rIns="91440" bIns="45720">
            <a:spAutoFit/>
          </a:bodyPr>
          <a:lstStyle/>
          <a:p>
            <a:pPr algn="r"/>
            <a:r>
              <a:rPr lang="ru-RU" dirty="0" smtClean="0">
                <a:latin typeface="Arno Pro Smbd Caption" pitchFamily="18" charset="0"/>
              </a:rPr>
              <a:t>ПОДГОТОВИЛИ И ПРОВЕЛИ:</a:t>
            </a:r>
          </a:p>
          <a:p>
            <a:pPr algn="r"/>
            <a:r>
              <a:rPr lang="ru-RU" dirty="0" smtClean="0">
                <a:latin typeface="Arno Pro Smbd Caption" pitchFamily="18" charset="0"/>
              </a:rPr>
              <a:t>ВОСПИТАТЕЛЬ: </a:t>
            </a:r>
            <a:r>
              <a:rPr lang="ru-RU" dirty="0" smtClean="0">
                <a:latin typeface="Arno Pro Smbd Caption" pitchFamily="18" charset="0"/>
              </a:rPr>
              <a:t>Котова О.П.</a:t>
            </a:r>
          </a:p>
          <a:p>
            <a:pPr algn="r"/>
            <a:r>
              <a:rPr lang="ru-RU" dirty="0" smtClean="0">
                <a:latin typeface="Arno Pro Smbd Caption" pitchFamily="18" charset="0"/>
              </a:rPr>
              <a:t>Муз</a:t>
            </a:r>
            <a:r>
              <a:rPr lang="ru-RU" dirty="0" smtClean="0">
                <a:latin typeface="Arno Pro Smbd Caption" pitchFamily="18" charset="0"/>
              </a:rPr>
              <a:t>. руководитель: </a:t>
            </a:r>
            <a:r>
              <a:rPr lang="ru-RU" dirty="0" err="1" smtClean="0">
                <a:latin typeface="Arno Pro Smbd Caption" pitchFamily="18" charset="0"/>
              </a:rPr>
              <a:t>Овчинникова</a:t>
            </a:r>
            <a:r>
              <a:rPr lang="ru-RU" dirty="0" smtClean="0">
                <a:latin typeface="Arno Pro Smbd Caption" pitchFamily="18" charset="0"/>
              </a:rPr>
              <a:t> Е.А.</a:t>
            </a:r>
          </a:p>
          <a:p>
            <a:r>
              <a:rPr lang="ru-RU" dirty="0" smtClean="0">
                <a:latin typeface="Arno Pro Smbd Caption" pitchFamily="18" charset="0"/>
              </a:rPr>
              <a:t> </a:t>
            </a:r>
          </a:p>
          <a:p>
            <a:pPr algn="ctr"/>
            <a:endParaRPr lang="ru-RU"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pic>
        <p:nvPicPr>
          <p:cNvPr id="9" name="Релаксация - Красивая музыка для релаксации.mp3">
            <a:hlinkClick r:id="" action="ppaction://media"/>
          </p:cNvPr>
          <p:cNvPicPr>
            <a:picLocks noRot="1" noChangeAspect="1"/>
          </p:cNvPicPr>
          <p:nvPr>
            <a:audioFile r:link="rId1"/>
          </p:nvPr>
        </p:nvPicPr>
        <p:blipFill>
          <a:blip r:embed="rId5"/>
          <a:stretch>
            <a:fillRect/>
          </a:stretch>
        </p:blipFill>
        <p:spPr>
          <a:xfrm>
            <a:off x="4419600" y="3276600"/>
            <a:ext cx="304800" cy="304800"/>
          </a:xfrm>
          <a:prstGeom prst="rect">
            <a:avLst/>
          </a:prstGeom>
        </p:spPr>
      </p:pic>
    </p:spTree>
  </p:cSld>
  <p:clrMapOvr>
    <a:masterClrMapping/>
  </p:clrMapOvr>
  <p:transition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16163"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9"/>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G:\картинки\здоровье\fon.jpg"/>
          <p:cNvPicPr>
            <a:picLocks noChangeAspect="1" noChangeArrowheads="1"/>
          </p:cNvPicPr>
          <p:nvPr/>
        </p:nvPicPr>
        <p:blipFill>
          <a:blip r:embed="rId3" cstate="print"/>
          <a:srcRect/>
          <a:stretch>
            <a:fillRect/>
          </a:stretch>
        </p:blipFill>
        <p:spPr bwMode="auto">
          <a:xfrm>
            <a:off x="428596" y="0"/>
            <a:ext cx="9143999" cy="6858000"/>
          </a:xfrm>
          <a:prstGeom prst="rect">
            <a:avLst/>
          </a:prstGeom>
          <a:noFill/>
        </p:spPr>
      </p:pic>
      <p:pic>
        <p:nvPicPr>
          <p:cNvPr id="4" name="Рисунок 5" descr="photo0094.jpg"/>
          <p:cNvPicPr>
            <a:picLocks noChangeAspect="1"/>
          </p:cNvPicPr>
          <p:nvPr/>
        </p:nvPicPr>
        <p:blipFill>
          <a:blip r:embed="rId4"/>
          <a:srcRect/>
          <a:stretch>
            <a:fillRect/>
          </a:stretch>
        </p:blipFill>
        <p:spPr bwMode="auto">
          <a:xfrm>
            <a:off x="0" y="-1"/>
            <a:ext cx="6572264" cy="5452125"/>
          </a:xfrm>
          <a:prstGeom prst="rect">
            <a:avLst/>
          </a:prstGeom>
          <a:noFill/>
          <a:ln w="9525">
            <a:noFill/>
            <a:miter lim="800000"/>
            <a:headEnd/>
            <a:tailEnd/>
          </a:ln>
        </p:spPr>
      </p:pic>
      <p:sp>
        <p:nvSpPr>
          <p:cNvPr id="5" name="Заголовок 2"/>
          <p:cNvSpPr txBox="1">
            <a:spLocks/>
          </p:cNvSpPr>
          <p:nvPr/>
        </p:nvSpPr>
        <p:spPr>
          <a:xfrm>
            <a:off x="0" y="5286388"/>
            <a:ext cx="7643834" cy="1214446"/>
          </a:xfrm>
          <a:prstGeom prst="rect">
            <a:avLst/>
          </a:prstGeom>
        </p:spPr>
        <p:txBody>
          <a:bodyPr rtlCol="0">
            <a:normAutofit fontScale="82500" lnSpcReduction="100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ru-RU" sz="4400" b="1" i="1" u="none" strike="noStrike" kern="1200" cap="none" spc="0" normalizeH="0" baseline="0" noProof="0" dirty="0" smtClean="0">
                <a:ln>
                  <a:noFill/>
                </a:ln>
                <a:solidFill>
                  <a:schemeClr val="tx1">
                    <a:lumMod val="50000"/>
                    <a:lumOff val="50000"/>
                  </a:schemeClr>
                </a:solidFill>
                <a:effectLst/>
                <a:uLnTx/>
                <a:uFillTx/>
                <a:latin typeface="+mj-lt"/>
                <a:ea typeface="+mj-ea"/>
                <a:cs typeface="+mj-cs"/>
              </a:rPr>
              <a:t>«</a:t>
            </a:r>
            <a:r>
              <a:rPr kumimoji="0" lang="ru-RU" sz="4900" b="1" i="1" u="none" strike="noStrike" kern="1200" cap="none" spc="0" normalizeH="0" baseline="0" noProof="0" dirty="0" smtClean="0">
                <a:ln>
                  <a:noFill/>
                </a:ln>
                <a:solidFill>
                  <a:schemeClr val="tx1">
                    <a:lumMod val="50000"/>
                    <a:lumOff val="50000"/>
                  </a:schemeClr>
                </a:solidFill>
                <a:effectLst/>
                <a:uLnTx/>
                <a:uFillTx/>
                <a:latin typeface="+mj-lt"/>
                <a:ea typeface="+mj-ea"/>
                <a:cs typeface="+mj-cs"/>
              </a:rPr>
              <a:t>ЗДОРОВЬЕ  - не все, но всё</a:t>
            </a:r>
            <a:r>
              <a:rPr kumimoji="0" lang="ru-RU" sz="4900" b="1" i="1" u="none" strike="noStrike" kern="1200" cap="none" spc="0" normalizeH="0" noProof="0" dirty="0" smtClean="0">
                <a:ln>
                  <a:noFill/>
                </a:ln>
                <a:solidFill>
                  <a:schemeClr val="tx1">
                    <a:lumMod val="50000"/>
                    <a:lumOff val="50000"/>
                  </a:schemeClr>
                </a:solidFill>
                <a:effectLst/>
                <a:uLnTx/>
                <a:uFillTx/>
                <a:latin typeface="+mj-lt"/>
                <a:ea typeface="+mj-ea"/>
                <a:cs typeface="+mj-cs"/>
              </a:rPr>
              <a:t> </a:t>
            </a:r>
            <a:r>
              <a:rPr kumimoji="0" lang="ru-RU" sz="4900" b="1" i="1" u="none" strike="noStrike" kern="1200" cap="none" spc="0" normalizeH="0" baseline="0" noProof="0" dirty="0" smtClean="0">
                <a:ln>
                  <a:noFill/>
                </a:ln>
                <a:solidFill>
                  <a:schemeClr val="tx1">
                    <a:lumMod val="50000"/>
                    <a:lumOff val="50000"/>
                  </a:schemeClr>
                </a:solidFill>
                <a:effectLst/>
                <a:uLnTx/>
                <a:uFillTx/>
                <a:latin typeface="+mj-lt"/>
                <a:ea typeface="+mj-ea"/>
                <a:cs typeface="+mj-cs"/>
              </a:rPr>
              <a:t>без здоровья ничто……</a:t>
            </a:r>
            <a:r>
              <a:rPr kumimoji="0" lang="ru-RU" sz="4400" b="1" i="1" u="none" strike="noStrike" kern="1200" cap="none" spc="0" normalizeH="0" baseline="0" noProof="0" dirty="0" smtClean="0">
                <a:ln>
                  <a:noFill/>
                </a:ln>
                <a:solidFill>
                  <a:schemeClr val="tx1">
                    <a:lumMod val="50000"/>
                    <a:lumOff val="50000"/>
                  </a:schemeClr>
                </a:solidFill>
                <a:effectLst/>
                <a:uLnTx/>
                <a:uFillTx/>
                <a:latin typeface="+mj-lt"/>
                <a:ea typeface="+mj-ea"/>
                <a:cs typeface="+mj-cs"/>
              </a:rPr>
              <a:t>» </a:t>
            </a:r>
            <a:r>
              <a:rPr kumimoji="0" lang="ru-RU" sz="4400" b="0" i="1" u="none" strike="noStrike" kern="1200" cap="none" spc="0" normalizeH="0" baseline="0" noProof="0" dirty="0" smtClean="0">
                <a:ln>
                  <a:noFill/>
                </a:ln>
                <a:solidFill>
                  <a:schemeClr val="tx1">
                    <a:lumMod val="50000"/>
                    <a:lumOff val="50000"/>
                  </a:schemeClr>
                </a:solidFill>
                <a:effectLst/>
                <a:uLnTx/>
                <a:uFillTx/>
                <a:latin typeface="+mj-lt"/>
                <a:ea typeface="+mj-ea"/>
                <a:cs typeface="+mj-cs"/>
              </a:rPr>
              <a:t>( Сократ )</a:t>
            </a:r>
            <a:endParaRPr kumimoji="0" lang="ru-RU" sz="4400" b="0" i="1" u="none" strike="noStrike" kern="1200" cap="none" spc="0" normalizeH="0" baseline="0" noProof="0" dirty="0">
              <a:ln>
                <a:noFill/>
              </a:ln>
              <a:solidFill>
                <a:schemeClr val="tx1">
                  <a:lumMod val="50000"/>
                  <a:lumOff val="50000"/>
                </a:schemeClr>
              </a:solidFill>
              <a:effectLst/>
              <a:uLnTx/>
              <a:uFillTx/>
              <a:latin typeface="+mj-lt"/>
              <a:ea typeface="+mj-ea"/>
              <a:cs typeface="+mj-cs"/>
            </a:endParaRPr>
          </a:p>
        </p:txBody>
      </p:sp>
      <p:pic>
        <p:nvPicPr>
          <p:cNvPr id="6" name="Релаксация - Красивая музыка для релаксации.mp3">
            <a:hlinkClick r:id="" action="ppaction://media"/>
          </p:cNvPr>
          <p:cNvPicPr>
            <a:picLocks noRot="1" noChangeAspect="1"/>
          </p:cNvPicPr>
          <p:nvPr>
            <a:audioFile r:link="rId1"/>
          </p:nvPr>
        </p:nvPicPr>
        <p:blipFill>
          <a:blip r:embed="rId5"/>
          <a:stretch>
            <a:fillRect/>
          </a:stretch>
        </p:blipFill>
        <p:spPr>
          <a:xfrm>
            <a:off x="4419600" y="3276600"/>
            <a:ext cx="304800" cy="304800"/>
          </a:xfrm>
          <a:prstGeom prst="rect">
            <a:avLst/>
          </a:prstGeom>
        </p:spPr>
      </p:pic>
      <p:sp>
        <p:nvSpPr>
          <p:cNvPr id="7" name="Прямоугольник 6"/>
          <p:cNvSpPr/>
          <p:nvPr/>
        </p:nvSpPr>
        <p:spPr>
          <a:xfrm>
            <a:off x="785786" y="0"/>
            <a:ext cx="8643966" cy="461665"/>
          </a:xfrm>
          <a:prstGeom prst="rect">
            <a:avLst/>
          </a:prstGeom>
        </p:spPr>
        <p:txBody>
          <a:bodyPr wrap="square">
            <a:spAutoFit/>
          </a:bodyPr>
          <a:lstStyle/>
          <a:p>
            <a:pPr algn="r"/>
            <a:r>
              <a:rPr lang="ru-RU" sz="2400" b="1" dirty="0" smtClean="0">
                <a:solidFill>
                  <a:schemeClr val="tx2">
                    <a:lumMod val="75000"/>
                  </a:schemeClr>
                </a:solidFill>
                <a:latin typeface="Arno Pro Smbd SmText" pitchFamily="18" charset="0"/>
              </a:rPr>
              <a:t>Здоровье – это самое ценное, что есть у человека. </a:t>
            </a:r>
            <a:endParaRPr lang="ru-RU" sz="2400" b="1" dirty="0">
              <a:solidFill>
                <a:schemeClr val="tx2">
                  <a:lumMod val="75000"/>
                </a:schemeClr>
              </a:solidFill>
              <a:latin typeface="Arno Pro Smbd SmText" pitchFamily="18" charset="0"/>
            </a:endParaRPr>
          </a:p>
        </p:txBody>
      </p:sp>
    </p:spTree>
  </p:cSld>
  <p:clrMapOvr>
    <a:masterClrMapping/>
  </p:clrMapOvr>
  <p:transition advTm="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16163"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6"/>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G:\картинки\демонстрационная информация\cf511e6430ae.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pic>
        <p:nvPicPr>
          <p:cNvPr id="1028" name="Picture 4" descr="J:\Воспитатель года\видиотчёт\sport009.jpg"/>
          <p:cNvPicPr>
            <a:picLocks noChangeAspect="1" noChangeArrowheads="1"/>
          </p:cNvPicPr>
          <p:nvPr/>
        </p:nvPicPr>
        <p:blipFill>
          <a:blip r:embed="rId3"/>
          <a:srcRect/>
          <a:stretch>
            <a:fillRect/>
          </a:stretch>
        </p:blipFill>
        <p:spPr bwMode="auto">
          <a:xfrm>
            <a:off x="357158" y="500042"/>
            <a:ext cx="8502795" cy="5857916"/>
          </a:xfrm>
          <a:prstGeom prst="rect">
            <a:avLst/>
          </a:prstGeom>
          <a:noFill/>
        </p:spPr>
      </p:pic>
      <p:sp>
        <p:nvSpPr>
          <p:cNvPr id="15" name="Rectangle 1"/>
          <p:cNvSpPr>
            <a:spLocks noChangeArrowheads="1"/>
          </p:cNvSpPr>
          <p:nvPr/>
        </p:nvSpPr>
        <p:spPr bwMode="auto">
          <a:xfrm>
            <a:off x="1000100" y="785794"/>
            <a:ext cx="7358114" cy="156966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400" b="1" i="0" u="none" strike="noStrike" cap="none" normalizeH="0" baseline="0" dirty="0" smtClean="0">
                <a:ln>
                  <a:noFill/>
                </a:ln>
                <a:solidFill>
                  <a:srgbClr val="7030A0"/>
                </a:solidFill>
                <a:effectLst/>
                <a:latin typeface="Arno Pro Smbd SmText" pitchFamily="18" charset="0"/>
                <a:ea typeface="Times New Roman" pitchFamily="18" charset="0"/>
              </a:rPr>
              <a:t>В нашем спортзале собрались мы не зря,</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2400" b="1" i="0" u="none" strike="noStrike" cap="none" normalizeH="0" baseline="0" dirty="0" smtClean="0">
                <a:ln>
                  <a:noFill/>
                </a:ln>
                <a:solidFill>
                  <a:srgbClr val="7030A0"/>
                </a:solidFill>
                <a:effectLst/>
                <a:latin typeface="Arno Pro Smbd SmText" pitchFamily="18" charset="0"/>
                <a:ea typeface="Times New Roman" pitchFamily="18" charset="0"/>
              </a:rPr>
              <a:t>Сегодня мы узнаем, как нам важна семья.</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2400" b="1" i="0" u="none" strike="noStrike" cap="none" normalizeH="0" baseline="0" dirty="0" smtClean="0">
                <a:ln>
                  <a:noFill/>
                </a:ln>
                <a:solidFill>
                  <a:srgbClr val="7030A0"/>
                </a:solidFill>
                <a:effectLst/>
                <a:latin typeface="Arno Pro Smbd SmText" pitchFamily="18" charset="0"/>
                <a:ea typeface="Times New Roman" pitchFamily="18" charset="0"/>
              </a:rPr>
              <a:t> Давайте же о дружбе в семье поговорим</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2400" b="1" i="0" u="none" strike="noStrike" cap="none" normalizeH="0" baseline="0" dirty="0" smtClean="0">
                <a:ln>
                  <a:noFill/>
                </a:ln>
                <a:solidFill>
                  <a:srgbClr val="7030A0"/>
                </a:solidFill>
                <a:effectLst/>
                <a:latin typeface="Arno Pro Smbd SmText" pitchFamily="18" charset="0"/>
                <a:ea typeface="Times New Roman" pitchFamily="18" charset="0"/>
              </a:rPr>
              <a:t>И дружбе в наших семьях наш праздник посвятим!</a:t>
            </a:r>
            <a:endParaRPr kumimoji="0" lang="ru-RU" sz="2400" b="1" i="0" u="none" strike="noStrike" cap="none" normalizeH="0" baseline="0" dirty="0" smtClean="0">
              <a:ln>
                <a:noFill/>
              </a:ln>
              <a:solidFill>
                <a:srgbClr val="7030A0"/>
              </a:solidFill>
              <a:effectLst/>
              <a:latin typeface="Arno Pro Smbd SmText" pitchFamily="18" charset="0"/>
            </a:endParaRPr>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G:\картинки\демонстрационная информация\cf511e6430ae.jpg"/>
          <p:cNvPicPr>
            <a:picLocks noChangeAspect="1" noChangeArrowheads="1"/>
          </p:cNvPicPr>
          <p:nvPr/>
        </p:nvPicPr>
        <p:blipFill>
          <a:blip r:embed="rId3" cstate="print"/>
          <a:srcRect/>
          <a:stretch>
            <a:fillRect/>
          </a:stretch>
        </p:blipFill>
        <p:spPr bwMode="auto">
          <a:xfrm>
            <a:off x="0" y="0"/>
            <a:ext cx="9144000" cy="6858000"/>
          </a:xfrm>
          <a:prstGeom prst="rect">
            <a:avLst/>
          </a:prstGeom>
          <a:noFill/>
        </p:spPr>
      </p:pic>
      <p:sp>
        <p:nvSpPr>
          <p:cNvPr id="5" name="Прямоугольник 4"/>
          <p:cNvSpPr/>
          <p:nvPr/>
        </p:nvSpPr>
        <p:spPr>
          <a:xfrm>
            <a:off x="928662" y="714356"/>
            <a:ext cx="7102002" cy="951494"/>
          </a:xfrm>
          <a:prstGeom prst="rect">
            <a:avLst/>
          </a:prstGeom>
          <a:noFill/>
        </p:spPr>
        <p:txBody>
          <a:bodyPr wrap="square" lIns="91440" tIns="45720" rIns="91440" bIns="45720">
            <a:spAutoFit/>
          </a:bodyPr>
          <a:lstStyle/>
          <a:p>
            <a:pPr algn="ctr"/>
            <a:r>
              <a:rPr lang="ru-RU" sz="5400" b="1" cap="none" spc="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latin typeface="Georgia" pitchFamily="18" charset="0"/>
              </a:rPr>
              <a:t>Видеоотчёт</a:t>
            </a:r>
            <a:endParaRPr lang="ru-RU" sz="5400" b="1" cap="none" spc="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latin typeface="Georgia" pitchFamily="18" charset="0"/>
            </a:endParaRPr>
          </a:p>
        </p:txBody>
      </p:sp>
      <p:pic>
        <p:nvPicPr>
          <p:cNvPr id="6" name="SNV84740.AVI">
            <a:hlinkClick r:id="" action="ppaction://media"/>
          </p:cNvPr>
          <p:cNvPicPr>
            <a:picLocks noRot="1" noChangeAspect="1"/>
          </p:cNvPicPr>
          <p:nvPr>
            <a:videoFile r:link="rId1"/>
          </p:nvPr>
        </p:nvPicPr>
        <p:blipFill>
          <a:blip r:embed="rId4"/>
          <a:stretch>
            <a:fillRect/>
          </a:stretch>
        </p:blipFill>
        <p:spPr>
          <a:xfrm>
            <a:off x="2214546" y="1714488"/>
            <a:ext cx="6143668" cy="4607752"/>
          </a:xfrm>
          <a:prstGeom prst="rect">
            <a:avLst/>
          </a:prstGeom>
        </p:spPr>
      </p:pic>
      <p:pic>
        <p:nvPicPr>
          <p:cNvPr id="2050" name="Picture 2" descr="J:\Воспитатель года\видиотчёт\rleft.jpg"/>
          <p:cNvPicPr>
            <a:picLocks noChangeAspect="1" noChangeArrowheads="1"/>
          </p:cNvPicPr>
          <p:nvPr/>
        </p:nvPicPr>
        <p:blipFill>
          <a:blip r:embed="rId5"/>
          <a:srcRect/>
          <a:stretch>
            <a:fillRect/>
          </a:stretch>
        </p:blipFill>
        <p:spPr bwMode="auto">
          <a:xfrm>
            <a:off x="357158" y="3000372"/>
            <a:ext cx="1905001" cy="3533775"/>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58792"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6"/>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6"/>
                                        </p:tgtEl>
                                      </p:cBhvr>
                                    </p:cmd>
                                  </p:childTnLst>
                                </p:cTn>
                              </p:par>
                            </p:childTnLst>
                          </p:cTn>
                        </p:par>
                      </p:childTnLst>
                    </p:cTn>
                  </p:par>
                </p:childTnLst>
              </p:cTn>
              <p:nextCondLst>
                <p:cond evt="onClick" delay="0">
                  <p:tgtEl>
                    <p:spTgt spid="6"/>
                  </p:tgtEl>
                </p:cond>
              </p:nextCondLst>
            </p:seq>
            <p:video>
              <p:cMediaNode>
                <p:cTn id="12" fill="hold" display="0">
                  <p:stCondLst>
                    <p:cond delay="indefinite"/>
                  </p:stCondLst>
                  <p:endCondLst>
                    <p:cond evt="onNext" delay="0">
                      <p:tgtEl>
                        <p:sldTgt/>
                      </p:tgtEl>
                    </p:cond>
                    <p:cond evt="onPrev" delay="0">
                      <p:tgtEl>
                        <p:sldTgt/>
                      </p:tgtEl>
                    </p:cond>
                  </p:endCondLst>
                </p:cTn>
                <p:tgtEl>
                  <p:spTgt spid="6"/>
                </p:tgtEl>
              </p:cMediaNode>
            </p:vide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G:\картинки\демонстрационная информация\cf511e6430ae.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pic>
        <p:nvPicPr>
          <p:cNvPr id="3074" name="Picture 2" descr="http://funforkids.ru/pictures/sport/sport014.jpg"/>
          <p:cNvPicPr>
            <a:picLocks noChangeAspect="1" noChangeArrowheads="1"/>
          </p:cNvPicPr>
          <p:nvPr/>
        </p:nvPicPr>
        <p:blipFill>
          <a:blip r:embed="rId3"/>
          <a:srcRect/>
          <a:stretch>
            <a:fillRect/>
          </a:stretch>
        </p:blipFill>
        <p:spPr bwMode="auto">
          <a:xfrm>
            <a:off x="571472" y="500042"/>
            <a:ext cx="7858180" cy="5987187"/>
          </a:xfrm>
          <a:prstGeom prst="rect">
            <a:avLst/>
          </a:prstGeom>
          <a:noFill/>
        </p:spPr>
      </p:pic>
      <p:sp>
        <p:nvSpPr>
          <p:cNvPr id="4" name="Горизонтальный свиток 3"/>
          <p:cNvSpPr/>
          <p:nvPr/>
        </p:nvSpPr>
        <p:spPr>
          <a:xfrm>
            <a:off x="428596" y="428604"/>
            <a:ext cx="8136904" cy="864096"/>
          </a:xfrm>
          <a:prstGeom prst="horizontalScroll">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i="1" dirty="0" smtClean="0">
              <a:solidFill>
                <a:srgbClr val="7030A0"/>
              </a:solidFill>
            </a:endParaRPr>
          </a:p>
          <a:p>
            <a:pPr algn="ctr"/>
            <a:r>
              <a:rPr lang="ru-RU" sz="2400" i="1" dirty="0" smtClean="0">
                <a:solidFill>
                  <a:srgbClr val="7030A0"/>
                </a:solidFill>
                <a:latin typeface="Arno Pro Smbd" pitchFamily="18" charset="0"/>
              </a:rPr>
              <a:t>Перед соревнованиями надо сделать разминку. </a:t>
            </a:r>
            <a:r>
              <a:rPr lang="en-US" sz="2400" i="1" dirty="0" smtClean="0">
                <a:solidFill>
                  <a:srgbClr val="7030A0"/>
                </a:solidFill>
                <a:latin typeface="Arno Pro Smbd" pitchFamily="18" charset="0"/>
              </a:rPr>
              <a:t> </a:t>
            </a:r>
            <a:r>
              <a:rPr lang="ru-RU" sz="2400" i="1" dirty="0" smtClean="0">
                <a:solidFill>
                  <a:srgbClr val="7030A0"/>
                </a:solidFill>
                <a:latin typeface="Arno Pro Smbd" pitchFamily="18" charset="0"/>
              </a:rPr>
              <a:t>                                       </a:t>
            </a:r>
          </a:p>
          <a:p>
            <a:pPr algn="ctr"/>
            <a:endParaRPr lang="ru-RU" sz="2000" b="1" dirty="0">
              <a:solidFill>
                <a:schemeClr val="tx1">
                  <a:lumMod val="95000"/>
                  <a:lumOff val="5000"/>
                </a:schemeClr>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2" descr="J:\Воспитатель года\видиотчёт\Рисунок5.jpg"/>
          <p:cNvPicPr>
            <a:picLocks noChangeAspect="1" noChangeArrowheads="1"/>
          </p:cNvPicPr>
          <p:nvPr/>
        </p:nvPicPr>
        <p:blipFill>
          <a:blip r:embed="rId3"/>
          <a:srcRect/>
          <a:stretch>
            <a:fillRect/>
          </a:stretch>
        </p:blipFill>
        <p:spPr bwMode="auto">
          <a:xfrm>
            <a:off x="-331476" y="-428652"/>
            <a:ext cx="9708808" cy="7286652"/>
          </a:xfrm>
          <a:prstGeom prst="rect">
            <a:avLst/>
          </a:prstGeom>
          <a:noFill/>
        </p:spPr>
      </p:pic>
      <p:sp>
        <p:nvSpPr>
          <p:cNvPr id="3" name="Горизонтальный свиток 2"/>
          <p:cNvSpPr/>
          <p:nvPr/>
        </p:nvSpPr>
        <p:spPr>
          <a:xfrm>
            <a:off x="500034" y="0"/>
            <a:ext cx="8136904" cy="864096"/>
          </a:xfrm>
          <a:prstGeom prst="horizontalScroll">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i="1" dirty="0" smtClean="0">
              <a:solidFill>
                <a:srgbClr val="7030A0"/>
              </a:solidFill>
            </a:endParaRPr>
          </a:p>
          <a:p>
            <a:pPr algn="ctr"/>
            <a:r>
              <a:rPr lang="ru-RU" sz="2800" b="1" i="1" dirty="0" smtClean="0">
                <a:solidFill>
                  <a:srgbClr val="7030A0"/>
                </a:solidFill>
                <a:latin typeface="Arno Pro Smbd SmText" pitchFamily="18" charset="0"/>
              </a:rPr>
              <a:t>        Разминка «Солнышко».</a:t>
            </a:r>
            <a:endParaRPr lang="ru-RU" sz="2800" b="1" dirty="0" smtClean="0">
              <a:solidFill>
                <a:srgbClr val="7030A0"/>
              </a:solidFill>
              <a:latin typeface="Arno Pro Smbd SmText" pitchFamily="18" charset="0"/>
            </a:endParaRPr>
          </a:p>
          <a:p>
            <a:pPr algn="ctr"/>
            <a:endParaRPr lang="ru-RU" sz="2000" b="1" dirty="0">
              <a:solidFill>
                <a:schemeClr val="tx1">
                  <a:lumMod val="95000"/>
                  <a:lumOff val="5000"/>
                </a:schemeClr>
              </a:solidFill>
              <a:latin typeface="Times New Roman" pitchFamily="18" charset="0"/>
              <a:cs typeface="Times New Roman" pitchFamily="18" charset="0"/>
            </a:endParaRPr>
          </a:p>
        </p:txBody>
      </p:sp>
      <p:pic>
        <p:nvPicPr>
          <p:cNvPr id="4" name="SNV84741.AVI">
            <a:hlinkClick r:id="" action="ppaction://media"/>
          </p:cNvPr>
          <p:cNvPicPr>
            <a:picLocks noRot="1" noChangeAspect="1"/>
          </p:cNvPicPr>
          <p:nvPr>
            <a:videoFile r:link="rId1"/>
          </p:nvPr>
        </p:nvPicPr>
        <p:blipFill>
          <a:blip r:embed="rId4"/>
          <a:stretch>
            <a:fillRect/>
          </a:stretch>
        </p:blipFill>
        <p:spPr>
          <a:xfrm>
            <a:off x="2428860" y="1357298"/>
            <a:ext cx="6096000" cy="4572000"/>
          </a:xfrm>
          <a:prstGeom prst="rect">
            <a:avLst/>
          </a:prstGeom>
        </p:spPr>
      </p:pic>
      <p:pic>
        <p:nvPicPr>
          <p:cNvPr id="5" name="Picture 1" descr="J:\Воспитатель года\видиотчёт\left03.jpg"/>
          <p:cNvPicPr>
            <a:picLocks noChangeAspect="1" noChangeArrowheads="1"/>
          </p:cNvPicPr>
          <p:nvPr/>
        </p:nvPicPr>
        <p:blipFill>
          <a:blip r:embed="rId5"/>
          <a:srcRect/>
          <a:stretch>
            <a:fillRect/>
          </a:stretch>
        </p:blipFill>
        <p:spPr bwMode="auto">
          <a:xfrm>
            <a:off x="0" y="3786190"/>
            <a:ext cx="2274559" cy="1928826"/>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2303"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p:cMediaNode>
                <p:cTn id="12" fill="hold" display="0">
                  <p:stCondLst>
                    <p:cond delay="indefinite"/>
                  </p:stCondLst>
                  <p:endCondLst>
                    <p:cond evt="onNext" delay="0">
                      <p:tgtEl>
                        <p:sldTgt/>
                      </p:tgtEl>
                    </p:cond>
                    <p:cond evt="onPrev" delay="0">
                      <p:tgtEl>
                        <p:sldTgt/>
                      </p:tgtEl>
                    </p:cond>
                  </p:endCondLst>
                </p:cTn>
                <p:tgtEl>
                  <p:spTgt spid="4"/>
                </p:tgtEl>
              </p:cMediaNode>
            </p:vide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G:\картинки\демонстрационная информация\cf511e6430ae.jpg"/>
          <p:cNvPicPr>
            <a:picLocks noChangeAspect="1" noChangeArrowheads="1"/>
          </p:cNvPicPr>
          <p:nvPr/>
        </p:nvPicPr>
        <p:blipFill>
          <a:blip r:embed="rId3" cstate="print"/>
          <a:srcRect/>
          <a:stretch>
            <a:fillRect/>
          </a:stretch>
        </p:blipFill>
        <p:spPr bwMode="auto">
          <a:xfrm>
            <a:off x="0" y="0"/>
            <a:ext cx="9144000" cy="6858000"/>
          </a:xfrm>
          <a:prstGeom prst="rect">
            <a:avLst/>
          </a:prstGeom>
          <a:noFill/>
        </p:spPr>
      </p:pic>
      <p:sp>
        <p:nvSpPr>
          <p:cNvPr id="3" name="AutoShape 2"/>
          <p:cNvSpPr txBox="1">
            <a:spLocks noChangeArrowheads="1"/>
          </p:cNvSpPr>
          <p:nvPr/>
        </p:nvSpPr>
        <p:spPr>
          <a:xfrm>
            <a:off x="467544" y="476672"/>
            <a:ext cx="8229600" cy="1440160"/>
          </a:xfrm>
          <a:prstGeom prst="rect">
            <a:avLst/>
          </a:prstGeom>
        </p:spPr>
        <p:txBody>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ru-RU" sz="4000" b="1" i="0" u="none" strike="noStrike" kern="1200" cap="none" spc="0" normalizeH="0" baseline="0" noProof="0" dirty="0" smtClean="0">
              <a:ln>
                <a:noFill/>
              </a:ln>
              <a:solidFill>
                <a:schemeClr val="tx2">
                  <a:lumMod val="75000"/>
                </a:schemeClr>
              </a:solidFill>
              <a:effectLst/>
              <a:uLnTx/>
              <a:uFillTx/>
              <a:latin typeface="Georgia" pitchFamily="18" charset="0"/>
              <a:ea typeface="+mj-ea"/>
              <a:cs typeface="+mj-cs"/>
            </a:endParaRPr>
          </a:p>
        </p:txBody>
      </p:sp>
      <p:sp>
        <p:nvSpPr>
          <p:cNvPr id="4" name="Rectangle 3"/>
          <p:cNvSpPr txBox="1">
            <a:spLocks noChangeArrowheads="1"/>
          </p:cNvSpPr>
          <p:nvPr/>
        </p:nvSpPr>
        <p:spPr>
          <a:xfrm>
            <a:off x="693912" y="2406898"/>
            <a:ext cx="7693025" cy="3724275"/>
          </a:xfrm>
          <a:prstGeom prst="rect">
            <a:avLst/>
          </a:prstGeom>
        </p:spPr>
        <p:txBody>
          <a:bodyPr/>
          <a:lstStyle/>
          <a:p>
            <a:pPr marL="342900" marR="0" lvl="0" indent="-342900" algn="ctr" defTabSz="914400" rtl="0" eaLnBrk="1" fontAlgn="auto" latinLnBrk="0" hangingPunct="1">
              <a:lnSpc>
                <a:spcPct val="100000"/>
              </a:lnSpc>
              <a:spcBef>
                <a:spcPct val="20000"/>
              </a:spcBef>
              <a:spcAft>
                <a:spcPts val="0"/>
              </a:spcAft>
              <a:buClrTx/>
              <a:buSzTx/>
              <a:buFont typeface="Wingdings" pitchFamily="2" charset="2"/>
              <a:buNone/>
              <a:tabLst/>
              <a:defRPr/>
            </a:pPr>
            <a:endParaRPr kumimoji="0" lang="ru-RU" sz="3200" b="1" i="0" u="none" strike="noStrike" kern="1200" cap="none" spc="0" normalizeH="0" baseline="0" noProof="0" dirty="0" smtClean="0">
              <a:ln>
                <a:noFill/>
              </a:ln>
              <a:solidFill>
                <a:schemeClr val="tx1"/>
              </a:solidFill>
              <a:effectLst/>
              <a:uLnTx/>
              <a:uFillTx/>
              <a:latin typeface="Comic Sans MS" pitchFamily="66" charset="0"/>
              <a:ea typeface="+mn-ea"/>
              <a:cs typeface="+mn-cs"/>
            </a:endParaRPr>
          </a:p>
        </p:txBody>
      </p:sp>
      <p:pic>
        <p:nvPicPr>
          <p:cNvPr id="8" name="SNV84777.AVI">
            <a:hlinkClick r:id="" action="ppaction://media"/>
          </p:cNvPr>
          <p:cNvPicPr>
            <a:picLocks noRot="1" noChangeAspect="1"/>
          </p:cNvPicPr>
          <p:nvPr>
            <a:videoFile r:link="rId1"/>
          </p:nvPr>
        </p:nvPicPr>
        <p:blipFill>
          <a:blip r:embed="rId4"/>
          <a:stretch>
            <a:fillRect/>
          </a:stretch>
        </p:blipFill>
        <p:spPr>
          <a:xfrm>
            <a:off x="1285852" y="1500174"/>
            <a:ext cx="6786610" cy="5089958"/>
          </a:xfrm>
          <a:prstGeom prst="rect">
            <a:avLst/>
          </a:prstGeom>
        </p:spPr>
      </p:pic>
      <p:sp>
        <p:nvSpPr>
          <p:cNvPr id="9" name="TextBox 8"/>
          <p:cNvSpPr txBox="1"/>
          <p:nvPr/>
        </p:nvSpPr>
        <p:spPr>
          <a:xfrm>
            <a:off x="357158" y="571480"/>
            <a:ext cx="8429684" cy="923330"/>
          </a:xfrm>
          <a:prstGeom prst="rect">
            <a:avLst/>
          </a:prstGeom>
          <a:noFill/>
        </p:spPr>
        <p:txBody>
          <a:bodyPr wrap="square" rtlCol="0">
            <a:spAutoFit/>
          </a:bodyPr>
          <a:lstStyle/>
          <a:p>
            <a:r>
              <a:rPr lang="ru-RU" b="1" dirty="0" smtClean="0">
                <a:latin typeface="Arno Pro Smbd SmText" pitchFamily="18" charset="0"/>
              </a:rPr>
              <a:t>1-й конкурс «Самый сильный папа»</a:t>
            </a:r>
            <a:r>
              <a:rPr lang="ru-RU" dirty="0" smtClean="0">
                <a:latin typeface="Arno Pro Smbd SmText" pitchFamily="18" charset="0"/>
              </a:rPr>
              <a:t>Сейчас все команды спешат на стадион, на улице идет дождь. Папа несет за спиной ребёнка, а мама бежит за ними, укрывая ребенка зонтом от дождя. </a:t>
            </a:r>
            <a:endParaRPr lang="ru-RU" dirty="0">
              <a:latin typeface="Arno Pro Smbd SmText"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76777"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8"/>
                </p:tgtEl>
              </p:cMediaNode>
            </p:vide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2" descr="J:\Воспитатель года\видиотчёт\Рисунок5.jpg"/>
          <p:cNvPicPr>
            <a:picLocks noChangeAspect="1" noChangeArrowheads="1"/>
          </p:cNvPicPr>
          <p:nvPr/>
        </p:nvPicPr>
        <p:blipFill>
          <a:blip r:embed="rId3"/>
          <a:srcRect/>
          <a:stretch>
            <a:fillRect/>
          </a:stretch>
        </p:blipFill>
        <p:spPr bwMode="auto">
          <a:xfrm>
            <a:off x="-331476" y="-428652"/>
            <a:ext cx="9708808" cy="7286652"/>
          </a:xfrm>
          <a:prstGeom prst="rect">
            <a:avLst/>
          </a:prstGeom>
          <a:noFill/>
        </p:spPr>
      </p:pic>
      <p:sp>
        <p:nvSpPr>
          <p:cNvPr id="3" name="TextBox 2"/>
          <p:cNvSpPr txBox="1"/>
          <p:nvPr/>
        </p:nvSpPr>
        <p:spPr>
          <a:xfrm>
            <a:off x="428596" y="0"/>
            <a:ext cx="8715404" cy="1200329"/>
          </a:xfrm>
          <a:prstGeom prst="rect">
            <a:avLst/>
          </a:prstGeom>
          <a:noFill/>
        </p:spPr>
        <p:txBody>
          <a:bodyPr wrap="square" rtlCol="0">
            <a:spAutoFit/>
          </a:bodyPr>
          <a:lstStyle/>
          <a:p>
            <a:pPr algn="ctr"/>
            <a:r>
              <a:rPr lang="ru-RU" b="1" dirty="0" smtClean="0">
                <a:latin typeface="Arno Pro Caption" pitchFamily="18" charset="0"/>
              </a:rPr>
              <a:t>2-й конкурс </a:t>
            </a:r>
            <a:r>
              <a:rPr lang="ru-RU" dirty="0" smtClean="0">
                <a:latin typeface="Arno Pro Caption" pitchFamily="18" charset="0"/>
              </a:rPr>
              <a:t>«</a:t>
            </a:r>
            <a:r>
              <a:rPr lang="ru-RU" dirty="0" smtClean="0">
                <a:latin typeface="Arno Pro Smbd" pitchFamily="18" charset="0"/>
              </a:rPr>
              <a:t>Меткий</a:t>
            </a:r>
            <a:r>
              <a:rPr lang="ru-RU" dirty="0" smtClean="0">
                <a:latin typeface="Arno Pro Caption" pitchFamily="18" charset="0"/>
              </a:rPr>
              <a:t> стрелок». </a:t>
            </a:r>
          </a:p>
          <a:p>
            <a:pPr algn="ctr"/>
            <a:r>
              <a:rPr lang="ru-RU" dirty="0" smtClean="0">
                <a:latin typeface="Arno Pro Caption" pitchFamily="18" charset="0"/>
              </a:rPr>
              <a:t>Участвуют  дети.</a:t>
            </a:r>
          </a:p>
          <a:p>
            <a:r>
              <a:rPr lang="ru-RU" dirty="0" smtClean="0">
                <a:latin typeface="Arno Pro Caption" pitchFamily="18" charset="0"/>
              </a:rPr>
              <a:t>Эстафета: пролезть в обруч, взять мешочек с песком и забросить в мишень, оббежать конус и вернуться. </a:t>
            </a:r>
            <a:endParaRPr lang="ru-RU" dirty="0">
              <a:latin typeface="Arno Pro Caption" pitchFamily="18" charset="0"/>
            </a:endParaRPr>
          </a:p>
        </p:txBody>
      </p:sp>
      <p:pic>
        <p:nvPicPr>
          <p:cNvPr id="5" name="SNV84744.AVI">
            <a:hlinkClick r:id="" action="ppaction://media"/>
          </p:cNvPr>
          <p:cNvPicPr>
            <a:picLocks noRot="1" noChangeAspect="1"/>
          </p:cNvPicPr>
          <p:nvPr>
            <a:videoFile r:link="rId1"/>
          </p:nvPr>
        </p:nvPicPr>
        <p:blipFill>
          <a:blip r:embed="rId4"/>
          <a:stretch>
            <a:fillRect/>
          </a:stretch>
        </p:blipFill>
        <p:spPr>
          <a:xfrm>
            <a:off x="1071538" y="1214422"/>
            <a:ext cx="6524628" cy="4893471"/>
          </a:xfrm>
          <a:prstGeom prst="rect">
            <a:avLst/>
          </a:prstGeom>
        </p:spPr>
      </p:pic>
      <p:pic>
        <p:nvPicPr>
          <p:cNvPr id="6" name="Picture 1" descr="J:\Воспитатель года\видиотчёт\sport89.gif"/>
          <p:cNvPicPr>
            <a:picLocks noChangeAspect="1" noChangeArrowheads="1"/>
          </p:cNvPicPr>
          <p:nvPr/>
        </p:nvPicPr>
        <p:blipFill>
          <a:blip r:embed="rId5"/>
          <a:srcRect/>
          <a:stretch>
            <a:fillRect/>
          </a:stretch>
        </p:blipFill>
        <p:spPr bwMode="auto">
          <a:xfrm>
            <a:off x="7588037" y="2500306"/>
            <a:ext cx="1555963" cy="3071858"/>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9630"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5"/>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5"/>
                                        </p:tgtEl>
                                      </p:cBhvr>
                                    </p:cmd>
                                  </p:childTnLst>
                                </p:cTn>
                              </p:par>
                            </p:childTnLst>
                          </p:cTn>
                        </p:par>
                      </p:childTnLst>
                    </p:cTn>
                  </p:par>
                </p:childTnLst>
              </p:cTn>
              <p:nextCondLst>
                <p:cond evt="onClick" delay="0">
                  <p:tgtEl>
                    <p:spTgt spid="5"/>
                  </p:tgtEl>
                </p:cond>
              </p:nextCondLst>
            </p:seq>
            <p:video>
              <p:cMediaNode>
                <p:cTn id="12" fill="hold" display="0">
                  <p:stCondLst>
                    <p:cond delay="indefinite"/>
                  </p:stCondLst>
                  <p:endCondLst>
                    <p:cond evt="onNext" delay="0">
                      <p:tgtEl>
                        <p:sldTgt/>
                      </p:tgtEl>
                    </p:cond>
                    <p:cond evt="onPrev" delay="0">
                      <p:tgtEl>
                        <p:sldTgt/>
                      </p:tgtEl>
                    </p:cond>
                  </p:endCondLst>
                </p:cTn>
                <p:tgtEl>
                  <p:spTgt spid="5"/>
                </p:tgtEl>
              </p:cMediaNode>
            </p:vide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2" descr="J:\Воспитатель года\видиотчёт\Рисунок5.jpg"/>
          <p:cNvPicPr>
            <a:picLocks noChangeAspect="1" noChangeArrowheads="1"/>
          </p:cNvPicPr>
          <p:nvPr/>
        </p:nvPicPr>
        <p:blipFill>
          <a:blip r:embed="rId3"/>
          <a:srcRect/>
          <a:stretch>
            <a:fillRect/>
          </a:stretch>
        </p:blipFill>
        <p:spPr bwMode="auto">
          <a:xfrm>
            <a:off x="-331476" y="-428652"/>
            <a:ext cx="9708808" cy="7286652"/>
          </a:xfrm>
          <a:prstGeom prst="rect">
            <a:avLst/>
          </a:prstGeom>
          <a:noFill/>
        </p:spPr>
      </p:pic>
      <p:sp>
        <p:nvSpPr>
          <p:cNvPr id="3" name="TextBox 2"/>
          <p:cNvSpPr txBox="1"/>
          <p:nvPr/>
        </p:nvSpPr>
        <p:spPr>
          <a:xfrm>
            <a:off x="428596" y="357166"/>
            <a:ext cx="8215370" cy="830997"/>
          </a:xfrm>
          <a:prstGeom prst="rect">
            <a:avLst/>
          </a:prstGeom>
          <a:noFill/>
        </p:spPr>
        <p:txBody>
          <a:bodyPr wrap="square" rtlCol="0">
            <a:spAutoFit/>
          </a:bodyPr>
          <a:lstStyle/>
          <a:p>
            <a:pPr algn="ctr"/>
            <a:r>
              <a:rPr lang="ru-RU" sz="2400" b="1" dirty="0" smtClean="0">
                <a:latin typeface="Arno Pro Smbd" pitchFamily="18" charset="0"/>
              </a:rPr>
              <a:t>3-й конкурс танцевальный. </a:t>
            </a:r>
          </a:p>
          <a:p>
            <a:pPr algn="ctr"/>
            <a:r>
              <a:rPr lang="ru-RU" sz="2400" b="1" dirty="0" smtClean="0">
                <a:latin typeface="Arno Pro Smbd" pitchFamily="18" charset="0"/>
              </a:rPr>
              <a:t>На лучшее исполнение танца.</a:t>
            </a:r>
            <a:r>
              <a:rPr lang="ru-RU" sz="2400" b="1" dirty="0" smtClean="0"/>
              <a:t> </a:t>
            </a:r>
            <a:endParaRPr lang="ru-RU" sz="2400" dirty="0"/>
          </a:p>
        </p:txBody>
      </p:sp>
      <p:pic>
        <p:nvPicPr>
          <p:cNvPr id="4" name="SNV84745.AVI">
            <a:hlinkClick r:id="" action="ppaction://media"/>
          </p:cNvPr>
          <p:cNvPicPr>
            <a:picLocks noRot="1" noChangeAspect="1"/>
          </p:cNvPicPr>
          <p:nvPr>
            <a:videoFile r:link="rId1"/>
          </p:nvPr>
        </p:nvPicPr>
        <p:blipFill>
          <a:blip r:embed="rId4"/>
          <a:stretch>
            <a:fillRect/>
          </a:stretch>
        </p:blipFill>
        <p:spPr>
          <a:xfrm>
            <a:off x="1571604" y="1232281"/>
            <a:ext cx="5929354" cy="4447016"/>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24925"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p:cMediaNode>
                <p:cTn id="12" fill="hold" display="0">
                  <p:stCondLst>
                    <p:cond delay="indefinite"/>
                  </p:stCondLst>
                  <p:endCondLst>
                    <p:cond evt="onNext" delay="0">
                      <p:tgtEl>
                        <p:sldTgt/>
                      </p:tgtEl>
                    </p:cond>
                    <p:cond evt="onPrev" delay="0">
                      <p:tgtEl>
                        <p:sldTgt/>
                      </p:tgtEl>
                    </p:cond>
                  </p:endCondLst>
                </p:cTn>
                <p:tgtEl>
                  <p:spTgt spid="4"/>
                </p:tgtEl>
              </p:cMediaNode>
            </p:vide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2" descr="J:\Воспитатель года\видиотчёт\Рисунок5.jpg"/>
          <p:cNvPicPr>
            <a:picLocks noChangeAspect="1" noChangeArrowheads="1"/>
          </p:cNvPicPr>
          <p:nvPr/>
        </p:nvPicPr>
        <p:blipFill>
          <a:blip r:embed="rId3"/>
          <a:srcRect/>
          <a:stretch>
            <a:fillRect/>
          </a:stretch>
        </p:blipFill>
        <p:spPr bwMode="auto">
          <a:xfrm>
            <a:off x="-331476" y="-428652"/>
            <a:ext cx="9708808" cy="7286652"/>
          </a:xfrm>
          <a:prstGeom prst="rect">
            <a:avLst/>
          </a:prstGeom>
          <a:noFill/>
        </p:spPr>
      </p:pic>
      <p:sp>
        <p:nvSpPr>
          <p:cNvPr id="3" name="TextBox 2"/>
          <p:cNvSpPr txBox="1"/>
          <p:nvPr/>
        </p:nvSpPr>
        <p:spPr>
          <a:xfrm>
            <a:off x="0" y="0"/>
            <a:ext cx="9429784" cy="1323439"/>
          </a:xfrm>
          <a:prstGeom prst="rect">
            <a:avLst/>
          </a:prstGeom>
          <a:noFill/>
        </p:spPr>
        <p:txBody>
          <a:bodyPr wrap="square" rtlCol="0">
            <a:spAutoFit/>
          </a:bodyPr>
          <a:lstStyle/>
          <a:p>
            <a:r>
              <a:rPr lang="ru-RU" sz="2000" b="1" dirty="0" smtClean="0">
                <a:latin typeface="Arno Pro Smbd" pitchFamily="18" charset="0"/>
              </a:rPr>
              <a:t>4-й конкурс  «Кузнечик»</a:t>
            </a:r>
            <a:r>
              <a:rPr lang="ru-RU" sz="2000" dirty="0" smtClean="0">
                <a:latin typeface="Arno Pro Smbd" pitchFamily="18" charset="0"/>
              </a:rPr>
              <a:t>Команды стоят  в указанном порядке. Ребёнок прыгает первым в длину с места, мелом проводится линия на полу по крайней точке приземления (по пяткам). К этой полосе встаёт мама и выполняет прыжок, (чертится линия), затем прыжок выполняет папа. Измеряется общая длина прыжка. </a:t>
            </a:r>
            <a:endParaRPr lang="ru-RU" sz="2000" dirty="0">
              <a:latin typeface="Arno Pro Smbd" pitchFamily="18" charset="0"/>
            </a:endParaRPr>
          </a:p>
        </p:txBody>
      </p:sp>
      <p:pic>
        <p:nvPicPr>
          <p:cNvPr id="4" name="SNV84747.AVI">
            <a:hlinkClick r:id="" action="ppaction://media"/>
          </p:cNvPr>
          <p:cNvPicPr>
            <a:picLocks noRot="1" noChangeAspect="1"/>
          </p:cNvPicPr>
          <p:nvPr>
            <a:videoFile r:link="rId1"/>
          </p:nvPr>
        </p:nvPicPr>
        <p:blipFill>
          <a:blip r:embed="rId4"/>
          <a:stretch>
            <a:fillRect/>
          </a:stretch>
        </p:blipFill>
        <p:spPr>
          <a:xfrm>
            <a:off x="1500166" y="1285860"/>
            <a:ext cx="6072229" cy="4554172"/>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618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p:cMediaNode>
                <p:cTn id="12" fill="hold" display="0">
                  <p:stCondLst>
                    <p:cond delay="indefinite"/>
                  </p:stCondLst>
                  <p:endCondLst>
                    <p:cond evt="onNext" delay="0">
                      <p:tgtEl>
                        <p:sldTgt/>
                      </p:tgtEl>
                    </p:cond>
                    <p:cond evt="onPrev" delay="0">
                      <p:tgtEl>
                        <p:sldTgt/>
                      </p:tgtEl>
                    </p:cond>
                  </p:endCondLst>
                </p:cTn>
                <p:tgtEl>
                  <p:spTgt spid="4"/>
                </p:tgtEl>
              </p:cMediaNode>
            </p:vide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2" descr="J:\Воспитатель года\видиотчёт\Рисунок5.jpg"/>
          <p:cNvPicPr>
            <a:picLocks noChangeAspect="1" noChangeArrowheads="1"/>
          </p:cNvPicPr>
          <p:nvPr/>
        </p:nvPicPr>
        <p:blipFill>
          <a:blip r:embed="rId3"/>
          <a:srcRect/>
          <a:stretch>
            <a:fillRect/>
          </a:stretch>
        </p:blipFill>
        <p:spPr bwMode="auto">
          <a:xfrm>
            <a:off x="-331476" y="-428652"/>
            <a:ext cx="9708808" cy="7286652"/>
          </a:xfrm>
          <a:prstGeom prst="rect">
            <a:avLst/>
          </a:prstGeom>
          <a:noFill/>
        </p:spPr>
      </p:pic>
      <p:sp>
        <p:nvSpPr>
          <p:cNvPr id="3" name="TextBox 2"/>
          <p:cNvSpPr txBox="1"/>
          <p:nvPr/>
        </p:nvSpPr>
        <p:spPr>
          <a:xfrm>
            <a:off x="142844" y="0"/>
            <a:ext cx="9001156" cy="1015663"/>
          </a:xfrm>
          <a:prstGeom prst="rect">
            <a:avLst/>
          </a:prstGeom>
          <a:noFill/>
        </p:spPr>
        <p:txBody>
          <a:bodyPr wrap="square" rtlCol="0">
            <a:spAutoFit/>
          </a:bodyPr>
          <a:lstStyle/>
          <a:p>
            <a:r>
              <a:rPr lang="ru-RU" sz="2000" b="1" dirty="0" smtClean="0">
                <a:latin typeface="Arno Pro Smbd" pitchFamily="18" charset="0"/>
              </a:rPr>
              <a:t>5-й конкурс Эстафета «Сороконожка» .</a:t>
            </a:r>
            <a:r>
              <a:rPr lang="ru-RU" sz="2000" dirty="0" smtClean="0">
                <a:latin typeface="Arno Pro Smbd" pitchFamily="18" charset="0"/>
              </a:rPr>
              <a:t>От линии старта по сигналу папа бежит до ориентира, обегает его, возвращается, берет за руку маму, оба бегут до ориентира, так же обегают его и бегут за ребенком,……… и  все вместе бегут на свое место</a:t>
            </a:r>
            <a:r>
              <a:rPr lang="ru-RU" dirty="0" smtClean="0">
                <a:latin typeface="Arno Pro Smbd" pitchFamily="18" charset="0"/>
              </a:rPr>
              <a:t>. </a:t>
            </a:r>
            <a:endParaRPr lang="ru-RU" dirty="0">
              <a:latin typeface="Arno Pro Smbd" pitchFamily="18" charset="0"/>
            </a:endParaRPr>
          </a:p>
        </p:txBody>
      </p:sp>
      <p:pic>
        <p:nvPicPr>
          <p:cNvPr id="4" name="SNV84748.AVI">
            <a:hlinkClick r:id="" action="ppaction://media"/>
          </p:cNvPr>
          <p:cNvPicPr>
            <a:picLocks noRot="1" noChangeAspect="1"/>
          </p:cNvPicPr>
          <p:nvPr>
            <a:videoFile r:link="rId1"/>
          </p:nvPr>
        </p:nvPicPr>
        <p:blipFill>
          <a:blip r:embed="rId4"/>
          <a:stretch>
            <a:fillRect/>
          </a:stretch>
        </p:blipFill>
        <p:spPr>
          <a:xfrm>
            <a:off x="1357290" y="1142984"/>
            <a:ext cx="6357982" cy="4768487"/>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319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p:cMediaNode>
                <p:cTn id="12" fill="hold" display="0">
                  <p:stCondLst>
                    <p:cond delay="indefinite"/>
                  </p:stCondLst>
                  <p:endCondLst>
                    <p:cond evt="onNext" delay="0">
                      <p:tgtEl>
                        <p:sldTgt/>
                      </p:tgtEl>
                    </p:cond>
                    <p:cond evt="onPrev" delay="0">
                      <p:tgtEl>
                        <p:sldTgt/>
                      </p:tgtEl>
                    </p:cond>
                  </p:endCondLst>
                </p:cTn>
                <p:tgtEl>
                  <p:spTgt spid="4"/>
                </p:tgtEl>
              </p:cMediaNode>
            </p:vide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2" descr="J:\Воспитатель года\видиотчёт\Рисунок5.jpg"/>
          <p:cNvPicPr>
            <a:picLocks noChangeAspect="1" noChangeArrowheads="1"/>
          </p:cNvPicPr>
          <p:nvPr/>
        </p:nvPicPr>
        <p:blipFill>
          <a:blip r:embed="rId3"/>
          <a:srcRect/>
          <a:stretch>
            <a:fillRect/>
          </a:stretch>
        </p:blipFill>
        <p:spPr bwMode="auto">
          <a:xfrm>
            <a:off x="-331476" y="-428652"/>
            <a:ext cx="9708808" cy="7286652"/>
          </a:xfrm>
          <a:prstGeom prst="rect">
            <a:avLst/>
          </a:prstGeom>
          <a:noFill/>
        </p:spPr>
      </p:pic>
      <p:sp>
        <p:nvSpPr>
          <p:cNvPr id="3" name="TextBox 2"/>
          <p:cNvSpPr txBox="1"/>
          <p:nvPr/>
        </p:nvSpPr>
        <p:spPr>
          <a:xfrm>
            <a:off x="1142976" y="0"/>
            <a:ext cx="6929486" cy="461665"/>
          </a:xfrm>
          <a:prstGeom prst="rect">
            <a:avLst/>
          </a:prstGeom>
          <a:noFill/>
        </p:spPr>
        <p:txBody>
          <a:bodyPr wrap="square" rtlCol="0">
            <a:spAutoFit/>
          </a:bodyPr>
          <a:lstStyle/>
          <a:p>
            <a:pPr algn="ctr"/>
            <a:r>
              <a:rPr lang="ru-RU" sz="2400" dirty="0" smtClean="0">
                <a:latin typeface="Arno Pro Smbd SmText" pitchFamily="18" charset="0"/>
              </a:rPr>
              <a:t>Исполнение песни «Физкультура».</a:t>
            </a:r>
            <a:endParaRPr lang="ru-RU" sz="2400" dirty="0">
              <a:latin typeface="Arno Pro Smbd SmText" pitchFamily="18" charset="0"/>
            </a:endParaRPr>
          </a:p>
        </p:txBody>
      </p:sp>
      <p:pic>
        <p:nvPicPr>
          <p:cNvPr id="4" name="SNV84749.AVI">
            <a:hlinkClick r:id="" action="ppaction://media"/>
          </p:cNvPr>
          <p:cNvPicPr>
            <a:picLocks noRot="1" noChangeAspect="1"/>
          </p:cNvPicPr>
          <p:nvPr>
            <a:videoFile r:link="rId1"/>
          </p:nvPr>
        </p:nvPicPr>
        <p:blipFill>
          <a:blip r:embed="rId4"/>
          <a:stretch>
            <a:fillRect/>
          </a:stretch>
        </p:blipFill>
        <p:spPr>
          <a:xfrm>
            <a:off x="1142976" y="642918"/>
            <a:ext cx="7072362" cy="5107817"/>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65699"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p:cMediaNode>
                <p:cTn id="12" fill="hold" display="0">
                  <p:stCondLst>
                    <p:cond delay="indefinite"/>
                  </p:stCondLst>
                  <p:endCondLst>
                    <p:cond evt="onNext" delay="0">
                      <p:tgtEl>
                        <p:sldTgt/>
                      </p:tgtEl>
                    </p:cond>
                    <p:cond evt="onPrev" delay="0">
                      <p:tgtEl>
                        <p:sldTgt/>
                      </p:tgtEl>
                    </p:cond>
                  </p:endCondLst>
                </p:cTn>
                <p:tgtEl>
                  <p:spTgt spid="4"/>
                </p:tgtEl>
              </p:cMediaNode>
            </p:vide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2" descr="J:\Воспитатель года\видиотчёт\Рисунок5.jpg"/>
          <p:cNvPicPr>
            <a:picLocks noChangeAspect="1" noChangeArrowheads="1"/>
          </p:cNvPicPr>
          <p:nvPr/>
        </p:nvPicPr>
        <p:blipFill>
          <a:blip r:embed="rId3"/>
          <a:srcRect/>
          <a:stretch>
            <a:fillRect/>
          </a:stretch>
        </p:blipFill>
        <p:spPr bwMode="auto">
          <a:xfrm>
            <a:off x="-331476" y="-428652"/>
            <a:ext cx="9708808" cy="7286652"/>
          </a:xfrm>
          <a:prstGeom prst="rect">
            <a:avLst/>
          </a:prstGeom>
          <a:noFill/>
        </p:spPr>
      </p:pic>
      <p:sp>
        <p:nvSpPr>
          <p:cNvPr id="3" name="TextBox 2"/>
          <p:cNvSpPr txBox="1"/>
          <p:nvPr/>
        </p:nvSpPr>
        <p:spPr>
          <a:xfrm>
            <a:off x="214282" y="0"/>
            <a:ext cx="8429684" cy="1323439"/>
          </a:xfrm>
          <a:prstGeom prst="rect">
            <a:avLst/>
          </a:prstGeom>
          <a:noFill/>
        </p:spPr>
        <p:txBody>
          <a:bodyPr wrap="square" rtlCol="0">
            <a:spAutoFit/>
          </a:bodyPr>
          <a:lstStyle/>
          <a:p>
            <a:r>
              <a:rPr lang="ru-RU" sz="2000" b="1" dirty="0" smtClean="0">
                <a:latin typeface="Arno Pro Smbd" pitchFamily="18" charset="0"/>
              </a:rPr>
              <a:t>6-й конкурс – это многоборье «Вкус победы!».</a:t>
            </a:r>
            <a:r>
              <a:rPr lang="ru-RU" sz="2000" dirty="0" smtClean="0">
                <a:latin typeface="Arno Pro Smbd" pitchFamily="18" charset="0"/>
              </a:rPr>
              <a:t>Испытать этот вкус должны все!  Сначала  бежит папа, потом мама ….и ребенок добегают до отметки где их ждет напиток под названием «Вкус победы». Побеждает та команда, которая быстрее выпьет напиток через </a:t>
            </a:r>
            <a:r>
              <a:rPr lang="ru-RU" sz="2000" dirty="0" err="1" smtClean="0">
                <a:latin typeface="Arno Pro Smbd" pitchFamily="18" charset="0"/>
              </a:rPr>
              <a:t>коктейльную</a:t>
            </a:r>
            <a:r>
              <a:rPr lang="ru-RU" sz="2000" dirty="0" smtClean="0">
                <a:latin typeface="Arno Pro Smbd" pitchFamily="18" charset="0"/>
              </a:rPr>
              <a:t> трубочку и вернется к финишу. </a:t>
            </a:r>
            <a:endParaRPr lang="ru-RU" sz="2000" dirty="0">
              <a:latin typeface="Arno Pro Smbd" pitchFamily="18" charset="0"/>
            </a:endParaRPr>
          </a:p>
        </p:txBody>
      </p:sp>
      <p:pic>
        <p:nvPicPr>
          <p:cNvPr id="4" name="SNV84751.AVI">
            <a:hlinkClick r:id="" action="ppaction://media"/>
          </p:cNvPr>
          <p:cNvPicPr>
            <a:picLocks noRot="1" noChangeAspect="1"/>
          </p:cNvPicPr>
          <p:nvPr>
            <a:videoFile r:link="rId1"/>
          </p:nvPr>
        </p:nvPicPr>
        <p:blipFill>
          <a:blip r:embed="rId4"/>
          <a:stretch>
            <a:fillRect/>
          </a:stretch>
        </p:blipFill>
        <p:spPr>
          <a:xfrm>
            <a:off x="1500166" y="1357298"/>
            <a:ext cx="6096000" cy="45720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5379"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p:cMediaNode>
                <p:cTn id="12" fill="hold" display="0">
                  <p:stCondLst>
                    <p:cond delay="indefinite"/>
                  </p:stCondLst>
                  <p:endCondLst>
                    <p:cond evt="onNext" delay="0">
                      <p:tgtEl>
                        <p:sldTgt/>
                      </p:tgtEl>
                    </p:cond>
                    <p:cond evt="onPrev" delay="0">
                      <p:tgtEl>
                        <p:sldTgt/>
                      </p:tgtEl>
                    </p:cond>
                  </p:endCondLst>
                </p:cTn>
                <p:tgtEl>
                  <p:spTgt spid="4"/>
                </p:tgtEl>
              </p:cMediaNode>
            </p:vide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2" descr="J:\Воспитатель года\видиотчёт\Рисунок5.jpg"/>
          <p:cNvPicPr>
            <a:picLocks noChangeAspect="1" noChangeArrowheads="1"/>
          </p:cNvPicPr>
          <p:nvPr/>
        </p:nvPicPr>
        <p:blipFill>
          <a:blip r:embed="rId3"/>
          <a:srcRect/>
          <a:stretch>
            <a:fillRect/>
          </a:stretch>
        </p:blipFill>
        <p:spPr bwMode="auto">
          <a:xfrm>
            <a:off x="-564808" y="-428652"/>
            <a:ext cx="9708808" cy="7286652"/>
          </a:xfrm>
          <a:prstGeom prst="rect">
            <a:avLst/>
          </a:prstGeom>
          <a:noFill/>
        </p:spPr>
      </p:pic>
      <p:sp>
        <p:nvSpPr>
          <p:cNvPr id="3" name="TextBox 2"/>
          <p:cNvSpPr txBox="1"/>
          <p:nvPr/>
        </p:nvSpPr>
        <p:spPr>
          <a:xfrm>
            <a:off x="0" y="0"/>
            <a:ext cx="8643966" cy="1015663"/>
          </a:xfrm>
          <a:prstGeom prst="rect">
            <a:avLst/>
          </a:prstGeom>
          <a:noFill/>
        </p:spPr>
        <p:txBody>
          <a:bodyPr wrap="square" rtlCol="0">
            <a:spAutoFit/>
          </a:bodyPr>
          <a:lstStyle/>
          <a:p>
            <a:r>
              <a:rPr lang="ru-RU" dirty="0" smtClean="0"/>
              <a:t> </a:t>
            </a:r>
            <a:r>
              <a:rPr lang="ru-RU" sz="2000" b="1" dirty="0" smtClean="0">
                <a:latin typeface="Arno Pro Smbd SmText" pitchFamily="18" charset="0"/>
              </a:rPr>
              <a:t>7.Эстафета «Ловкая пара».</a:t>
            </a:r>
            <a:r>
              <a:rPr lang="ru-RU" sz="2000" dirty="0" smtClean="0">
                <a:latin typeface="Arno Pro Smbd SmText" pitchFamily="18" charset="0"/>
              </a:rPr>
              <a:t>Участвуют папа и мама. Пронести воздушный шар, удержав его лбами, став, напротив друг друга. До ориентира и обратно. А ребята поддержат своих родителей.</a:t>
            </a:r>
            <a:endParaRPr lang="ru-RU" sz="2000" dirty="0">
              <a:latin typeface="Arno Pro Smbd SmText" pitchFamily="18" charset="0"/>
            </a:endParaRPr>
          </a:p>
        </p:txBody>
      </p:sp>
      <p:pic>
        <p:nvPicPr>
          <p:cNvPr id="4" name="SNV84752.AVI">
            <a:hlinkClick r:id="" action="ppaction://media"/>
          </p:cNvPr>
          <p:cNvPicPr>
            <a:picLocks noRot="1" noChangeAspect="1"/>
          </p:cNvPicPr>
          <p:nvPr>
            <a:videoFile r:link="rId1"/>
          </p:nvPr>
        </p:nvPicPr>
        <p:blipFill>
          <a:blip r:embed="rId4"/>
          <a:stretch>
            <a:fillRect/>
          </a:stretch>
        </p:blipFill>
        <p:spPr>
          <a:xfrm>
            <a:off x="928662" y="1142983"/>
            <a:ext cx="6429420" cy="482206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4849"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p:cMediaNode>
                <p:cTn id="12" fill="hold" display="0">
                  <p:stCondLst>
                    <p:cond delay="indefinite"/>
                  </p:stCondLst>
                  <p:endCondLst>
                    <p:cond evt="onNext" delay="0">
                      <p:tgtEl>
                        <p:sldTgt/>
                      </p:tgtEl>
                    </p:cond>
                    <p:cond evt="onPrev" delay="0">
                      <p:tgtEl>
                        <p:sldTgt/>
                      </p:tgtEl>
                    </p:cond>
                  </p:endCondLst>
                </p:cTn>
                <p:tgtEl>
                  <p:spTgt spid="4"/>
                </p:tgtEl>
              </p:cMediaNode>
            </p:vide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2" descr="J:\Воспитатель года\видиотчёт\Рисунок5.jpg"/>
          <p:cNvPicPr>
            <a:picLocks noChangeAspect="1" noChangeArrowheads="1"/>
          </p:cNvPicPr>
          <p:nvPr/>
        </p:nvPicPr>
        <p:blipFill>
          <a:blip r:embed="rId3"/>
          <a:srcRect/>
          <a:stretch>
            <a:fillRect/>
          </a:stretch>
        </p:blipFill>
        <p:spPr bwMode="auto">
          <a:xfrm>
            <a:off x="-331476" y="-428652"/>
            <a:ext cx="9708808" cy="7286652"/>
          </a:xfrm>
          <a:prstGeom prst="rect">
            <a:avLst/>
          </a:prstGeom>
          <a:noFill/>
        </p:spPr>
      </p:pic>
      <p:sp>
        <p:nvSpPr>
          <p:cNvPr id="3" name="TextBox 2"/>
          <p:cNvSpPr txBox="1"/>
          <p:nvPr/>
        </p:nvSpPr>
        <p:spPr>
          <a:xfrm>
            <a:off x="1000100" y="0"/>
            <a:ext cx="7358114" cy="1477328"/>
          </a:xfrm>
          <a:prstGeom prst="rect">
            <a:avLst/>
          </a:prstGeom>
          <a:noFill/>
        </p:spPr>
        <p:txBody>
          <a:bodyPr wrap="square" rtlCol="0">
            <a:spAutoFit/>
          </a:bodyPr>
          <a:lstStyle/>
          <a:p>
            <a:pPr algn="ctr"/>
            <a:r>
              <a:rPr lang="ru-RU" dirty="0" smtClean="0">
                <a:latin typeface="Arno Pro Smbd" pitchFamily="18" charset="0"/>
              </a:rPr>
              <a:t>Если хочешь быть здоровым,</a:t>
            </a:r>
            <a:br>
              <a:rPr lang="ru-RU" dirty="0" smtClean="0">
                <a:latin typeface="Arno Pro Smbd" pitchFamily="18" charset="0"/>
              </a:rPr>
            </a:br>
            <a:r>
              <a:rPr lang="ru-RU" dirty="0" smtClean="0">
                <a:latin typeface="Arno Pro Smbd" pitchFamily="18" charset="0"/>
              </a:rPr>
              <a:t>И ни капли не хворать,</a:t>
            </a:r>
            <a:br>
              <a:rPr lang="ru-RU" dirty="0" smtClean="0">
                <a:latin typeface="Arno Pro Smbd" pitchFamily="18" charset="0"/>
              </a:rPr>
            </a:br>
            <a:r>
              <a:rPr lang="ru-RU" dirty="0" smtClean="0">
                <a:latin typeface="Arno Pro Smbd" pitchFamily="18" charset="0"/>
              </a:rPr>
              <a:t>Надо спортом заниматься,</a:t>
            </a:r>
            <a:br>
              <a:rPr lang="ru-RU" dirty="0" smtClean="0">
                <a:latin typeface="Arno Pro Smbd" pitchFamily="18" charset="0"/>
              </a:rPr>
            </a:br>
            <a:r>
              <a:rPr lang="ru-RU" dirty="0" smtClean="0">
                <a:latin typeface="Arno Pro Smbd" pitchFamily="18" charset="0"/>
              </a:rPr>
              <a:t>Плавать, бегать и скакать.</a:t>
            </a:r>
            <a:br>
              <a:rPr lang="ru-RU" dirty="0" smtClean="0">
                <a:latin typeface="Arno Pro Smbd" pitchFamily="18" charset="0"/>
              </a:rPr>
            </a:br>
            <a:endParaRPr lang="ru-RU" dirty="0">
              <a:latin typeface="Arno Pro Smbd" pitchFamily="18" charset="0"/>
            </a:endParaRPr>
          </a:p>
        </p:txBody>
      </p:sp>
      <p:pic>
        <p:nvPicPr>
          <p:cNvPr id="4" name="SNV84753.AVI">
            <a:hlinkClick r:id="" action="ppaction://media"/>
          </p:cNvPr>
          <p:cNvPicPr>
            <a:picLocks noRot="1" noChangeAspect="1"/>
          </p:cNvPicPr>
          <p:nvPr>
            <a:videoFile r:link="rId1"/>
          </p:nvPr>
        </p:nvPicPr>
        <p:blipFill>
          <a:blip r:embed="rId4"/>
          <a:stretch>
            <a:fillRect/>
          </a:stretch>
        </p:blipFill>
        <p:spPr>
          <a:xfrm>
            <a:off x="1643042" y="1214422"/>
            <a:ext cx="6096000" cy="45720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2279"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p:cMediaNode>
                <p:cTn id="12" fill="hold" display="0">
                  <p:stCondLst>
                    <p:cond delay="indefinite"/>
                  </p:stCondLst>
                  <p:endCondLst>
                    <p:cond evt="onNext" delay="0">
                      <p:tgtEl>
                        <p:sldTgt/>
                      </p:tgtEl>
                    </p:cond>
                    <p:cond evt="onPrev" delay="0">
                      <p:tgtEl>
                        <p:sldTgt/>
                      </p:tgtEl>
                    </p:cond>
                  </p:endCondLst>
                </p:cTn>
                <p:tgtEl>
                  <p:spTgt spid="4"/>
                </p:tgtEl>
              </p:cMediaNode>
            </p:vide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2" descr="J:\Воспитатель года\видиотчёт\Рисунок5.jpg"/>
          <p:cNvPicPr>
            <a:picLocks noChangeAspect="1" noChangeArrowheads="1"/>
          </p:cNvPicPr>
          <p:nvPr/>
        </p:nvPicPr>
        <p:blipFill>
          <a:blip r:embed="rId3"/>
          <a:srcRect/>
          <a:stretch>
            <a:fillRect/>
          </a:stretch>
        </p:blipFill>
        <p:spPr bwMode="auto">
          <a:xfrm>
            <a:off x="-331476" y="-428652"/>
            <a:ext cx="9708808" cy="7286652"/>
          </a:xfrm>
          <a:prstGeom prst="rect">
            <a:avLst/>
          </a:prstGeom>
          <a:noFill/>
        </p:spPr>
      </p:pic>
      <p:pic>
        <p:nvPicPr>
          <p:cNvPr id="3" name="SNV84754.AVI">
            <a:hlinkClick r:id="" action="ppaction://media"/>
          </p:cNvPr>
          <p:cNvPicPr>
            <a:picLocks noRot="1" noChangeAspect="1"/>
          </p:cNvPicPr>
          <p:nvPr>
            <a:videoFile r:link="rId1"/>
          </p:nvPr>
        </p:nvPicPr>
        <p:blipFill>
          <a:blip r:embed="rId4"/>
          <a:stretch>
            <a:fillRect/>
          </a:stretch>
        </p:blipFill>
        <p:spPr>
          <a:xfrm>
            <a:off x="1857356" y="214290"/>
            <a:ext cx="7072362" cy="5304272"/>
          </a:xfrm>
          <a:prstGeom prst="rect">
            <a:avLst/>
          </a:prstGeom>
        </p:spPr>
      </p:pic>
      <p:pic>
        <p:nvPicPr>
          <p:cNvPr id="37890" name="Picture 2" descr="J:\Воспитатель года\видиотчёт\rleft.jpg"/>
          <p:cNvPicPr>
            <a:picLocks noChangeAspect="1" noChangeArrowheads="1"/>
          </p:cNvPicPr>
          <p:nvPr/>
        </p:nvPicPr>
        <p:blipFill>
          <a:blip r:embed="rId5"/>
          <a:srcRect/>
          <a:stretch>
            <a:fillRect/>
          </a:stretch>
        </p:blipFill>
        <p:spPr bwMode="auto">
          <a:xfrm>
            <a:off x="-285784" y="1571612"/>
            <a:ext cx="1905000" cy="3533775"/>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3357"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3"/>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3"/>
                                        </p:tgtEl>
                                      </p:cBhvr>
                                    </p:cmd>
                                  </p:childTnLst>
                                </p:cTn>
                              </p:par>
                            </p:childTnLst>
                          </p:cTn>
                        </p:par>
                      </p:childTnLst>
                    </p:cTn>
                  </p:par>
                </p:childTnLst>
              </p:cTn>
              <p:nextCondLst>
                <p:cond evt="onClick" delay="0">
                  <p:tgtEl>
                    <p:spTgt spid="3"/>
                  </p:tgtEl>
                </p:cond>
              </p:nextCondLst>
            </p:seq>
            <p:video>
              <p:cMediaNode>
                <p:cTn id="12" fill="hold" display="0">
                  <p:stCondLst>
                    <p:cond delay="indefinite"/>
                  </p:stCondLst>
                  <p:endCondLst>
                    <p:cond evt="onNext" delay="0">
                      <p:tgtEl>
                        <p:sldTgt/>
                      </p:tgtEl>
                    </p:cond>
                    <p:cond evt="onPrev" delay="0">
                      <p:tgtEl>
                        <p:sldTgt/>
                      </p:tgtEl>
                    </p:cond>
                  </p:endCondLst>
                </p:cTn>
                <p:tgtEl>
                  <p:spTgt spid="3"/>
                </p:tgtEl>
              </p:cMediaNode>
            </p:vide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2" descr="J:\Воспитатель года\видиотчёт\Рисунок5.jpg"/>
          <p:cNvPicPr>
            <a:picLocks noChangeAspect="1" noChangeArrowheads="1"/>
          </p:cNvPicPr>
          <p:nvPr/>
        </p:nvPicPr>
        <p:blipFill>
          <a:blip r:embed="rId3"/>
          <a:srcRect/>
          <a:stretch>
            <a:fillRect/>
          </a:stretch>
        </p:blipFill>
        <p:spPr bwMode="auto">
          <a:xfrm>
            <a:off x="-331476" y="-428652"/>
            <a:ext cx="9708808" cy="7286652"/>
          </a:xfrm>
          <a:prstGeom prst="rect">
            <a:avLst/>
          </a:prstGeom>
          <a:noFill/>
        </p:spPr>
      </p:pic>
      <p:pic>
        <p:nvPicPr>
          <p:cNvPr id="3" name="SNV84755.AVI">
            <a:hlinkClick r:id="" action="ppaction://media"/>
          </p:cNvPr>
          <p:cNvPicPr>
            <a:picLocks noRot="1" noChangeAspect="1"/>
          </p:cNvPicPr>
          <p:nvPr>
            <a:videoFile r:link="rId1"/>
          </p:nvPr>
        </p:nvPicPr>
        <p:blipFill>
          <a:blip r:embed="rId4"/>
          <a:stretch>
            <a:fillRect/>
          </a:stretch>
        </p:blipFill>
        <p:spPr>
          <a:xfrm>
            <a:off x="1643042" y="-285776"/>
            <a:ext cx="6953256" cy="5214942"/>
          </a:xfrm>
          <a:prstGeom prst="rect">
            <a:avLst/>
          </a:prstGeom>
        </p:spPr>
      </p:pic>
      <p:pic>
        <p:nvPicPr>
          <p:cNvPr id="38914" name="Picture 2" descr="J:\Воспитатель года\видиотчёт\left03.jpg"/>
          <p:cNvPicPr>
            <a:picLocks noChangeAspect="1" noChangeArrowheads="1"/>
          </p:cNvPicPr>
          <p:nvPr/>
        </p:nvPicPr>
        <p:blipFill>
          <a:blip r:embed="rId5"/>
          <a:srcRect/>
          <a:stretch>
            <a:fillRect/>
          </a:stretch>
        </p:blipFill>
        <p:spPr bwMode="auto">
          <a:xfrm>
            <a:off x="-357222" y="3643314"/>
            <a:ext cx="2500330" cy="212028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7608"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3"/>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3"/>
                                        </p:tgtEl>
                                      </p:cBhvr>
                                    </p:cmd>
                                  </p:childTnLst>
                                </p:cTn>
                              </p:par>
                            </p:childTnLst>
                          </p:cTn>
                        </p:par>
                      </p:childTnLst>
                    </p:cTn>
                  </p:par>
                </p:childTnLst>
              </p:cTn>
              <p:nextCondLst>
                <p:cond evt="onClick" delay="0">
                  <p:tgtEl>
                    <p:spTgt spid="3"/>
                  </p:tgtEl>
                </p:cond>
              </p:nextCondLst>
            </p:seq>
            <p:video>
              <p:cMediaNode>
                <p:cTn id="12" fill="hold" display="0">
                  <p:stCondLst>
                    <p:cond delay="indefinite"/>
                  </p:stCondLst>
                  <p:endCondLst>
                    <p:cond evt="onNext" delay="0">
                      <p:tgtEl>
                        <p:sldTgt/>
                      </p:tgtEl>
                    </p:cond>
                    <p:cond evt="onPrev" delay="0">
                      <p:tgtEl>
                        <p:sldTgt/>
                      </p:tgtEl>
                    </p:cond>
                  </p:endCondLst>
                </p:cTn>
                <p:tgtEl>
                  <p:spTgt spid="3"/>
                </p:tgtEl>
              </p:cMediaNode>
            </p:vide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2" descr="J:\Воспитатель года\видиотчёт\Рисунок5.jpg"/>
          <p:cNvPicPr>
            <a:picLocks noChangeAspect="1" noChangeArrowheads="1"/>
          </p:cNvPicPr>
          <p:nvPr/>
        </p:nvPicPr>
        <p:blipFill>
          <a:blip r:embed="rId3"/>
          <a:srcRect/>
          <a:stretch>
            <a:fillRect/>
          </a:stretch>
        </p:blipFill>
        <p:spPr bwMode="auto">
          <a:xfrm>
            <a:off x="-331476" y="-428652"/>
            <a:ext cx="9708808" cy="7286652"/>
          </a:xfrm>
          <a:prstGeom prst="rect">
            <a:avLst/>
          </a:prstGeom>
          <a:noFill/>
        </p:spPr>
      </p:pic>
      <p:sp>
        <p:nvSpPr>
          <p:cNvPr id="3" name="TextBox 2"/>
          <p:cNvSpPr txBox="1"/>
          <p:nvPr/>
        </p:nvSpPr>
        <p:spPr>
          <a:xfrm>
            <a:off x="1000100" y="0"/>
            <a:ext cx="7143800" cy="1015663"/>
          </a:xfrm>
          <a:prstGeom prst="rect">
            <a:avLst/>
          </a:prstGeom>
          <a:noFill/>
        </p:spPr>
        <p:txBody>
          <a:bodyPr wrap="square" rtlCol="0">
            <a:spAutoFit/>
          </a:bodyPr>
          <a:lstStyle/>
          <a:p>
            <a:pPr algn="ctr"/>
            <a:endParaRPr lang="ru-RU" b="1" i="1" u="sng" dirty="0" smtClean="0"/>
          </a:p>
          <a:p>
            <a:pPr algn="ctr"/>
            <a:r>
              <a:rPr lang="ru-RU" sz="2400" b="1" i="1" u="sng" dirty="0" smtClean="0"/>
              <a:t>Игра с болельщиками «Каждой белке своё дупло». </a:t>
            </a:r>
            <a:endParaRPr lang="ru-RU" sz="2400" dirty="0" smtClean="0"/>
          </a:p>
          <a:p>
            <a:pPr algn="ctr"/>
            <a:endParaRPr lang="ru-RU" dirty="0"/>
          </a:p>
        </p:txBody>
      </p:sp>
      <p:pic>
        <p:nvPicPr>
          <p:cNvPr id="4" name="SNV84756.AVI">
            <a:hlinkClick r:id="" action="ppaction://media"/>
          </p:cNvPr>
          <p:cNvPicPr>
            <a:picLocks noRot="1" noChangeAspect="1"/>
          </p:cNvPicPr>
          <p:nvPr>
            <a:videoFile r:link="rId1"/>
          </p:nvPr>
        </p:nvPicPr>
        <p:blipFill>
          <a:blip r:embed="rId4"/>
          <a:stretch>
            <a:fillRect/>
          </a:stretch>
        </p:blipFill>
        <p:spPr>
          <a:xfrm>
            <a:off x="1524000" y="1143000"/>
            <a:ext cx="6096000" cy="45720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61395"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p:cMediaNode>
                <p:cTn id="12" fill="hold" display="0">
                  <p:stCondLst>
                    <p:cond delay="indefinite"/>
                  </p:stCondLst>
                  <p:endCondLst>
                    <p:cond evt="onNext" delay="0">
                      <p:tgtEl>
                        <p:sldTgt/>
                      </p:tgtEl>
                    </p:cond>
                    <p:cond evt="onPrev" delay="0">
                      <p:tgtEl>
                        <p:sldTgt/>
                      </p:tgtEl>
                    </p:cond>
                  </p:endCondLst>
                </p:cTn>
                <p:tgtEl>
                  <p:spTgt spid="4"/>
                </p:tgtEl>
              </p:cMediaNode>
            </p:vide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2" descr="J:\Воспитатель года\видиотчёт\Рисунок5.jpg"/>
          <p:cNvPicPr>
            <a:picLocks noChangeAspect="1" noChangeArrowheads="1"/>
          </p:cNvPicPr>
          <p:nvPr/>
        </p:nvPicPr>
        <p:blipFill>
          <a:blip r:embed="rId3"/>
          <a:srcRect/>
          <a:stretch>
            <a:fillRect/>
          </a:stretch>
        </p:blipFill>
        <p:spPr bwMode="auto">
          <a:xfrm>
            <a:off x="-285784" y="-428652"/>
            <a:ext cx="9708808" cy="7286652"/>
          </a:xfrm>
          <a:prstGeom prst="rect">
            <a:avLst/>
          </a:prstGeom>
          <a:noFill/>
        </p:spPr>
      </p:pic>
      <p:sp>
        <p:nvSpPr>
          <p:cNvPr id="3" name="TextBox 2"/>
          <p:cNvSpPr txBox="1"/>
          <p:nvPr/>
        </p:nvSpPr>
        <p:spPr>
          <a:xfrm>
            <a:off x="1714480" y="142852"/>
            <a:ext cx="5929354" cy="461665"/>
          </a:xfrm>
          <a:prstGeom prst="rect">
            <a:avLst/>
          </a:prstGeom>
          <a:noFill/>
        </p:spPr>
        <p:txBody>
          <a:bodyPr wrap="square" rtlCol="0">
            <a:spAutoFit/>
          </a:bodyPr>
          <a:lstStyle/>
          <a:p>
            <a:pPr algn="ctr"/>
            <a:r>
              <a:rPr lang="ru-RU" sz="2400" dirty="0" smtClean="0">
                <a:latin typeface="Arno Pro Smbd SmText" pitchFamily="18" charset="0"/>
              </a:rPr>
              <a:t>НАГРАЖДЕНИЕ</a:t>
            </a:r>
            <a:endParaRPr lang="ru-RU" sz="2400" dirty="0">
              <a:latin typeface="Arno Pro Smbd SmText" pitchFamily="18" charset="0"/>
            </a:endParaRPr>
          </a:p>
        </p:txBody>
      </p:sp>
      <p:pic>
        <p:nvPicPr>
          <p:cNvPr id="4" name="SNV84757.AVI">
            <a:hlinkClick r:id="" action="ppaction://media"/>
          </p:cNvPr>
          <p:cNvPicPr>
            <a:picLocks noRot="1" noChangeAspect="1"/>
          </p:cNvPicPr>
          <p:nvPr>
            <a:videoFile r:link="rId1"/>
          </p:nvPr>
        </p:nvPicPr>
        <p:blipFill>
          <a:blip r:embed="rId4"/>
          <a:stretch>
            <a:fillRect/>
          </a:stretch>
        </p:blipFill>
        <p:spPr>
          <a:xfrm>
            <a:off x="357158" y="1000108"/>
            <a:ext cx="6643734" cy="4982801"/>
          </a:xfrm>
          <a:prstGeom prst="rect">
            <a:avLst/>
          </a:prstGeom>
        </p:spPr>
      </p:pic>
      <p:pic>
        <p:nvPicPr>
          <p:cNvPr id="5" name="Picture 2" descr="Картинка 357 из 39258">
            <a:hlinkClick r:id="rId5"/>
          </p:cNvPr>
          <p:cNvPicPr>
            <a:picLocks noChangeAspect="1" noChangeArrowheads="1"/>
          </p:cNvPicPr>
          <p:nvPr/>
        </p:nvPicPr>
        <p:blipFill>
          <a:blip r:embed="rId6" cstate="print"/>
          <a:srcRect/>
          <a:stretch>
            <a:fillRect/>
          </a:stretch>
        </p:blipFill>
        <p:spPr bwMode="auto">
          <a:xfrm>
            <a:off x="6929454" y="2071678"/>
            <a:ext cx="2428875" cy="3800476"/>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88722"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p:cMediaNode>
                <p:cTn id="12" fill="hold" display="0">
                  <p:stCondLst>
                    <p:cond delay="indefinite"/>
                  </p:stCondLst>
                  <p:endCondLst>
                    <p:cond evt="onNext" delay="0">
                      <p:tgtEl>
                        <p:sldTgt/>
                      </p:tgtEl>
                    </p:cond>
                    <p:cond evt="onPrev" delay="0">
                      <p:tgtEl>
                        <p:sldTgt/>
                      </p:tgtEl>
                    </p:cond>
                  </p:endCondLst>
                </p:cTn>
                <p:tgtEl>
                  <p:spTgt spid="4"/>
                </p:tgtEl>
              </p:cMediaNode>
            </p:video>
          </p:childTnLst>
        </p:cTn>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1872</TotalTime>
  <Words>395</Words>
  <Application>Microsoft Office PowerPoint</Application>
  <PresentationFormat>Экран (4:3)</PresentationFormat>
  <Paragraphs>35</Paragraphs>
  <Slides>19</Slides>
  <Notes>1</Notes>
  <HiddenSlides>0</HiddenSlides>
  <MMClips>17</MMClips>
  <ScaleCrop>false</ScaleCrop>
  <HeadingPairs>
    <vt:vector size="4" baseType="variant">
      <vt:variant>
        <vt:lpstr>Тема</vt:lpstr>
      </vt:variant>
      <vt:variant>
        <vt:i4>1</vt:i4>
      </vt:variant>
      <vt:variant>
        <vt:lpstr>Заголовки слайдов</vt:lpstr>
      </vt:variant>
      <vt:variant>
        <vt:i4>19</vt:i4>
      </vt:variant>
    </vt:vector>
  </HeadingPairs>
  <TitlesOfParts>
    <vt:vector size="20" baseType="lpstr">
      <vt:lpstr>Тема Office</vt:lpstr>
      <vt:lpstr>Слайд 1</vt:lpstr>
      <vt:lpstr>Слайд 2</vt:lpstr>
      <vt:lpstr>Слайд 3</vt:lpstr>
      <vt:lpstr>Слайд 4</vt:lpstr>
      <vt:lpstr>Слайд 5</vt:lpstr>
      <vt:lpstr>Слайд 6</vt:lpstr>
      <vt:lpstr>Слайд 7</vt:lpstr>
      <vt:lpstr>Слайд 8</vt:lpstr>
      <vt:lpstr>Слайд 9</vt:lpstr>
      <vt:lpstr>Слайд 10</vt:lpstr>
      <vt:lpstr>Слайд 11</vt:lpstr>
      <vt:lpstr>Слайд 12</vt:lpstr>
      <vt:lpstr>Слайд 13</vt:lpstr>
      <vt:lpstr>Слайд 14</vt:lpstr>
      <vt:lpstr>Слайд 15</vt:lpstr>
      <vt:lpstr>Слайд 16</vt:lpstr>
      <vt:lpstr>Слайд 17</vt:lpstr>
      <vt:lpstr>Слайд 18</vt:lpstr>
      <vt:lpstr>Слайд 19</vt:lpstr>
    </vt:vector>
  </TitlesOfParts>
  <Company>Hewlett-Packard</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детский</dc:creator>
  <cp:lastModifiedBy>1111</cp:lastModifiedBy>
  <cp:revision>181</cp:revision>
  <dcterms:created xsi:type="dcterms:W3CDTF">2011-11-12T19:05:29Z</dcterms:created>
  <dcterms:modified xsi:type="dcterms:W3CDTF">2015-10-13T11:58:22Z</dcterms:modified>
</cp:coreProperties>
</file>