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60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7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B2D82-C11F-44EA-B985-8D98A774E5EB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1D7EB-25BC-484E-95D6-7DCDF8C84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04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1D7EB-25BC-484E-95D6-7DCDF8C840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3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0D5977F-87D0-406A-A100-D06B12EAD746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4EA14FE-86B5-47B0-8632-FDF0DDC27D5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hyperlink" Target="http://ru.wikipedia.org/wiki/2008_%D0%B3%D0%BE%D0%B4" TargetMode="External"/><Relationship Id="rId18" Type="http://schemas.openxmlformats.org/officeDocument/2006/relationships/hyperlink" Target="http://ru.wikipedia.org/wiki/%D0%93%D0%B8%D1%82%D0%BB%D0%B5%D1%80,_%D0%90%D0%B4%D0%BE%D0%BB%D1%8C%D1%84" TargetMode="External"/><Relationship Id="rId26" Type="http://schemas.openxmlformats.org/officeDocument/2006/relationships/hyperlink" Target="http://ru.wikipedia.org/wiki/%D0%92%D0%B5%D0%B2%D0%B5" TargetMode="External"/><Relationship Id="rId39" Type="http://schemas.openxmlformats.org/officeDocument/2006/relationships/image" Target="../media/image5.jpeg"/><Relationship Id="rId21" Type="http://schemas.openxmlformats.org/officeDocument/2006/relationships/hyperlink" Target="http://ru.wikipedia.org/wiki/1889_%D0%B3%D0%BE%D0%B4" TargetMode="External"/><Relationship Id="rId34" Type="http://schemas.openxmlformats.org/officeDocument/2006/relationships/hyperlink" Target="http://ru.wikipedia.org/wiki/1929_%D0%B3%D0%BE%D0%B4_%D0%B2_%D0%BA%D0%B8%D0%BD%D0%BE" TargetMode="External"/><Relationship Id="rId7" Type="http://schemas.openxmlformats.org/officeDocument/2006/relationships/hyperlink" Target="http://ru.wikipedia.org/wiki/%D0%A0%D0%B5%D0%B6%D0%B8%D1%81%D1%81%D1%91%D1%80" TargetMode="External"/><Relationship Id="rId12" Type="http://schemas.openxmlformats.org/officeDocument/2006/relationships/hyperlink" Target="http://ru.wikipedia.org/wiki/1918_%D0%B3%D0%BE%D0%B4" TargetMode="External"/><Relationship Id="rId17" Type="http://schemas.openxmlformats.org/officeDocument/2006/relationships/hyperlink" Target="http://ru.wikipedia.org/wiki/%D0%92%D0%B5%D0%BB%D0%B8%D0%BA%D0%B0%D1%8F_%D0%B4%D0%B5%D0%BF%D1%80%D0%B5%D1%81%D1%81%D0%B8%D1%8F" TargetMode="External"/><Relationship Id="rId25" Type="http://schemas.openxmlformats.org/officeDocument/2006/relationships/hyperlink" Target="http://ru.wikipedia.org/wiki/1977_%D0%B3%D0%BE%D0%B4" TargetMode="External"/><Relationship Id="rId33" Type="http://schemas.openxmlformats.org/officeDocument/2006/relationships/hyperlink" Target="http://ru.wikipedia.org/wiki/%D0%9E%D1%81%D0%BA%D0%B0%D1%80_(%D0%BF%D1%80%D0%B5%D0%BC%D0%B8%D1%8F)" TargetMode="External"/><Relationship Id="rId38" Type="http://schemas.openxmlformats.org/officeDocument/2006/relationships/image" Target="../media/image4.png"/><Relationship Id="rId2" Type="http://schemas.openxmlformats.org/officeDocument/2006/relationships/hyperlink" Target="http://ru.wikipedia.org/wiki/%D0%A1%D0%BE%D0%B5%D0%B4%D0%B8%D0%BD%D1%91%D0%BD%D0%BD%D1%8B%D0%B5_%D0%A8%D1%82%D0%B0%D1%82%D1%8B_%D0%90%D0%BC%D0%B5%D1%80%D0%B8%D0%BA%D0%B8" TargetMode="External"/><Relationship Id="rId16" Type="http://schemas.openxmlformats.org/officeDocument/2006/relationships/hyperlink" Target="http://ru.wikipedia.org/wiki/%D0%9F%D0%B5%D1%80%D0%B2%D0%B0%D1%8F_%D0%BC%D0%B8%D1%80%D0%BE%D0%B2%D0%B0%D1%8F_%D0%B2%D0%BE%D0%B9%D0%BD%D0%B0" TargetMode="External"/><Relationship Id="rId20" Type="http://schemas.openxmlformats.org/officeDocument/2006/relationships/hyperlink" Target="http://ru.wikipedia.org/wiki/16_%D0%B0%D0%BF%D1%80%D0%B5%D0%BB%D1%8F" TargetMode="External"/><Relationship Id="rId29" Type="http://schemas.openxmlformats.org/officeDocument/2006/relationships/hyperlink" Target="http://ru.wikipedia.org/wiki/%D0%9A%D0%B8%D0%BD%D0%BE%D0%BF%D1%80%D0%BE%D0%B4%D1%8E%D1%81%D0%B5%D1%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E%D0%BC%D0%BF%D0%BE%D0%B7%D0%B8%D1%82%D0%BE%D1%80" TargetMode="External"/><Relationship Id="rId11" Type="http://schemas.openxmlformats.org/officeDocument/2006/relationships/hyperlink" Target="http://ru.wikipedia.org/wiki/1916_%D0%B3%D0%BE%D0%B4" TargetMode="External"/><Relationship Id="rId24" Type="http://schemas.openxmlformats.org/officeDocument/2006/relationships/hyperlink" Target="http://ru.wikipedia.org/wiki/25_%D0%B4%D0%B5%D0%BA%D0%B0%D0%B1%D1%80%D1%8F" TargetMode="External"/><Relationship Id="rId32" Type="http://schemas.openxmlformats.org/officeDocument/2006/relationships/hyperlink" Target="http://ru.wikipedia.org/wiki/1967_%D0%B3%D0%BE%D0%B4_%D0%B2_%D0%BA%D0%B8%D0%BD%D0%BE" TargetMode="External"/><Relationship Id="rId37" Type="http://schemas.openxmlformats.org/officeDocument/2006/relationships/image" Target="../media/image3.png"/><Relationship Id="rId5" Type="http://schemas.openxmlformats.org/officeDocument/2006/relationships/hyperlink" Target="http://ru.wikipedia.org/wiki/%D0%A1%D1%86%D0%B5%D0%BD%D0%B0%D1%80%D0%B8%D1%81%D1%82" TargetMode="External"/><Relationship Id="rId15" Type="http://schemas.openxmlformats.org/officeDocument/2006/relationships/hyperlink" Target="http://ru.wikipedia.org/wiki/1915_%D0%B3%D0%BE%D0%B4" TargetMode="External"/><Relationship Id="rId23" Type="http://schemas.openxmlformats.org/officeDocument/2006/relationships/hyperlink" Target="http://ru.wikipedia.org/wiki/%D0%92%D0%B5%D0%BB%D0%B8%D0%BA%D0%BE%D0%B1%D1%80%D0%B8%D1%82%D0%B0%D0%BD%D0%B8%D1%8F" TargetMode="External"/><Relationship Id="rId28" Type="http://schemas.openxmlformats.org/officeDocument/2006/relationships/hyperlink" Target="http://ru.wikipedia.org/wiki/%D0%9A%D0%B8%D0%BD%D0%BE%D1%80%D0%B5%D0%B6%D0%B8%D1%81%D1%81%D1%91%D1%80" TargetMode="External"/><Relationship Id="rId36" Type="http://schemas.openxmlformats.org/officeDocument/2006/relationships/hyperlink" Target="http://ru.wikipedia.org/wiki/1973_%D0%B3%D0%BE%D0%B4_%D0%B2_%D0%BA%D0%B8%D0%BD%D0%BE" TargetMode="External"/><Relationship Id="rId10" Type="http://schemas.openxmlformats.org/officeDocument/2006/relationships/hyperlink" Target="http://ru.wikipedia.org/wiki/1914_%D0%B3%D0%BE%D0%B4" TargetMode="External"/><Relationship Id="rId19" Type="http://schemas.openxmlformats.org/officeDocument/2006/relationships/hyperlink" Target="http://ru.wikipedia.org/wiki/%D0%A8%D0%BE%D1%83,_%D0%94%D0%B6%D0%BE%D1%80%D0%B4%D0%B6_%D0%91%D0%B5%D1%80%D0%BD%D0%B0%D1%80%D0%B4" TargetMode="External"/><Relationship Id="rId31" Type="http://schemas.openxmlformats.org/officeDocument/2006/relationships/hyperlink" Target="http://ru.wikipedia.org/wiki/1914_%D0%B3%D0%BE%D0%B4_%D0%B2_%D0%BA%D0%B8%D0%BD%D0%BE" TargetMode="External"/><Relationship Id="rId4" Type="http://schemas.openxmlformats.org/officeDocument/2006/relationships/hyperlink" Target="http://ru.wikipedia.org/wiki/%D0%90%D0%BA%D1%82%D1%91%D1%80" TargetMode="External"/><Relationship Id="rId9" Type="http://schemas.openxmlformats.org/officeDocument/2006/relationships/hyperlink" Target="http://ru.wikipedia.org/wiki/Keystone_Studios" TargetMode="External"/><Relationship Id="rId14" Type="http://schemas.openxmlformats.org/officeDocument/2006/relationships/hyperlink" Target="http://ru.wikipedia.org/w/index.php?title=%D0%A7%D0%B0%D0%BF%D0%BB%D0%B8%D0%BD:_%D0%B6%D0%B8%D0%B7%D0%BD%D1%8C_(%D0%BA%D0%BD%D0%B8%D0%B3%D0%B0)&amp;action=edit&amp;redlink=1" TargetMode="External"/><Relationship Id="rId22" Type="http://schemas.openxmlformats.org/officeDocument/2006/relationships/hyperlink" Target="http://ru.wikipedia.org/wiki/%D0%9B%D0%BE%D0%BD%D0%B4%D0%BE%D0%BD" TargetMode="External"/><Relationship Id="rId27" Type="http://schemas.openxmlformats.org/officeDocument/2006/relationships/hyperlink" Target="http://ru.wikipedia.org/wiki/%D0%A8%D0%B2%D0%B5%D0%B9%D1%86%D0%B0%D1%80%D0%B8%D1%8F" TargetMode="External"/><Relationship Id="rId30" Type="http://schemas.openxmlformats.org/officeDocument/2006/relationships/hyperlink" Target="http://ru.wikipedia.org/wiki/%D0%9A%D0%B8%D0%BD%D0%BE%D0%BA%D0%BE%D0%BC%D0%BF%D0%BE%D0%B7%D0%B8%D1%82%D0%BE%D1%80" TargetMode="External"/><Relationship Id="rId35" Type="http://schemas.openxmlformats.org/officeDocument/2006/relationships/hyperlink" Target="http://ru.wikipedia.org/wiki/1972_%D0%B3%D0%BE%D0%B4_%D0%B2_%D0%BA%D0%B8%D0%BD%D0%BE" TargetMode="External"/><Relationship Id="rId8" Type="http://schemas.openxmlformats.org/officeDocument/2006/relationships/hyperlink" Target="http://ru.wikipedia.org/wiki/1910-%D0%B5" TargetMode="External"/><Relationship Id="rId3" Type="http://schemas.openxmlformats.org/officeDocument/2006/relationships/hyperlink" Target="http://ru.wikipedia.org/wiki/%D0%90%D0%BD%D0%B3%D0%BB%D0%B8%D1%8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23_%D1%81%D0%B5%D0%BD%D1%82%D1%8F%D0%B1%D1%80%D1%8F" TargetMode="External"/><Relationship Id="rId13" Type="http://schemas.openxmlformats.org/officeDocument/2006/relationships/image" Target="../media/image6.jpeg"/><Relationship Id="rId3" Type="http://schemas.openxmlformats.org/officeDocument/2006/relationships/hyperlink" Target="http://ru.wikipedia.org/wiki/1910_%D0%B3%D0%BE%D0%B4" TargetMode="External"/><Relationship Id="rId7" Type="http://schemas.openxmlformats.org/officeDocument/2006/relationships/hyperlink" Target="http://ru.wikipedia.org/wiki/%D0%9C%D0%B0%D0%BA_%D0%A1%D0%B5%D0%BD%D0%BD%D0%B5%D1%82" TargetMode="External"/><Relationship Id="rId12" Type="http://schemas.openxmlformats.org/officeDocument/2006/relationships/hyperlink" Target="http://ru.wikipedia.org/wiki/%D0%A0%D0%B5%D0%B6%D0%B8%D1%81%D1%81%D1%91%D1%80" TargetMode="External"/><Relationship Id="rId2" Type="http://schemas.openxmlformats.org/officeDocument/2006/relationships/hyperlink" Target="http://ru.wikipedia.org/wiki/%D0%A1%D0%BE%D0%B5%D0%B4%D0%B8%D0%BD%D1%91%D0%BD%D0%BD%D1%8B%D0%B5_%D0%A8%D1%82%D0%B0%D1%82%D1%8B_%D0%90%D0%BC%D0%B5%D1%80%D0%B8%D0%BA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2_%D0%BE%D0%BA%D1%82%D1%8F%D0%B1%D1%80%D1%8F" TargetMode="External"/><Relationship Id="rId11" Type="http://schemas.openxmlformats.org/officeDocument/2006/relationships/hyperlink" Target="http://ru.wikipedia.org/wiki/%D0%A1%D1%86%D0%B5%D0%BD%D0%B0%D1%80%D0%B8%D0%B9" TargetMode="External"/><Relationship Id="rId5" Type="http://schemas.openxmlformats.org/officeDocument/2006/relationships/hyperlink" Target="http://ru.wikipedia.org/wiki/%D0%90%D0%BD%D0%B3%D0%BB%D0%B8%D1%8F" TargetMode="External"/><Relationship Id="rId15" Type="http://schemas.openxmlformats.org/officeDocument/2006/relationships/image" Target="../media/image8.jpeg"/><Relationship Id="rId10" Type="http://schemas.openxmlformats.org/officeDocument/2006/relationships/hyperlink" Target="http://ru.wikipedia.org/wiki/%D0%94%D0%BE%D0%BB%D0%BB%D0%B0%D1%80_%D0%A1%D0%A8%D0%90" TargetMode="External"/><Relationship Id="rId4" Type="http://schemas.openxmlformats.org/officeDocument/2006/relationships/hyperlink" Target="http://ru.wikipedia.org/wiki/1912_%D0%B3%D0%BE%D0%B4" TargetMode="External"/><Relationship Id="rId9" Type="http://schemas.openxmlformats.org/officeDocument/2006/relationships/hyperlink" Target="http://ru.wikipedia.org/wiki/1913_%D0%B3%D0%BE%D0%B4" TargetMode="External"/><Relationship Id="rId1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0%B0%D0%BF%D1%83%D1%80,_%D0%A0%D0%B0%D0%B4%D0%B6" TargetMode="External"/><Relationship Id="rId13" Type="http://schemas.openxmlformats.org/officeDocument/2006/relationships/hyperlink" Target="http://ru.wikipedia.org/wiki/%D0%94%D0%B5%D0%BB%D0%BB%D1%8E%D0%BA,_%D0%9B%D1%83%D0%B8" TargetMode="External"/><Relationship Id="rId3" Type="http://schemas.openxmlformats.org/officeDocument/2006/relationships/hyperlink" Target="http://ru.wikipedia.org/wiki/%D0%9D%D0%B5%D0%BE%D0%B1%D1%8B%D0%BA%D0%BD%D0%BE%D0%B2%D0%B5%D0%BD%D0%BD%D0%BE_%D0%B7%D0%B0%D1%82%D1%80%D1%83%D0%B4%D0%BD%D0%B8%D1%82%D0%B5%D0%BB%D1%8C%D0%BD%D0%BE%D0%B5_%D0%BF%D0%BE%D0%BB%D0%BE%D0%B6%D0%B5%D0%BD%D0%B8%D0%B5_%D0%9C%D1%8D%D0%B9%D0%B1%D0%BB" TargetMode="External"/><Relationship Id="rId7" Type="http://schemas.openxmlformats.org/officeDocument/2006/relationships/hyperlink" Target="http://ru.wikipedia.org/wiki/XX_%D0%B2%D0%B5%D0%BA" TargetMode="External"/><Relationship Id="rId12" Type="http://schemas.openxmlformats.org/officeDocument/2006/relationships/hyperlink" Target="http://ru.wikipedia.org/wiki/%D0%97%D0%B4%D1%80%D0%B0%D0%B2%D1%81%D1%82%D0%B2%D1%83%D0%B9%D1%82%D0%B5,_%D1%8F_%D0%B2%D0%B0%D1%88%D0%B0_%D1%82%D1%91%D1%82%D1%8F!_(%D1%84%D0%B8%D0%BB%D1%8C%D0%BC)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1%81%D1%83%D0%B4%D0%BD%D0%B0%D1%8F_%D0%BA%D0%B0%D1%81%D1%81%D0%B0_(%D1%84%D0%B8%D0%BB%D1%8C%D0%BC)" TargetMode="External"/><Relationship Id="rId11" Type="http://schemas.openxmlformats.org/officeDocument/2006/relationships/hyperlink" Target="http://ru.wikipedia.org/wiki/%D0%9A%D0%B0%D0%BB%D1%8F%D0%B3%D0%B8%D0%BD,_%D0%90%D0%BB%D0%B5%D0%BA%D1%81%D0%B0%D0%BD%D0%B4%D1%80_%D0%90%D0%BB%D0%B5%D0%BA%D1%81%D0%B0%D0%BD%D0%B4%D1%80%D0%BE%D0%B2%D0%B8%D1%87" TargetMode="External"/><Relationship Id="rId5" Type="http://schemas.openxmlformats.org/officeDocument/2006/relationships/hyperlink" Target="http://ru.wikipedia.org/wiki/%D0%9A%D0%BE%D1%82%D0%B5%D0%BB%D0%BE%D0%BA_(%D0%B3%D0%BE%D0%BB%D0%BE%D0%B2%D0%BD%D0%BE%D0%B9_%D1%83%D0%B1%D0%BE%D1%80)" TargetMode="External"/><Relationship Id="rId10" Type="http://schemas.openxmlformats.org/officeDocument/2006/relationships/hyperlink" Target="http://ru.wikipedia.org/wiki/%D0%A0%D1%83%D0%BC%D1%8F%D0%BD%D1%86%D0%B5%D0%B2,_%D0%9C%D0%B8%D1%85%D0%B0%D0%B8%D0%BB_%D0%9D%D0%B8%D0%BA%D0%BE%D0%BB%D0%B0%D0%B5%D0%B2%D0%B8%D1%87" TargetMode="External"/><Relationship Id="rId4" Type="http://schemas.openxmlformats.org/officeDocument/2006/relationships/hyperlink" Target="http://ru.wikipedia.org/wiki/%D0%94%D0%B5%D1%82%D1%81%D0%BA%D0%B8%D0%B5_%D0%B0%D0%B2%D1%82%D0%BE%D0%BC%D0%BE%D0%B1%D0%B8%D0%BB%D1%8C%D0%BD%D1%8B%D0%B5_%D0%B3%D0%BE%D0%BD%D0%BA%D0%B8_(%D1%84%D0%B8%D0%BB%D1%8C%D0%BC)" TargetMode="External"/><Relationship Id="rId9" Type="http://schemas.openxmlformats.org/officeDocument/2006/relationships/hyperlink" Target="http://ru.wikipedia.org/wiki/%D0%93%D0%BE%D1%81%D0%BF%D0%BE%D0%B4%D0%B8%D0%BD_420_(%D1%84%D0%B8%D0%BB%D1%8C%D0%BC)" TargetMode="External"/><Relationship Id="rId1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E%D0%B3%D0%BD%D0%B8_%D0%A0%D0%B0%D0%BC%D0%BF%D1%8B_(%D1%84%D0%B8%D0%BB%D1%8C%D0%BC)" TargetMode="External"/><Relationship Id="rId13" Type="http://schemas.openxmlformats.org/officeDocument/2006/relationships/hyperlink" Target="http://ru.wikipedia.org/wiki/%D0%92%D0%B5%D0%B2%D0%B5" TargetMode="External"/><Relationship Id="rId3" Type="http://schemas.openxmlformats.org/officeDocument/2006/relationships/hyperlink" Target="http://ru.wikipedia.org/wiki/%D0%9A%D0%BE%D0%BC%D0%B8%D1%81%D1%81%D0%B8%D1%8F_%D0%BF%D0%BE_%D1%80%D0%B0%D1%81%D1%81%D0%BB%D0%B5%D0%B4%D0%BE%D0%B2%D0%B0%D0%BD%D0%B8%D1%8E_%D0%B0%D0%BD%D1%82%D0%B8%D0%B0%D0%BC%D0%B5%D1%80%D0%B8%D0%BA%D0%B0%D0%BD%D1%81%D0%BA%D0%BE%D0%B9_%D0%B4%D0%B5%D1%8F%D1%82%D0%B5%D0%BB%D1%8C%D0%BD%D0%BE%D1%81%D1%82%D0%B8" TargetMode="External"/><Relationship Id="rId7" Type="http://schemas.openxmlformats.org/officeDocument/2006/relationships/hyperlink" Target="http://ru.wikipedia.org/wiki/1952_%D0%B3%D0%BE%D0%B4" TargetMode="External"/><Relationship Id="rId12" Type="http://schemas.openxmlformats.org/officeDocument/2006/relationships/hyperlink" Target="http://ru.wikipedia.org/wiki/%D0%A8%D0%B2%D0%B5%D0%B9%D1%86%D0%B0%D1%80%D0%B8%D1%8F" TargetMode="External"/><Relationship Id="rId2" Type="http://schemas.openxmlformats.org/officeDocument/2006/relationships/hyperlink" Target="http://ru.wikipedia.org/wiki/%D0%9C%D0%B0%D0%BA%D0%BA%D0%B0%D1%80%D1%82%D0%B8%D0%B7%D0%B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E%D0%BD%D0%B3%D1%80%D0%B5%D1%81%D1%81%D0%BC%D0%B5%D0%BD" TargetMode="External"/><Relationship Id="rId11" Type="http://schemas.openxmlformats.org/officeDocument/2006/relationships/hyperlink" Target="http://ru.wikipedia.org/wiki/%D0%A1%D0%BF%D0%B8%D1%81%D0%BE%D0%BA_%D0%9E%D1%80%D1%83%D1%8D%D0%BB%D0%BB%D0%B0" TargetMode="External"/><Relationship Id="rId5" Type="http://schemas.openxmlformats.org/officeDocument/2006/relationships/hyperlink" Target="http://ru.wikipedia.org/wiki/%D0%92%D1%82%D0%BE%D1%80%D0%BE%D0%B9_%D1%84%D1%80%D0%BE%D0%BD%D1%82_(%D0%92%D1%82%D0%BE%D1%80%D0%B0%D1%8F_%D0%BC%D0%B8%D1%80%D0%BE%D0%B2%D0%B0%D1%8F_%D0%B2%D0%BE%D0%B9%D0%BD%D0%B0)" TargetMode="External"/><Relationship Id="rId15" Type="http://schemas.openxmlformats.org/officeDocument/2006/relationships/image" Target="../media/image11.jpeg"/><Relationship Id="rId10" Type="http://schemas.openxmlformats.org/officeDocument/2006/relationships/hyperlink" Target="http://ru.wikipedia.org/wiki/%D0%9B%D0%BE%D0%BD%D0%B4%D0%BE%D0%BD" TargetMode="External"/><Relationship Id="rId4" Type="http://schemas.openxmlformats.org/officeDocument/2006/relationships/hyperlink" Target="http://ru.wikipedia.org/wiki/%D0%93%D1%83%D0%B2%D0%B5%D1%80,_%D0%AD%D0%B4%D0%B3%D0%B0%D1%80" TargetMode="External"/><Relationship Id="rId9" Type="http://schemas.openxmlformats.org/officeDocument/2006/relationships/hyperlink" Target="http://ru.wikipedia.org/wiki/17_%D1%81%D0%B5%D0%BD%D1%82%D1%8F%D0%B1%D1%80%D1%8F" TargetMode="External"/><Relationship Id="rId1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7%D0%B0%D0%BF%D0%BB%D0%B8%D0%BD_(%D1%84%D0%B8%D0%BB%D1%8C%D0%BC)" TargetMode="External"/><Relationship Id="rId13" Type="http://schemas.openxmlformats.org/officeDocument/2006/relationships/hyperlink" Target="http://ru.wikipedia.org/wiki/%D0%91%D1%80%D0%B0%D0%BD%D0%B4%D0%BE,_%D0%9C%D0%B0%D1%80%D0%BB%D0%BE%D0%BD" TargetMode="External"/><Relationship Id="rId3" Type="http://schemas.openxmlformats.org/officeDocument/2006/relationships/hyperlink" Target="http://ru.wikipedia.org/wiki/%D0%9C%D0%B5%D0%B6%D0%B4%D1%83%D0%BD%D0%B0%D1%80%D0%BE%D0%B4%D0%BD%D0%B0%D1%8F_%D0%BF%D1%80%D0%B5%D0%BC%D0%B8%D1%8F_%D0%9C%D0%B8%D1%80%D0%B0" TargetMode="External"/><Relationship Id="rId7" Type="http://schemas.openxmlformats.org/officeDocument/2006/relationships/hyperlink" Target="http://ru.wikipedia.org/wiki/1964_%D0%B3%D0%BE%D0%B4" TargetMode="External"/><Relationship Id="rId12" Type="http://schemas.openxmlformats.org/officeDocument/2006/relationships/hyperlink" Target="http://ru.wikipedia.org/wiki/%D0%A1%D0%BE%D1%84%D0%B8_%D0%9B%D0%BE%D1%80%D0%B5%D0%BD" TargetMode="External"/><Relationship Id="rId17" Type="http://schemas.openxmlformats.org/officeDocument/2006/relationships/image" Target="../media/image15.gif"/><Relationship Id="rId2" Type="http://schemas.openxmlformats.org/officeDocument/2006/relationships/hyperlink" Target="http://ru.wikipedia.org/wiki/%D0%97%D0%BE%D0%BB%D0%BE%D1%82%D0%B0%D1%8F_%D0%BB%D0%B8%D1%85%D0%BE%D1%80%D0%B0%D0%B4%D0%BA%D0%B0_(%D1%84%D0%B8%D0%BB%D1%8C%D0%BC)" TargetMode="Externa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57" TargetMode="External"/><Relationship Id="rId11" Type="http://schemas.openxmlformats.org/officeDocument/2006/relationships/hyperlink" Target="http://ru.wikipedia.org/wiki/1967_%D0%B3%D0%BE%D0%B4" TargetMode="External"/><Relationship Id="rId5" Type="http://schemas.openxmlformats.org/officeDocument/2006/relationships/hyperlink" Target="http://ru.wikipedia.org/wiki/%D0%9A%D0%BE%D1%80%D0%BE%D0%BB%D1%8C_%D0%B2_%D0%9D%D1%8C%D1%8E-%D0%99%D0%BE%D1%80%D0%BA%D0%B5_(%D1%84%D0%B8%D0%BB%D1%8C%D0%BC)" TargetMode="External"/><Relationship Id="rId15" Type="http://schemas.openxmlformats.org/officeDocument/2006/relationships/image" Target="../media/image13.jpeg"/><Relationship Id="rId10" Type="http://schemas.openxmlformats.org/officeDocument/2006/relationships/hyperlink" Target="http://ru.wikipedia.org/wiki/%D0%93%D1%80%D0%B0%D1%84%D0%B8%D0%BD%D1%8F_%D0%B8%D0%B7_%D0%93%D0%BE%D0%BD%D0%BA%D0%BE%D0%BD%D0%B3%D0%B0_(%D1%84%D0%B8%D0%BB%D1%8C%D0%BC)" TargetMode="External"/><Relationship Id="rId4" Type="http://schemas.openxmlformats.org/officeDocument/2006/relationships/hyperlink" Target="http://ru.wikipedia.org/wiki/1954_%D0%B3%D0%BE%D0%B4" TargetMode="External"/><Relationship Id="rId9" Type="http://schemas.openxmlformats.org/officeDocument/2006/relationships/hyperlink" Target="http://ru.wikipedia.org/wiki/1992" TargetMode="External"/><Relationship Id="rId1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25_%D0%B4%D0%B5%D0%BA%D0%B0%D0%B1%D1%80%D1%8F" TargetMode="External"/><Relationship Id="rId13" Type="http://schemas.openxmlformats.org/officeDocument/2006/relationships/hyperlink" Target="http://ru.wikipedia.org/wiki/17_%D0%BC%D0%B0%D1%8F" TargetMode="External"/><Relationship Id="rId18" Type="http://schemas.openxmlformats.org/officeDocument/2006/relationships/image" Target="../media/image17.jpeg"/><Relationship Id="rId3" Type="http://schemas.openxmlformats.org/officeDocument/2006/relationships/hyperlink" Target="http://ru.wikipedia.org/wiki/%D0%9E%D1%81%D0%BA%D0%B0%D1%80_(%D0%BA%D0%B8%D0%BD%D0%BE%D0%BF%D1%80%D0%B5%D0%BC%D0%B8%D1%8F)" TargetMode="External"/><Relationship Id="rId7" Type="http://schemas.openxmlformats.org/officeDocument/2006/relationships/hyperlink" Target="http://ru.wikipedia.org/wiki/%D0%95%D0%BB%D0%B8%D0%B7%D0%B0%D0%B2%D0%B5%D1%82%D0%B0_II" TargetMode="External"/><Relationship Id="rId12" Type="http://schemas.openxmlformats.org/officeDocument/2006/relationships/hyperlink" Target="http://ru.wikipedia.org/wiki/1978_%D0%B3%D0%BE%D0%B4" TargetMode="External"/><Relationship Id="rId17" Type="http://schemas.openxmlformats.org/officeDocument/2006/relationships/image" Target="../media/image16.jpeg"/><Relationship Id="rId2" Type="http://schemas.openxmlformats.org/officeDocument/2006/relationships/hyperlink" Target="http://ru.wikipedia.org/wiki/1972_%D0%B3%D0%BE%D0%B4" TargetMode="External"/><Relationship Id="rId16" Type="http://schemas.openxmlformats.org/officeDocument/2006/relationships/hyperlink" Target="http://ru.wikipedia.org/wiki/%D0%A7%D0%B0%D0%BF%D0%BB%D0%B8%D0%BD,_%D0%94%D0%B6%D0%B5%D1%80%D0%B0%D0%BB%D1%8C%D0%B4%D0%B8%D0%BD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75_%D0%B3%D0%BE%D0%B4" TargetMode="External"/><Relationship Id="rId11" Type="http://schemas.openxmlformats.org/officeDocument/2006/relationships/hyperlink" Target="http://ru.wikipedia.org/wiki/1_%D0%BC%D0%B0%D1%80%D1%82%D0%B0" TargetMode="External"/><Relationship Id="rId5" Type="http://schemas.openxmlformats.org/officeDocument/2006/relationships/hyperlink" Target="http://ru.wikipedia.org/wiki/4_%D0%BC%D0%B0%D1%80%D1%82%D0%B0" TargetMode="External"/><Relationship Id="rId15" Type="http://schemas.openxmlformats.org/officeDocument/2006/relationships/hyperlink" Target="http://ru.wikipedia.org/wiki/%D0%A4%D1%83%D1%82" TargetMode="External"/><Relationship Id="rId10" Type="http://schemas.openxmlformats.org/officeDocument/2006/relationships/hyperlink" Target="http://ru.wikipedia.org/wiki/%D0%92%D0%B5%D0%B2%D0%B5" TargetMode="External"/><Relationship Id="rId4" Type="http://schemas.openxmlformats.org/officeDocument/2006/relationships/hyperlink" Target="http://ru.wikipedia.org/wiki/%D0%A1%D0%A8%D0%90" TargetMode="External"/><Relationship Id="rId9" Type="http://schemas.openxmlformats.org/officeDocument/2006/relationships/hyperlink" Target="http://ru.wikipedia.org/wiki/1977_%D0%B3%D0%BE%D0%B4" TargetMode="External"/><Relationship Id="rId14" Type="http://schemas.openxmlformats.org/officeDocument/2006/relationships/hyperlink" Target="http://ru.wikipedia.org/w/index.php?title=%D0%9A%D0%BE%D1%80%D1%81%D1%8C%D0%B5-%D0%A1%D1%8E%D1%80-%D0%92%D0%B5%D0%B2%D0%B5&amp;action=edit&amp;redlink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Чарльз Спенсер Чаплин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</a:t>
            </a:r>
          </a:p>
          <a:p>
            <a:r>
              <a:rPr lang="ru-RU" dirty="0" smtClean="0"/>
              <a:t>ученица 6 группы</a:t>
            </a:r>
          </a:p>
          <a:p>
            <a:r>
              <a:rPr lang="ru-RU" dirty="0" smtClean="0"/>
              <a:t>Захарова Алина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548680"/>
            <a:ext cx="4400550" cy="570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937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3" y="659719"/>
            <a:ext cx="8191166" cy="2769281"/>
          </a:xfrm>
        </p:spPr>
        <p:txBody>
          <a:bodyPr>
            <a:normAutofit fontScale="55000" lnSpcReduction="20000"/>
          </a:bodyPr>
          <a:lstStyle/>
          <a:p>
            <a:pPr marL="68263" indent="109538" algn="just">
              <a:buNone/>
            </a:pPr>
            <a:r>
              <a:rPr lang="ru-RU" b="1" dirty="0" err="1" smtClean="0"/>
              <a:t>Ча́рльз</a:t>
            </a:r>
            <a:r>
              <a:rPr lang="ru-RU" b="1" dirty="0" smtClean="0"/>
              <a:t> </a:t>
            </a:r>
            <a:r>
              <a:rPr lang="ru-RU" b="1" dirty="0" err="1"/>
              <a:t>Спе́нсер</a:t>
            </a:r>
            <a:r>
              <a:rPr lang="ru-RU" b="1" dirty="0"/>
              <a:t> (</a:t>
            </a:r>
            <a:r>
              <a:rPr lang="ru-RU" b="1" dirty="0" err="1"/>
              <a:t>Ча́рли</a:t>
            </a:r>
            <a:r>
              <a:rPr lang="ru-RU" b="1" dirty="0"/>
              <a:t>) </a:t>
            </a:r>
            <a:r>
              <a:rPr lang="ru-RU" b="1" dirty="0" err="1" smtClean="0"/>
              <a:t>Ча́плин</a:t>
            </a:r>
            <a:r>
              <a:rPr lang="ru-RU" dirty="0"/>
              <a:t> </a:t>
            </a:r>
            <a:r>
              <a:rPr lang="ru-RU" dirty="0"/>
              <a:t>-</a:t>
            </a:r>
            <a:r>
              <a:rPr lang="ru-RU" dirty="0" smtClean="0">
                <a:hlinkClick r:id="rId2" tooltip="Соединённые Штаты Америки"/>
              </a:rPr>
              <a:t>американский</a:t>
            </a:r>
            <a:r>
              <a:rPr lang="ru-RU" dirty="0"/>
              <a:t> </a:t>
            </a:r>
            <a:r>
              <a:rPr lang="ru-RU" dirty="0" smtClean="0"/>
              <a:t>и </a:t>
            </a:r>
            <a:r>
              <a:rPr lang="ru-RU" dirty="0" smtClean="0">
                <a:hlinkClick r:id="rId3" tooltip="Англия"/>
              </a:rPr>
              <a:t>английский</a:t>
            </a:r>
            <a:r>
              <a:rPr lang="ru-RU" dirty="0"/>
              <a:t> </a:t>
            </a:r>
            <a:r>
              <a:rPr lang="ru-RU" dirty="0">
                <a:hlinkClick r:id="rId4" tooltip="Актёр"/>
              </a:rPr>
              <a:t>киноактёр</a:t>
            </a:r>
            <a:r>
              <a:rPr lang="ru-RU" dirty="0"/>
              <a:t>, </a:t>
            </a:r>
            <a:r>
              <a:rPr lang="ru-RU" dirty="0">
                <a:hlinkClick r:id="rId5" tooltip="Сценарист"/>
              </a:rPr>
              <a:t>сценарист</a:t>
            </a:r>
            <a:r>
              <a:rPr lang="ru-RU" dirty="0"/>
              <a:t>, </a:t>
            </a:r>
            <a:r>
              <a:rPr lang="ru-RU" dirty="0">
                <a:hlinkClick r:id="rId6" tooltip="Композитор"/>
              </a:rPr>
              <a:t>композитор</a:t>
            </a:r>
            <a:r>
              <a:rPr lang="ru-RU" dirty="0"/>
              <a:t> </a:t>
            </a:r>
            <a:r>
              <a:rPr lang="ru-RU" dirty="0" smtClean="0"/>
              <a:t>и     </a:t>
            </a:r>
            <a:r>
              <a:rPr lang="ru-RU" dirty="0"/>
              <a:t> </a:t>
            </a:r>
            <a:r>
              <a:rPr lang="ru-RU" dirty="0">
                <a:hlinkClick r:id="rId7" tooltip="Режиссёр"/>
              </a:rPr>
              <a:t>режиссёр</a:t>
            </a:r>
            <a:r>
              <a:rPr lang="ru-RU" dirty="0"/>
              <a:t>, </a:t>
            </a:r>
            <a:r>
              <a:rPr lang="ru-RU" dirty="0" smtClean="0"/>
              <a:t>из самых знаменитых образов мирового кино — образа бродяжки Чарли, появившегося в короткометражных комедиях, поставленных на поток в </a:t>
            </a:r>
            <a:r>
              <a:rPr lang="ru-RU" dirty="0" smtClean="0">
                <a:hlinkClick r:id="rId8" tooltip="1910-е"/>
              </a:rPr>
              <a:t>1910-е</a:t>
            </a:r>
            <a:r>
              <a:rPr lang="ru-RU" dirty="0" smtClean="0"/>
              <a:t> годы на киностудии </a:t>
            </a:r>
            <a:r>
              <a:rPr lang="ru-RU" dirty="0" err="1" smtClean="0">
                <a:hlinkClick r:id="rId9" tooltip="Keystone Studios"/>
              </a:rPr>
              <a:t>Кистоуна</a:t>
            </a:r>
            <a:r>
              <a:rPr lang="ru-RU" dirty="0" smtClean="0"/>
              <a:t>. универсальный мастер кинематографа, создатель одного Начиная </a:t>
            </a:r>
            <a:r>
              <a:rPr lang="ru-RU" dirty="0"/>
              <a:t>с апреля</a:t>
            </a:r>
            <a:r>
              <a:rPr lang="ru-RU" dirty="0">
                <a:hlinkClick r:id="rId10" tooltip="1914 год"/>
              </a:rPr>
              <a:t>1914 года</a:t>
            </a:r>
            <a:r>
              <a:rPr lang="ru-RU" dirty="0"/>
              <a:t> Чаплин стал выступать в качестве режиссёра и автора сценария большинства фильмов с собственным участием, с </a:t>
            </a:r>
            <a:r>
              <a:rPr lang="ru-RU" dirty="0">
                <a:hlinkClick r:id="rId11" tooltip="1916 год"/>
              </a:rPr>
              <a:t>1916 года</a:t>
            </a:r>
            <a:r>
              <a:rPr lang="ru-RU" dirty="0"/>
              <a:t> он также </a:t>
            </a:r>
            <a:r>
              <a:rPr lang="ru-RU" dirty="0" err="1"/>
              <a:t>продюсировал</a:t>
            </a:r>
            <a:r>
              <a:rPr lang="ru-RU" dirty="0"/>
              <a:t> фильмы, а с </a:t>
            </a:r>
            <a:r>
              <a:rPr lang="ru-RU" dirty="0">
                <a:hlinkClick r:id="rId12" tooltip="1918 год"/>
              </a:rPr>
              <a:t>1918</a:t>
            </a:r>
            <a:r>
              <a:rPr lang="ru-RU" dirty="0"/>
              <a:t> — писал музыку.</a:t>
            </a:r>
          </a:p>
          <a:p>
            <a:pPr marL="68263" indent="109538" algn="just">
              <a:buNone/>
            </a:pPr>
            <a:r>
              <a:rPr lang="ru-RU" dirty="0" smtClean="0"/>
              <a:t>В</a:t>
            </a:r>
            <a:r>
              <a:rPr lang="ru-RU" dirty="0"/>
              <a:t> </a:t>
            </a:r>
            <a:r>
              <a:rPr lang="ru-RU" dirty="0">
                <a:hlinkClick r:id="rId13" tooltip="2008 год"/>
              </a:rPr>
              <a:t>2008 году</a:t>
            </a:r>
            <a:r>
              <a:rPr lang="ru-RU" dirty="0"/>
              <a:t> Мартин </a:t>
            </a:r>
            <a:r>
              <a:rPr lang="ru-RU" dirty="0" err="1"/>
              <a:t>Сифф</a:t>
            </a:r>
            <a:r>
              <a:rPr lang="ru-RU" dirty="0"/>
              <a:t> в рецензии на книгу «</a:t>
            </a:r>
            <a:r>
              <a:rPr lang="ru-RU" dirty="0">
                <a:hlinkClick r:id="rId14" tooltip="Чаплин: жизнь (книга) (страница отсутствует)"/>
              </a:rPr>
              <a:t>Чаплин: жизнь</a:t>
            </a:r>
            <a:r>
              <a:rPr lang="ru-RU" dirty="0"/>
              <a:t>» написал: «Чаплин был не просто большим человеком, он был гигантом. В </a:t>
            </a:r>
            <a:r>
              <a:rPr lang="ru-RU" dirty="0">
                <a:hlinkClick r:id="rId15" tooltip="1915 год"/>
              </a:rPr>
              <a:t>1915 году</a:t>
            </a:r>
            <a:r>
              <a:rPr lang="ru-RU" dirty="0"/>
              <a:t> он ворвался в мир словно привидение со своим даром комедии, смеха и помощи, в то время, когда всё разрывалось на части в </a:t>
            </a:r>
            <a:r>
              <a:rPr lang="ru-RU" dirty="0">
                <a:hlinkClick r:id="rId16" tooltip="Первая мировая война"/>
              </a:rPr>
              <a:t>Первой мировой войне</a:t>
            </a:r>
            <a:r>
              <a:rPr lang="ru-RU" dirty="0"/>
              <a:t>, и в течение следующих 25 лет — и во время </a:t>
            </a:r>
            <a:r>
              <a:rPr lang="ru-RU" dirty="0">
                <a:hlinkClick r:id="rId17" tooltip="Великая депрессия"/>
              </a:rPr>
              <a:t>Великой депрессии</a:t>
            </a:r>
            <a:r>
              <a:rPr lang="ru-RU" dirty="0"/>
              <a:t> и во время </a:t>
            </a:r>
            <a:r>
              <a:rPr lang="ru-RU" dirty="0" smtClean="0"/>
              <a:t>возвышения </a:t>
            </a:r>
            <a:r>
              <a:rPr lang="ru-RU" dirty="0" smtClean="0">
                <a:hlinkClick r:id="rId18" tooltip="Гитлер, Адольф"/>
              </a:rPr>
              <a:t>Адольфа </a:t>
            </a:r>
            <a:r>
              <a:rPr lang="ru-RU" dirty="0">
                <a:hlinkClick r:id="rId18" tooltip="Гитлер, Адольф"/>
              </a:rPr>
              <a:t>Гитлера</a:t>
            </a:r>
            <a:r>
              <a:rPr lang="ru-RU" dirty="0"/>
              <a:t>, — он продолжал творить… Вряд ли какой-то другой человек когда-либо сможет принести больше радости, удовольствия и облегчения в тот момент, когда в них так нуждается большинство людей</a:t>
            </a:r>
            <a:r>
              <a:rPr lang="ru-RU" dirty="0" smtClean="0"/>
              <a:t>».</a:t>
            </a:r>
            <a:r>
              <a:rPr lang="ru-RU" dirty="0"/>
              <a:t> </a:t>
            </a:r>
            <a:r>
              <a:rPr lang="ru-RU" dirty="0">
                <a:hlinkClick r:id="rId19" tooltip="Шоу, Джордж Бернард"/>
              </a:rPr>
              <a:t>Джордж Бернард Шоу</a:t>
            </a:r>
            <a:r>
              <a:rPr lang="ru-RU" dirty="0"/>
              <a:t> называл Чаплина «единственным гением, который вышел из киноиндустрии</a:t>
            </a:r>
            <a:r>
              <a:rPr lang="ru-RU" dirty="0" smtClean="0"/>
              <a:t>».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29652"/>
              </p:ext>
            </p:extLst>
          </p:nvPr>
        </p:nvGraphicFramePr>
        <p:xfrm>
          <a:off x="5379301" y="3438084"/>
          <a:ext cx="3744416" cy="3426362"/>
        </p:xfrm>
        <a:graphic>
          <a:graphicData uri="http://schemas.openxmlformats.org/drawingml/2006/table">
            <a:tbl>
              <a:tblPr/>
              <a:tblGrid>
                <a:gridCol w="1530382"/>
                <a:gridCol w="2214034"/>
              </a:tblGrid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dirty="0">
                          <a:effectLst/>
                        </a:rPr>
                        <a:t>Имя при рождении: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effectLst/>
                        </a:rPr>
                        <a:t>Чарльз Спенсер Чаплин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Дата рождения: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20" tooltip="16 апреля"/>
                        </a:rPr>
                        <a:t>16 апреля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21" tooltip="1889 год"/>
                        </a:rPr>
                        <a:t>1889</a:t>
                      </a:r>
                      <a:endParaRPr lang="ru-RU" sz="1100" dirty="0">
                        <a:effectLst/>
                      </a:endParaRP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Место рождения: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2" tooltip="Лондон"/>
                        </a:rPr>
                        <a:t>Лондон</a:t>
                      </a:r>
                      <a:r>
                        <a:rPr lang="ru-RU" sz="1100">
                          <a:effectLst/>
                        </a:rPr>
                        <a:t>, 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3" tooltip="Великобритания"/>
                        </a:rPr>
                        <a:t>Великобритания</a:t>
                      </a:r>
                      <a:endParaRPr lang="ru-RU" sz="1100">
                        <a:effectLst/>
                      </a:endParaRP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Дата смерти: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4" tooltip="25 декабря"/>
                        </a:rPr>
                        <a:t>25 декабря</a:t>
                      </a:r>
                      <a:r>
                        <a:rPr lang="ru-RU" sz="1100">
                          <a:effectLst/>
                        </a:rPr>
                        <a:t> 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5" tooltip="1977 год"/>
                        </a:rPr>
                        <a:t>1977</a:t>
                      </a:r>
                      <a:r>
                        <a:rPr lang="ru-RU" sz="1100">
                          <a:effectLst/>
                        </a:rPr>
                        <a:t> (88 лет)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Место смерти: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6" tooltip="Веве"/>
                        </a:rPr>
                        <a:t>Веве</a:t>
                      </a:r>
                      <a:r>
                        <a:rPr lang="ru-RU" sz="1100">
                          <a:effectLst/>
                        </a:rPr>
                        <a:t>, 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7" tooltip="Швейцария"/>
                        </a:rPr>
                        <a:t>Швейцария</a:t>
                      </a:r>
                      <a:endParaRPr lang="ru-RU" sz="1100">
                        <a:effectLst/>
                      </a:endParaRP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Гражданство: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23" tooltip="Великобритания"/>
                        </a:rPr>
                        <a:t>Великобритания</a:t>
                      </a:r>
                      <a:endParaRPr lang="ru-RU" sz="1100" dirty="0">
                        <a:effectLst/>
                      </a:endParaRP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85906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Профессия: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4" tooltip="Актёр"/>
                        </a:rPr>
                        <a:t>актёр</a:t>
                      </a:r>
                      <a:r>
                        <a:rPr lang="ru-RU" sz="1100">
                          <a:effectLst/>
                        </a:rPr>
                        <a:t>, 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8" tooltip="Кинорежиссёр"/>
                        </a:rPr>
                        <a:t>кинорежиссёр</a:t>
                      </a:r>
                      <a:r>
                        <a:rPr lang="ru-RU" sz="1100">
                          <a:effectLst/>
                        </a:rPr>
                        <a:t>,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5" tooltip="Сценарист"/>
                        </a:rPr>
                        <a:t>сценарист</a:t>
                      </a:r>
                      <a:r>
                        <a:rPr lang="ru-RU" sz="1100">
                          <a:effectLst/>
                        </a:rPr>
                        <a:t>, 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29" tooltip="Кинопродюсер"/>
                        </a:rPr>
                        <a:t>кинопродюсер</a:t>
                      </a:r>
                      <a:r>
                        <a:rPr lang="ru-RU" sz="1100">
                          <a:effectLst/>
                        </a:rPr>
                        <a:t>,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30" tooltip="Кинокомпозитор"/>
                        </a:rPr>
                        <a:t>кинокомпозитор</a:t>
                      </a:r>
                      <a:endParaRPr lang="ru-RU" sz="1100">
                        <a:effectLst/>
                      </a:endParaRP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74363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Карьера: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31" tooltip="1914 год в кино"/>
                        </a:rPr>
                        <a:t>1914</a:t>
                      </a:r>
                      <a:r>
                        <a:rPr lang="ru-RU" sz="1100">
                          <a:effectLst/>
                        </a:rPr>
                        <a:t>—</a:t>
                      </a:r>
                      <a:r>
                        <a:rPr lang="ru-RU" sz="1100" u="none" strike="noStrike">
                          <a:solidFill>
                            <a:srgbClr val="0B0080"/>
                          </a:solidFill>
                          <a:effectLst/>
                          <a:hlinkClick r:id="rId32" tooltip="1967 год в кино"/>
                        </a:rPr>
                        <a:t>1967</a:t>
                      </a:r>
                      <a:endParaRPr lang="ru-RU" sz="1100">
                        <a:effectLst/>
                      </a:endParaRP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85906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>
                          <a:effectLst/>
                        </a:rPr>
                        <a:t>Награды: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100" dirty="0">
                        <a:effectLst/>
                      </a:endParaRPr>
                    </a:p>
                    <a:p>
                      <a:pPr fontAlgn="t"/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33" tooltip="Оскар (премия)"/>
                        </a:rPr>
                        <a:t>«Оскар»</a:t>
                      </a:r>
                      <a:r>
                        <a:rPr lang="ru-RU" sz="1100" dirty="0">
                          <a:effectLst/>
                        </a:rPr>
                        <a:t> (</a:t>
                      </a:r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34" tooltip="1929 год в кино"/>
                        </a:rPr>
                        <a:t>1929</a:t>
                      </a:r>
                      <a:r>
                        <a:rPr lang="ru-RU" sz="1100" dirty="0">
                          <a:effectLst/>
                        </a:rPr>
                        <a:t>, </a:t>
                      </a:r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35" tooltip="1972 год в кино"/>
                        </a:rPr>
                        <a:t>1972</a:t>
                      </a:r>
                      <a:r>
                        <a:rPr lang="ru-RU" sz="1100" dirty="0">
                          <a:effectLst/>
                        </a:rPr>
                        <a:t>, </a:t>
                      </a:r>
                      <a:r>
                        <a:rPr lang="ru-RU" sz="1100" u="none" strike="noStrike" dirty="0">
                          <a:solidFill>
                            <a:srgbClr val="0B0080"/>
                          </a:solidFill>
                          <a:effectLst/>
                          <a:hlinkClick r:id="rId36" tooltip="1973 год в кино"/>
                        </a:rPr>
                        <a:t>1973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</a:txBody>
                  <a:tcPr marL="73091" marR="73091" marT="36546" marB="36546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Flag of the United Kingdom.sv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013176"/>
            <a:ext cx="20955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Кавалер ордена Британской империи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691" y="6213410"/>
            <a:ext cx="5715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63752" y="6348124"/>
            <a:ext cx="20537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Орден Британской империи</a:t>
            </a:r>
            <a:endParaRPr lang="ru-RU" sz="1000" dirty="0"/>
          </a:p>
        </p:txBody>
      </p:sp>
      <p:pic>
        <p:nvPicPr>
          <p:cNvPr id="2053" name="Picture 5" descr="http://www.ridus.ru/_ah/img/UrRaYtQYsJw7hVaCVZvTnA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62834"/>
            <a:ext cx="5148064" cy="36951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98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08912" cy="72008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Первые годы в США (</a:t>
            </a:r>
            <a:r>
              <a:rPr lang="ru-RU" b="1" dirty="0" smtClean="0"/>
              <a:t>1910—1913)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1412776"/>
            <a:ext cx="4608511" cy="5112568"/>
          </a:xfrm>
        </p:spPr>
        <p:txBody>
          <a:bodyPr>
            <a:normAutofit fontScale="55000" lnSpcReduction="20000"/>
          </a:bodyPr>
          <a:lstStyle/>
          <a:p>
            <a:pPr marL="68263" indent="109538" algn="just">
              <a:buNone/>
            </a:pPr>
            <a:r>
              <a:rPr lang="ru-RU" dirty="0" smtClean="0"/>
              <a:t>Чаплин </a:t>
            </a:r>
            <a:r>
              <a:rPr lang="ru-RU" dirty="0"/>
              <a:t>с труппой Карно был на гастролях в </a:t>
            </a:r>
            <a:r>
              <a:rPr lang="ru-RU" dirty="0">
                <a:hlinkClick r:id="rId2" tooltip="Соединённые Штаты Америки"/>
              </a:rPr>
              <a:t>США</a:t>
            </a:r>
            <a:r>
              <a:rPr lang="ru-RU" dirty="0"/>
              <a:t> с сентября </a:t>
            </a:r>
            <a:r>
              <a:rPr lang="ru-RU" dirty="0">
                <a:hlinkClick r:id="rId3" tooltip="1910 год"/>
              </a:rPr>
              <a:t>1910 года</a:t>
            </a:r>
            <a:r>
              <a:rPr lang="ru-RU" dirty="0"/>
              <a:t> по июнь </a:t>
            </a:r>
            <a:r>
              <a:rPr lang="ru-RU" dirty="0">
                <a:hlinkClick r:id="rId4" tooltip="1912 год"/>
              </a:rPr>
              <a:t>1912 года</a:t>
            </a:r>
            <a:r>
              <a:rPr lang="ru-RU" dirty="0"/>
              <a:t>. В 1912 году он на пять месяцев возвращается в </a:t>
            </a:r>
            <a:r>
              <a:rPr lang="ru-RU" dirty="0">
                <a:hlinkClick r:id="rId5" tooltip="Англия"/>
              </a:rPr>
              <a:t>Англию</a:t>
            </a:r>
            <a:r>
              <a:rPr lang="ru-RU" dirty="0"/>
              <a:t>, а </a:t>
            </a:r>
            <a:r>
              <a:rPr lang="ru-RU" dirty="0">
                <a:hlinkClick r:id="rId6" tooltip="2 октября"/>
              </a:rPr>
              <a:t>2 октября</a:t>
            </a:r>
            <a:r>
              <a:rPr lang="ru-RU" dirty="0"/>
              <a:t> вновь вместе с труппой Карно он приехал в США, и на сей раз принял решение остаться в этой стране</a:t>
            </a:r>
            <a:r>
              <a:rPr lang="ru-RU" dirty="0" smtClean="0"/>
              <a:t>.</a:t>
            </a:r>
          </a:p>
          <a:p>
            <a:pPr marL="68263" indent="109538" algn="just">
              <a:buNone/>
            </a:pPr>
            <a:r>
              <a:rPr lang="ru-RU" dirty="0" smtClean="0"/>
              <a:t>Во </a:t>
            </a:r>
            <a:r>
              <a:rPr lang="ru-RU" dirty="0"/>
              <a:t>время одного из выступлений Чаплина заметил кинопродюсер </a:t>
            </a:r>
            <a:r>
              <a:rPr lang="ru-RU" dirty="0">
                <a:hlinkClick r:id="rId7" tooltip="Мак Сеннет"/>
              </a:rPr>
              <a:t>Мак </a:t>
            </a:r>
            <a:r>
              <a:rPr lang="ru-RU" dirty="0" err="1">
                <a:hlinkClick r:id="rId7" tooltip="Мак Сеннет"/>
              </a:rPr>
              <a:t>Сеннет</a:t>
            </a:r>
            <a:r>
              <a:rPr lang="ru-RU" dirty="0"/>
              <a:t>. Игра Чарли понравилась Маку, и он пригласил артиста на работу в свою студию «</a:t>
            </a:r>
            <a:r>
              <a:rPr lang="ru-RU" dirty="0" err="1"/>
              <a:t>Кистоун</a:t>
            </a:r>
            <a:r>
              <a:rPr lang="ru-RU" dirty="0"/>
              <a:t>». </a:t>
            </a:r>
            <a:r>
              <a:rPr lang="ru-RU" dirty="0">
                <a:hlinkClick r:id="rId8" tooltip="23 сентября"/>
              </a:rPr>
              <a:t>23 сентября</a:t>
            </a:r>
            <a:r>
              <a:rPr lang="ru-RU" dirty="0">
                <a:hlinkClick r:id="rId9" tooltip="1913 год"/>
              </a:rPr>
              <a:t>1913 года</a:t>
            </a:r>
            <a:r>
              <a:rPr lang="ru-RU" dirty="0"/>
              <a:t> Чаплин заключил контракт с «</a:t>
            </a:r>
            <a:r>
              <a:rPr lang="ru-RU" dirty="0" err="1"/>
              <a:t>Кистоун</a:t>
            </a:r>
            <a:r>
              <a:rPr lang="ru-RU" dirty="0"/>
              <a:t>» с жалованием в 150 </a:t>
            </a:r>
            <a:r>
              <a:rPr lang="ru-RU" dirty="0">
                <a:hlinkClick r:id="rId10" tooltip="Доллар США"/>
              </a:rPr>
              <a:t>долларов</a:t>
            </a:r>
            <a:r>
              <a:rPr lang="ru-RU" dirty="0"/>
              <a:t> в </a:t>
            </a:r>
            <a:r>
              <a:rPr lang="ru-RU" dirty="0" smtClean="0"/>
              <a:t>неделю.</a:t>
            </a:r>
            <a:endParaRPr lang="ru-RU" dirty="0"/>
          </a:p>
          <a:p>
            <a:pPr marL="68263" indent="109538" algn="just">
              <a:buNone/>
            </a:pPr>
            <a:r>
              <a:rPr lang="ru-RU" dirty="0" smtClean="0"/>
              <a:t>После </a:t>
            </a:r>
            <a:r>
              <a:rPr lang="ru-RU" dirty="0"/>
              <a:t>первого фильма </a:t>
            </a:r>
            <a:r>
              <a:rPr lang="ru-RU" dirty="0" err="1"/>
              <a:t>Сеннетт</a:t>
            </a:r>
            <a:r>
              <a:rPr lang="ru-RU" dirty="0"/>
              <a:t> даже признавался, что решение взять в команду Чаплина было </a:t>
            </a:r>
            <a:r>
              <a:rPr lang="ru-RU" dirty="0" smtClean="0"/>
              <a:t>ошибочным. Мак </a:t>
            </a:r>
            <a:r>
              <a:rPr lang="ru-RU" dirty="0" err="1"/>
              <a:t>Сеннет</a:t>
            </a:r>
            <a:r>
              <a:rPr lang="ru-RU" dirty="0"/>
              <a:t> с трудом, но всё же дал возможность Чаплину сниматься дальше. Однако постепенно картины с молодым актёром стали приносить прибыль, и Чаплин стал одной из звёзд киностудии. Чаплин поступил в распоряжение </a:t>
            </a:r>
            <a:r>
              <a:rPr lang="ru-RU" dirty="0" err="1"/>
              <a:t>Норманд</a:t>
            </a:r>
            <a:r>
              <a:rPr lang="ru-RU" dirty="0"/>
              <a:t>, выступавшей в качестве </a:t>
            </a:r>
            <a:r>
              <a:rPr lang="ru-RU" dirty="0">
                <a:hlinkClick r:id="rId11" tooltip="Сценарий"/>
              </a:rPr>
              <a:t>сценариста</a:t>
            </a:r>
            <a:r>
              <a:rPr lang="ru-RU" dirty="0"/>
              <a:t> и </a:t>
            </a:r>
            <a:r>
              <a:rPr lang="ru-RU" dirty="0">
                <a:hlinkClick r:id="rId12" tooltip="Режиссёр"/>
              </a:rPr>
              <a:t>режиссёра</a:t>
            </a:r>
            <a:r>
              <a:rPr lang="ru-RU" dirty="0"/>
              <a:t>, однако Чарльз хотел сам делать свои фильмы. На съёмочной площадке они часто ссорились и не соглашались с решениями друг друга. Но это не испортило их отношений. Чаплин и </a:t>
            </a:r>
            <a:r>
              <a:rPr lang="ru-RU" dirty="0" err="1"/>
              <a:t>Норманд</a:t>
            </a:r>
            <a:r>
              <a:rPr lang="ru-RU" dirty="0"/>
              <a:t> остались друзьями и после того, как восходящей звезде дали возможность самостоятельно снимать кино, и после того, как он покинул «</a:t>
            </a:r>
            <a:r>
              <a:rPr lang="ru-RU" dirty="0" err="1"/>
              <a:t>Кистоун</a:t>
            </a:r>
            <a:r>
              <a:rPr lang="ru-RU" dirty="0" smtClean="0"/>
              <a:t>».</a:t>
            </a:r>
            <a:endParaRPr lang="ru-RU" dirty="0"/>
          </a:p>
          <a:p>
            <a:pPr marL="68263" indent="109538" algn="just">
              <a:buNone/>
            </a:pPr>
            <a:endParaRPr lang="ru-RU" dirty="0"/>
          </a:p>
        </p:txBody>
      </p:sp>
      <p:pic>
        <p:nvPicPr>
          <p:cNvPr id="8194" name="Picture 2" descr="https://encrypted-tbn2.gstatic.com/images?q=tbn:ANd9GcQTLcJIqX0vYhs5YyOzTw913VPfaKlQ6p1kIFSXzVcgl6s-56ppK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938" y="3856770"/>
            <a:ext cx="2267744" cy="30275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encrypted-tbn2.gstatic.com/images?q=tbn:ANd9GcQieGMo8qbqNvx9yVGTLEdkXpeC0dKT8VaYTThnI46pfhi_9hD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648" y="4563951"/>
            <a:ext cx="1952463" cy="2292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livejournal.ru/static/files/themes/quote/45987_604098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02382"/>
            <a:ext cx="3792095" cy="2528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712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5184576" cy="457120"/>
          </a:xfrm>
        </p:spPr>
        <p:txBody>
          <a:bodyPr>
            <a:noAutofit/>
          </a:bodyPr>
          <a:lstStyle/>
          <a:p>
            <a:r>
              <a:rPr lang="ru-RU" sz="2800" b="1" dirty="0"/>
              <a:t>Появление образа </a:t>
            </a:r>
            <a:r>
              <a:rPr lang="ru-RU" sz="2800" b="1" dirty="0" smtClean="0"/>
              <a:t>Бродяги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5354836" cy="5400600"/>
          </a:xfrm>
        </p:spPr>
        <p:txBody>
          <a:bodyPr>
            <a:noAutofit/>
          </a:bodyPr>
          <a:lstStyle/>
          <a:p>
            <a:pPr marL="68263" indent="193675" algn="just">
              <a:buNone/>
            </a:pPr>
            <a:r>
              <a:rPr lang="ru-RU" sz="1400" dirty="0" smtClean="0"/>
              <a:t>Образ </a:t>
            </a:r>
            <a:r>
              <a:rPr lang="ru-RU" sz="1400" dirty="0"/>
              <a:t>Бродяги впервые появился в фильме «</a:t>
            </a:r>
            <a:r>
              <a:rPr lang="ru-RU" sz="1400" dirty="0">
                <a:hlinkClick r:id="rId3" tooltip="Необыкновенно затруднительное положение Мэйбл"/>
              </a:rPr>
              <a:t>Необыкновенно затруднительное положение </a:t>
            </a:r>
            <a:r>
              <a:rPr lang="ru-RU" sz="1400" dirty="0" err="1">
                <a:hlinkClick r:id="rId3" tooltip="Необыкновенно затруднительное положение Мэйбл"/>
              </a:rPr>
              <a:t>Мэйбл</a:t>
            </a:r>
            <a:r>
              <a:rPr lang="ru-RU" sz="1400" dirty="0"/>
              <a:t>» (по другой версии — в фильме «</a:t>
            </a:r>
            <a:r>
              <a:rPr lang="ru-RU" sz="1400" dirty="0">
                <a:hlinkClick r:id="rId4" tooltip="Детские автомобильные гонки (фильм)"/>
              </a:rPr>
              <a:t>Детские автомобильные гонки</a:t>
            </a:r>
            <a:r>
              <a:rPr lang="ru-RU" sz="1400" dirty="0"/>
              <a:t>», снятом несколько позже, но вышедшем на экран на неделю раньше).</a:t>
            </a:r>
          </a:p>
          <a:p>
            <a:pPr marL="68263" indent="193675" algn="just">
              <a:buNone/>
            </a:pPr>
            <a:r>
              <a:rPr lang="ru-RU" sz="1400" dirty="0"/>
              <a:t>Чаплин надел огромные штаны, узкую визитку, большие башмаки, на голову — </a:t>
            </a:r>
            <a:r>
              <a:rPr lang="ru-RU" sz="1400" dirty="0">
                <a:hlinkClick r:id="rId5" tooltip="Котелок (головной убор)"/>
              </a:rPr>
              <a:t>котелок</a:t>
            </a:r>
            <a:r>
              <a:rPr lang="ru-RU" sz="1400" dirty="0"/>
              <a:t>, в руках держал тросточку. Чаплин выглядел моложе своего возраста, поэтому приклеил небольшие усики, добавлявшие, по его мнению, солидности, но не скрывающие мимики, необходимой в немом кино. В первом своём появлении на киноэкране Чаплин вышел с пышными усами.</a:t>
            </a:r>
          </a:p>
          <a:p>
            <a:pPr marL="68263" indent="193675" algn="just">
              <a:buNone/>
            </a:pPr>
            <a:r>
              <a:rPr lang="ru-RU" sz="1400" dirty="0" smtClean="0"/>
              <a:t>В </a:t>
            </a:r>
            <a:r>
              <a:rPr lang="ru-RU" sz="1400" dirty="0"/>
              <a:t>фильме </a:t>
            </a:r>
            <a:r>
              <a:rPr lang="ru-RU" sz="1400" dirty="0">
                <a:hlinkClick r:id="rId6" tooltip="Ссудная касса (фильм)"/>
              </a:rPr>
              <a:t>«Ссудная касса»</a:t>
            </a:r>
            <a:r>
              <a:rPr lang="ru-RU" sz="1400" dirty="0"/>
              <a:t> Бродяга в сцене увольнения показал жестом, что у него несколько детей, которых нужно кормить. Чаплин заметил, что зрители, находящиеся на съёмочной площадке, смахивают слезу. После этого образ Бродяги стал обретать лирические и трагические черты</a:t>
            </a:r>
            <a:r>
              <a:rPr lang="ru-RU" sz="1400" dirty="0" smtClean="0"/>
              <a:t>.  Маленький </a:t>
            </a:r>
            <a:r>
              <a:rPr lang="ru-RU" sz="1400" dirty="0"/>
              <a:t>Бродяга стал одним из самых тиражируемых образов в массовой культуре </a:t>
            </a:r>
            <a:r>
              <a:rPr lang="ru-RU" sz="1400" dirty="0">
                <a:hlinkClick r:id="rId7" tooltip="XX век"/>
              </a:rPr>
              <a:t>XX века</a:t>
            </a:r>
            <a:r>
              <a:rPr lang="ru-RU" sz="1400" dirty="0"/>
              <a:t>. Образу Бродяги подражали </a:t>
            </a:r>
            <a:r>
              <a:rPr lang="ru-RU" sz="1400" dirty="0">
                <a:hlinkClick r:id="rId8" tooltip="Капур, Радж"/>
              </a:rPr>
              <a:t>Радж </a:t>
            </a:r>
            <a:r>
              <a:rPr lang="ru-RU" sz="1400" dirty="0" err="1">
                <a:hlinkClick r:id="rId8" tooltip="Капур, Радж"/>
              </a:rPr>
              <a:t>Капур</a:t>
            </a:r>
            <a:r>
              <a:rPr lang="ru-RU" sz="1400" dirty="0"/>
              <a:t> в фильме «</a:t>
            </a:r>
            <a:r>
              <a:rPr lang="ru-RU" sz="1400" dirty="0">
                <a:hlinkClick r:id="rId9" tooltip="Господин 420 (фильм)"/>
              </a:rPr>
              <a:t>Господин 420</a:t>
            </a:r>
            <a:r>
              <a:rPr lang="ru-RU" sz="1400" dirty="0"/>
              <a:t>», классик советской клоунады </a:t>
            </a:r>
            <a:r>
              <a:rPr lang="ru-RU" sz="1400" dirty="0">
                <a:hlinkClick r:id="rId10" tooltip="Румянцев, Михаил Николаевич"/>
              </a:rPr>
              <a:t>Карандаш</a:t>
            </a:r>
            <a:r>
              <a:rPr lang="ru-RU" sz="1400" dirty="0"/>
              <a:t>, </a:t>
            </a:r>
            <a:r>
              <a:rPr lang="ru-RU" sz="1400" dirty="0">
                <a:hlinkClick r:id="rId11" tooltip="Калягин, Александр Александрович"/>
              </a:rPr>
              <a:t>Александр Калягин</a:t>
            </a:r>
            <a:r>
              <a:rPr lang="ru-RU" sz="1400" dirty="0"/>
              <a:t> в фильме «</a:t>
            </a:r>
            <a:r>
              <a:rPr lang="ru-RU" sz="1400" dirty="0">
                <a:hlinkClick r:id="rId12" tooltip="Здравствуйте, я ваша тётя! (фильм)"/>
              </a:rPr>
              <a:t>Здравствуйте, я ваша тётя!</a:t>
            </a:r>
            <a:r>
              <a:rPr lang="ru-RU" sz="1400" dirty="0"/>
              <a:t>» и т. д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822380" y="5231046"/>
            <a:ext cx="3312368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самый знаменитый человек в мире ... он затмевает славу Жанны </a:t>
            </a:r>
            <a:r>
              <a:rPr lang="ru-RU" sz="1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д'Арк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Людовика XIV и </a:t>
            </a:r>
            <a:r>
              <a:rPr lang="ru-RU" sz="1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Клемансо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Только Христос и Наполеон могли бы соперничать с ним в известности.</a:t>
            </a:r>
          </a:p>
          <a:p>
            <a:pPr algn="r"/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3" tooltip="Деллюк, Луи"/>
              </a:rPr>
              <a:t>Луи </a:t>
            </a:r>
            <a:r>
              <a:rPr lang="ru-RU" sz="1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3" tooltip="Деллюк, Луи"/>
              </a:rPr>
              <a:t>Деллюк</a:t>
            </a: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1917 год</a:t>
            </a:r>
          </a:p>
        </p:txBody>
      </p:sp>
      <p:pic>
        <p:nvPicPr>
          <p:cNvPr id="3074" name="Picture 2" descr="File:Chaplin The Kid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93" y="692696"/>
            <a:ext cx="3316455" cy="4104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534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5544616" cy="67050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Начало гонений в </a:t>
            </a:r>
            <a:r>
              <a:rPr lang="ru-RU" b="1" dirty="0" smtClean="0"/>
              <a:t>США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1412776"/>
            <a:ext cx="5400599" cy="5112568"/>
          </a:xfrm>
        </p:spPr>
        <p:txBody>
          <a:bodyPr>
            <a:normAutofit fontScale="62500" lnSpcReduction="20000"/>
          </a:bodyPr>
          <a:lstStyle/>
          <a:p>
            <a:pPr marL="68263" indent="106363" algn="just">
              <a:buNone/>
            </a:pPr>
            <a:r>
              <a:rPr lang="ru-RU" dirty="0" smtClean="0"/>
              <a:t>Во </a:t>
            </a:r>
            <a:r>
              <a:rPr lang="ru-RU" dirty="0"/>
              <a:t>времена </a:t>
            </a:r>
            <a:r>
              <a:rPr lang="ru-RU" dirty="0">
                <a:hlinkClick r:id="rId2" tooltip="Маккартизм"/>
              </a:rPr>
              <a:t>маккартизма</a:t>
            </a:r>
            <a:r>
              <a:rPr lang="ru-RU" dirty="0"/>
              <a:t> в США Чаплина стали обвинять в </a:t>
            </a:r>
            <a:r>
              <a:rPr lang="ru-RU" dirty="0">
                <a:hlinkClick r:id="rId3" tooltip="Комиссия по расследованию антиамериканской деятельности"/>
              </a:rPr>
              <a:t>антиамериканской деятельности</a:t>
            </a:r>
            <a:r>
              <a:rPr lang="ru-RU" dirty="0"/>
              <a:t> и подозревать в нём тайного коммуниста. Глава ФБР </a:t>
            </a:r>
            <a:r>
              <a:rPr lang="ru-RU" dirty="0">
                <a:hlinkClick r:id="rId4" tooltip="Гувер, Эдгар"/>
              </a:rPr>
              <a:t>Эдгар Гувер</a:t>
            </a:r>
            <a:r>
              <a:rPr lang="ru-RU" dirty="0"/>
              <a:t> дал указание активизировать работу по сбору на Чаплина обширного досье, начатого ещё в 1930-е годы, и пытался выдворить актёра из страны. Преследование Чаплина со стороны ФБР выросло после того, как он провёл в 1942 году кампанию в поддержку открытия </a:t>
            </a:r>
            <a:r>
              <a:rPr lang="ru-RU" dirty="0">
                <a:hlinkClick r:id="rId5" tooltip="Второй фронт (Вторая мировая война)"/>
              </a:rPr>
              <a:t>второго фронта</a:t>
            </a:r>
            <a:r>
              <a:rPr lang="ru-RU" dirty="0"/>
              <a:t>, и достигло критического уровня в конце 1940-х, когда </a:t>
            </a:r>
            <a:r>
              <a:rPr lang="ru-RU" dirty="0">
                <a:hlinkClick r:id="rId6" tooltip="Конгрессмен"/>
              </a:rPr>
              <a:t>конгрессмены</a:t>
            </a:r>
            <a:r>
              <a:rPr lang="ru-RU" dirty="0"/>
              <a:t> угрожали привлечь его в качестве свидетеля на слушаниях в конгрессе. Этого не случилось, возможно, из опасения, что Чаплин мог сочинить сатиру на своих </a:t>
            </a:r>
            <a:r>
              <a:rPr lang="ru-RU" dirty="0" smtClean="0"/>
              <a:t>преследователей.</a:t>
            </a:r>
            <a:endParaRPr lang="ru-RU" dirty="0"/>
          </a:p>
          <a:p>
            <a:pPr marL="68263" indent="106363" algn="just">
              <a:buNone/>
            </a:pPr>
            <a:r>
              <a:rPr lang="ru-RU" dirty="0"/>
              <a:t>В </a:t>
            </a:r>
            <a:r>
              <a:rPr lang="ru-RU" dirty="0">
                <a:hlinkClick r:id="rId7" tooltip="1952 год"/>
              </a:rPr>
              <a:t>1952 году</a:t>
            </a:r>
            <a:r>
              <a:rPr lang="ru-RU" dirty="0"/>
              <a:t> Чаплин создаёт фильм «</a:t>
            </a:r>
            <a:r>
              <a:rPr lang="ru-RU" dirty="0">
                <a:hlinkClick r:id="rId8" tooltip="Огни Рампы (фильм)"/>
              </a:rPr>
              <a:t>Огни рампы</a:t>
            </a:r>
            <a:r>
              <a:rPr lang="ru-RU" dirty="0"/>
              <a:t>» — рассказ о судьбе творческого человека и о творчестве вообще. </a:t>
            </a:r>
            <a:r>
              <a:rPr lang="ru-RU" dirty="0">
                <a:hlinkClick r:id="rId9" tooltip="17 сентября"/>
              </a:rPr>
              <a:t>17 сентября</a:t>
            </a:r>
            <a:r>
              <a:rPr lang="ru-RU" dirty="0"/>
              <a:t> 1952 года Чаплин отправился в </a:t>
            </a:r>
            <a:r>
              <a:rPr lang="ru-RU" dirty="0">
                <a:hlinkClick r:id="rId10" tooltip="Лондон"/>
              </a:rPr>
              <a:t>Лондон</a:t>
            </a:r>
            <a:r>
              <a:rPr lang="ru-RU" dirty="0"/>
              <a:t> на мировую премьеру «Огней рампы», и Эдгар Гувер добился от иммиграционных властей запрета на обратный въезд актёра в страну. Одним из факторов, послуживших поводом для отказа во въезде, послужило присутствие имени Чаплина в </a:t>
            </a:r>
            <a:r>
              <a:rPr lang="ru-RU" dirty="0">
                <a:hlinkClick r:id="rId11" tooltip="Список Оруэлла"/>
              </a:rPr>
              <a:t>списке </a:t>
            </a:r>
            <a:r>
              <a:rPr lang="ru-RU" dirty="0" smtClean="0">
                <a:hlinkClick r:id="rId11" tooltip="Список Оруэлла"/>
              </a:rPr>
              <a:t>Оруэлла</a:t>
            </a:r>
            <a:r>
              <a:rPr lang="ru-RU" dirty="0" smtClean="0"/>
              <a:t>.</a:t>
            </a:r>
            <a:endParaRPr lang="ru-RU" dirty="0"/>
          </a:p>
          <a:p>
            <a:pPr marL="68263" indent="106363" algn="just">
              <a:buNone/>
            </a:pPr>
            <a:r>
              <a:rPr lang="ru-RU" dirty="0"/>
              <a:t>Чаплин поселился в </a:t>
            </a:r>
            <a:r>
              <a:rPr lang="ru-RU" dirty="0">
                <a:hlinkClick r:id="rId12" tooltip="Швейцария"/>
              </a:rPr>
              <a:t>Швейцарии</a:t>
            </a:r>
            <a:r>
              <a:rPr lang="ru-RU" dirty="0"/>
              <a:t>, в городе </a:t>
            </a:r>
            <a:r>
              <a:rPr lang="ru-RU" dirty="0" err="1">
                <a:hlinkClick r:id="rId13" tooltip="Веве"/>
              </a:rPr>
              <a:t>Веве</a:t>
            </a:r>
            <a:r>
              <a:rPr lang="ru-RU" dirty="0"/>
              <a:t>.</a:t>
            </a:r>
          </a:p>
          <a:p>
            <a:pPr marL="68263" indent="106363" algn="just">
              <a:buNone/>
            </a:pPr>
            <a:endParaRPr lang="ru-RU" dirty="0"/>
          </a:p>
        </p:txBody>
      </p:sp>
      <p:pic>
        <p:nvPicPr>
          <p:cNvPr id="5122" name="Picture 2" descr="File:Hoover-JEdgar-LOC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180" y="-6807"/>
            <a:ext cx="2351437" cy="2965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Файл:Limelight4232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04258"/>
            <a:ext cx="2699791" cy="40537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343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4752528" cy="60113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Последние </a:t>
            </a:r>
            <a:r>
              <a:rPr lang="ru-RU" b="1" dirty="0" smtClean="0"/>
              <a:t>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1196752"/>
            <a:ext cx="4752528" cy="5328592"/>
          </a:xfrm>
        </p:spPr>
        <p:txBody>
          <a:bodyPr>
            <a:normAutofit fontScale="77500" lnSpcReduction="20000"/>
          </a:bodyPr>
          <a:lstStyle/>
          <a:p>
            <a:pPr marL="68263" indent="193675" algn="just">
              <a:buNone/>
            </a:pPr>
            <a:r>
              <a:rPr lang="ru-RU" dirty="0" smtClean="0"/>
              <a:t>В </a:t>
            </a:r>
            <a:r>
              <a:rPr lang="ru-RU" dirty="0"/>
              <a:t>Швейцарии Чаплин пишет музыку к своим немым фильмам, озвучивает фильм </a:t>
            </a:r>
            <a:r>
              <a:rPr lang="ru-RU" dirty="0">
                <a:hlinkClick r:id="rId2" tooltip="Золотая лихорадка (фильм)"/>
              </a:rPr>
              <a:t>«Золотая лихорадка»</a:t>
            </a:r>
            <a:r>
              <a:rPr lang="ru-RU" dirty="0"/>
              <a:t>.</a:t>
            </a:r>
          </a:p>
          <a:p>
            <a:pPr marL="68263" indent="193675" algn="just">
              <a:buNone/>
            </a:pPr>
            <a:r>
              <a:rPr lang="ru-RU" dirty="0"/>
              <a:t>Актёр был награждён </a:t>
            </a:r>
            <a:r>
              <a:rPr lang="ru-RU" dirty="0">
                <a:hlinkClick r:id="rId3" tooltip="Международная премия Мира"/>
              </a:rPr>
              <a:t>Международной премией Мира</a:t>
            </a:r>
            <a:r>
              <a:rPr lang="ru-RU" dirty="0"/>
              <a:t> в </a:t>
            </a:r>
            <a:r>
              <a:rPr lang="ru-RU" dirty="0">
                <a:hlinkClick r:id="rId4" tooltip="1954 год"/>
              </a:rPr>
              <a:t>1954 году</a:t>
            </a:r>
            <a:r>
              <a:rPr lang="ru-RU" dirty="0"/>
              <a:t>.</a:t>
            </a:r>
          </a:p>
          <a:p>
            <a:pPr marL="68263" indent="193675" algn="just">
              <a:buNone/>
            </a:pPr>
            <a:r>
              <a:rPr lang="ru-RU" dirty="0"/>
              <a:t>В своём фильме «</a:t>
            </a:r>
            <a:r>
              <a:rPr lang="ru-RU" dirty="0">
                <a:hlinkClick r:id="rId5" tooltip="Король в Нью-Йорке (фильм)"/>
              </a:rPr>
              <a:t>Король в Нью-Йорке</a:t>
            </a:r>
            <a:r>
              <a:rPr lang="ru-RU" dirty="0"/>
              <a:t>» (</a:t>
            </a:r>
            <a:r>
              <a:rPr lang="ru-RU" dirty="0">
                <a:hlinkClick r:id="rId6" tooltip="1957"/>
              </a:rPr>
              <a:t>1957</a:t>
            </a:r>
            <a:r>
              <a:rPr lang="ru-RU" dirty="0"/>
              <a:t>) Чаплин сам исполняет главную роль.</a:t>
            </a:r>
          </a:p>
          <a:p>
            <a:pPr marL="68263" indent="193675" algn="just">
              <a:buNone/>
            </a:pPr>
            <a:r>
              <a:rPr lang="ru-RU" dirty="0"/>
              <a:t>В </a:t>
            </a:r>
            <a:r>
              <a:rPr lang="ru-RU" dirty="0">
                <a:hlinkClick r:id="rId7" tooltip="1964 год"/>
              </a:rPr>
              <a:t>1964 году</a:t>
            </a:r>
            <a:r>
              <a:rPr lang="ru-RU" dirty="0"/>
              <a:t> Чаплин издал свои мемуары, которые легли в основу биографического художественного фильма «</a:t>
            </a:r>
            <a:r>
              <a:rPr lang="ru-RU" dirty="0">
                <a:hlinkClick r:id="rId8" tooltip="Чаплин (фильм)"/>
              </a:rPr>
              <a:t>Чаплин</a:t>
            </a:r>
            <a:r>
              <a:rPr lang="ru-RU" dirty="0"/>
              <a:t>» (</a:t>
            </a:r>
            <a:r>
              <a:rPr lang="ru-RU" dirty="0">
                <a:hlinkClick r:id="rId9" tooltip="1992"/>
              </a:rPr>
              <a:t>1992</a:t>
            </a:r>
            <a:r>
              <a:rPr lang="ru-RU" dirty="0"/>
              <a:t>).</a:t>
            </a:r>
          </a:p>
          <a:p>
            <a:pPr marL="68263" indent="193675" algn="just">
              <a:buNone/>
            </a:pPr>
            <a:r>
              <a:rPr lang="ru-RU" dirty="0"/>
              <a:t>Последний фильм «</a:t>
            </a:r>
            <a:r>
              <a:rPr lang="ru-RU" dirty="0">
                <a:hlinkClick r:id="rId10" tooltip="Графиня из Гонконга (фильм)"/>
              </a:rPr>
              <a:t>Графиня из Гонконга</a:t>
            </a:r>
            <a:r>
              <a:rPr lang="ru-RU" dirty="0"/>
              <a:t>» Чаплин ставит по своему сценарию в </a:t>
            </a:r>
            <a:r>
              <a:rPr lang="ru-RU" dirty="0">
                <a:hlinkClick r:id="rId11" tooltip="1967 год"/>
              </a:rPr>
              <a:t>1967 году</a:t>
            </a:r>
            <a:r>
              <a:rPr lang="ru-RU" dirty="0"/>
              <a:t>; главные роли в фильме исполнили </a:t>
            </a:r>
            <a:r>
              <a:rPr lang="ru-RU" dirty="0">
                <a:hlinkClick r:id="rId12" tooltip="Софи Лорен"/>
              </a:rPr>
              <a:t>Софи Лорен</a:t>
            </a:r>
            <a:r>
              <a:rPr lang="ru-RU" dirty="0"/>
              <a:t> и </a:t>
            </a:r>
            <a:r>
              <a:rPr lang="ru-RU" dirty="0">
                <a:hlinkClick r:id="rId13" tooltip="Брандо, Марлон"/>
              </a:rPr>
              <a:t>Марлон Брандо</a:t>
            </a:r>
            <a:r>
              <a:rPr lang="ru-RU" dirty="0"/>
              <a:t>.</a:t>
            </a:r>
          </a:p>
          <a:p>
            <a:pPr marL="68263" indent="193675" algn="just">
              <a:buNone/>
            </a:pPr>
            <a:endParaRPr lang="ru-RU" dirty="0"/>
          </a:p>
        </p:txBody>
      </p:sp>
      <p:pic>
        <p:nvPicPr>
          <p:cNvPr id="6146" name="Picture 2" descr="Файл:TheGoldRush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3834004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Файл:A King In New York poster 02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74941"/>
            <a:ext cx="3896862" cy="29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Файл:Chaplin poster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023" y="200720"/>
            <a:ext cx="3814117" cy="572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Файл:A Countess from Hong Kong.gi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3873822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98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1340768"/>
            <a:ext cx="4536503" cy="5184576"/>
          </a:xfrm>
        </p:spPr>
        <p:txBody>
          <a:bodyPr>
            <a:normAutofit fontScale="62500" lnSpcReduction="20000"/>
          </a:bodyPr>
          <a:lstStyle/>
          <a:p>
            <a:pPr marL="68263" indent="193675" algn="just">
              <a:buNone/>
            </a:pPr>
            <a:r>
              <a:rPr lang="ru-RU" dirty="0" smtClean="0"/>
              <a:t>В</a:t>
            </a:r>
            <a:r>
              <a:rPr lang="ru-RU" dirty="0"/>
              <a:t> </a:t>
            </a:r>
            <a:r>
              <a:rPr lang="ru-RU" dirty="0">
                <a:hlinkClick r:id="rId2" tooltip="1972 год"/>
              </a:rPr>
              <a:t>1972 году</a:t>
            </a:r>
            <a:r>
              <a:rPr lang="ru-RU" dirty="0"/>
              <a:t> Чаплин во второй раз получил почётного «</a:t>
            </a:r>
            <a:r>
              <a:rPr lang="ru-RU" dirty="0">
                <a:hlinkClick r:id="rId3" tooltip="Оскар (кинопремия)"/>
              </a:rPr>
              <a:t>Оскара</a:t>
            </a:r>
            <a:r>
              <a:rPr lang="ru-RU" dirty="0"/>
              <a:t>». Для этого он приехал на короткое время в </a:t>
            </a:r>
            <a:r>
              <a:rPr lang="ru-RU" dirty="0">
                <a:hlinkClick r:id="rId4" tooltip="США"/>
              </a:rPr>
              <a:t>США</a:t>
            </a:r>
            <a:r>
              <a:rPr lang="ru-RU" dirty="0"/>
              <a:t> — ему выдали лишь ограниченную визу. </a:t>
            </a:r>
            <a:r>
              <a:rPr lang="ru-RU" dirty="0">
                <a:hlinkClick r:id="rId5" tooltip="4 марта"/>
              </a:rPr>
              <a:t>4 марта</a:t>
            </a:r>
            <a:r>
              <a:rPr lang="ru-RU" dirty="0"/>
              <a:t> </a:t>
            </a:r>
            <a:r>
              <a:rPr lang="ru-RU" dirty="0">
                <a:hlinkClick r:id="rId6" tooltip="1975 год"/>
              </a:rPr>
              <a:t>1975 года</a:t>
            </a:r>
            <a:r>
              <a:rPr lang="ru-RU" dirty="0"/>
              <a:t> Чаплин был посвящён в рыцари королевой </a:t>
            </a:r>
            <a:r>
              <a:rPr lang="ru-RU" dirty="0">
                <a:hlinkClick r:id="rId7" tooltip="Елизавета II"/>
              </a:rPr>
              <a:t>Елизаветой II</a:t>
            </a:r>
            <a:r>
              <a:rPr lang="ru-RU" dirty="0"/>
              <a:t>.</a:t>
            </a:r>
          </a:p>
          <a:p>
            <a:pPr marL="68263" indent="193675" algn="just">
              <a:buNone/>
            </a:pPr>
            <a:r>
              <a:rPr lang="ru-RU" dirty="0"/>
              <a:t>Артист скончался во сне </a:t>
            </a:r>
            <a:r>
              <a:rPr lang="ru-RU" dirty="0">
                <a:hlinkClick r:id="rId8" tooltip="25 декабря"/>
              </a:rPr>
              <a:t>25 декабря</a:t>
            </a:r>
            <a:r>
              <a:rPr lang="ru-RU" dirty="0"/>
              <a:t> </a:t>
            </a:r>
            <a:r>
              <a:rPr lang="ru-RU" dirty="0">
                <a:hlinkClick r:id="rId9" tooltip="1977 год"/>
              </a:rPr>
              <a:t>1977 года</a:t>
            </a:r>
            <a:r>
              <a:rPr lang="ru-RU" dirty="0"/>
              <a:t> в своём доме в </a:t>
            </a:r>
            <a:r>
              <a:rPr lang="ru-RU" dirty="0" err="1">
                <a:hlinkClick r:id="rId10" tooltip="Веве"/>
              </a:rPr>
              <a:t>Веве</a:t>
            </a:r>
            <a:r>
              <a:rPr lang="ru-RU" dirty="0"/>
              <a:t> и был похоронен на местном кладбище. В память о Чарли Чаплине на берегу Женевского озера установлен памятник.</a:t>
            </a:r>
          </a:p>
          <a:p>
            <a:pPr marL="68263" indent="193675" algn="just">
              <a:buNone/>
            </a:pPr>
            <a:r>
              <a:rPr lang="ru-RU" dirty="0">
                <a:hlinkClick r:id="rId11" tooltip="1 марта"/>
              </a:rPr>
              <a:t>1 марта</a:t>
            </a:r>
            <a:r>
              <a:rPr lang="ru-RU" dirty="0"/>
              <a:t> </a:t>
            </a:r>
            <a:r>
              <a:rPr lang="ru-RU" dirty="0">
                <a:hlinkClick r:id="rId12" tooltip="1978 год"/>
              </a:rPr>
              <a:t>1978 года</a:t>
            </a:r>
            <a:r>
              <a:rPr lang="ru-RU" dirty="0"/>
              <a:t> гроб с телом Чаплина был выкопан и похищен с целью получения </a:t>
            </a:r>
            <a:r>
              <a:rPr lang="ru-RU" dirty="0" smtClean="0"/>
              <a:t>выкупа. </a:t>
            </a:r>
            <a:r>
              <a:rPr lang="ru-RU" dirty="0"/>
              <a:t>Полиция арестовала преступников, и тело актёра было перезахоронено </a:t>
            </a:r>
            <a:r>
              <a:rPr lang="ru-RU" dirty="0">
                <a:hlinkClick r:id="rId13" tooltip="17 мая"/>
              </a:rPr>
              <a:t>17 мая</a:t>
            </a:r>
            <a:r>
              <a:rPr lang="ru-RU" dirty="0"/>
              <a:t> 1978 года на кладбище </a:t>
            </a:r>
            <a:r>
              <a:rPr lang="ru-RU" dirty="0" err="1"/>
              <a:t>Меруз</a:t>
            </a:r>
            <a:r>
              <a:rPr lang="ru-RU" dirty="0"/>
              <a:t> в </a:t>
            </a:r>
            <a:r>
              <a:rPr lang="ru-RU" dirty="0" err="1">
                <a:hlinkClick r:id="rId14" tooltip="Корсье-Сюр-Веве (страница отсутствует)"/>
              </a:rPr>
              <a:t>Корсье-Сюр-Веве</a:t>
            </a:r>
            <a:r>
              <a:rPr lang="ru-RU" dirty="0"/>
              <a:t>, Швейцария, под 6 </a:t>
            </a:r>
            <a:r>
              <a:rPr lang="ru-RU" dirty="0">
                <a:hlinkClick r:id="rId15" tooltip="Фут"/>
              </a:rPr>
              <a:t>футами</a:t>
            </a:r>
            <a:r>
              <a:rPr lang="ru-RU" dirty="0"/>
              <a:t> (1,8 м) бетона, чтобы в будущем предотвратить подобные попытки.</a:t>
            </a:r>
          </a:p>
          <a:p>
            <a:pPr marL="68263" indent="193675" algn="just">
              <a:buNone/>
            </a:pPr>
            <a:r>
              <a:rPr lang="ru-RU" dirty="0"/>
              <a:t>Чаплин был женат четыре раза, у него было 12 детей. Некоторые из них также пробовали себя на актёрском поприще, но широкую известность как актриса приобрела </a:t>
            </a:r>
            <a:r>
              <a:rPr lang="ru-RU" dirty="0" smtClean="0"/>
              <a:t>лишь </a:t>
            </a:r>
            <a:r>
              <a:rPr lang="ru-RU" dirty="0" err="1" smtClean="0">
                <a:hlinkClick r:id="rId16" tooltip="Чаплин, Джеральдина"/>
              </a:rPr>
              <a:t>Джеральдина</a:t>
            </a:r>
            <a:r>
              <a:rPr lang="ru-RU" dirty="0" smtClean="0">
                <a:hlinkClick r:id="rId16" tooltip="Чаплин, Джеральдина"/>
              </a:rPr>
              <a:t> </a:t>
            </a:r>
            <a:r>
              <a:rPr lang="ru-RU" dirty="0">
                <a:hlinkClick r:id="rId16" tooltip="Чаплин, Джеральдина"/>
              </a:rPr>
              <a:t>Чаплин</a:t>
            </a:r>
            <a:r>
              <a:rPr lang="ru-RU" dirty="0"/>
              <a:t>.</a:t>
            </a:r>
          </a:p>
          <a:p>
            <a:pPr marL="68263" indent="193675" algn="just">
              <a:buNone/>
            </a:pPr>
            <a:endParaRPr lang="ru-RU" dirty="0"/>
          </a:p>
        </p:txBody>
      </p:sp>
      <p:pic>
        <p:nvPicPr>
          <p:cNvPr id="7170" name="Picture 2" descr="http://plitkar.com.ua/files/2011/03/chaplin-grave-a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03" y="0"/>
            <a:ext cx="4286250" cy="2876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kino-teatr.ru/acter/album/48910/126038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85804"/>
            <a:ext cx="3059832" cy="3972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5040560" cy="67314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Признание и </a:t>
            </a:r>
            <a:r>
              <a:rPr lang="ru-RU" b="1" dirty="0" smtClean="0"/>
              <a:t>смерть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049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63</TotalTime>
  <Words>148</Words>
  <Application>Microsoft Office PowerPoint</Application>
  <PresentationFormat>Экран (4:3)</PresentationFormat>
  <Paragraphs>52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Остин</vt:lpstr>
      <vt:lpstr>Чарльз Спенсер Чаплин</vt:lpstr>
      <vt:lpstr>Презентация PowerPoint</vt:lpstr>
      <vt:lpstr>Первые годы в США (1910—1913)</vt:lpstr>
      <vt:lpstr>Появление образа Бродяги</vt:lpstr>
      <vt:lpstr>Начало гонений в США</vt:lpstr>
      <vt:lpstr>Последние работы</vt:lpstr>
      <vt:lpstr>Признание и смерть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Чарльз Спенсер Чаплин</dc:title>
  <dc:creator>Алина</dc:creator>
  <cp:lastModifiedBy>Алина</cp:lastModifiedBy>
  <cp:revision>7</cp:revision>
  <dcterms:created xsi:type="dcterms:W3CDTF">2013-03-12T18:19:07Z</dcterms:created>
  <dcterms:modified xsi:type="dcterms:W3CDTF">2013-03-12T19:22:32Z</dcterms:modified>
</cp:coreProperties>
</file>