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1" r:id="rId4"/>
    <p:sldId id="275" r:id="rId5"/>
    <p:sldId id="259" r:id="rId6"/>
    <p:sldId id="260" r:id="rId7"/>
    <p:sldId id="264" r:id="rId8"/>
    <p:sldId id="261" r:id="rId9"/>
    <p:sldId id="274" r:id="rId10"/>
    <p:sldId id="262" r:id="rId11"/>
    <p:sldId id="263" r:id="rId12"/>
    <p:sldId id="265" r:id="rId13"/>
    <p:sldId id="273" r:id="rId14"/>
    <p:sldId id="272" r:id="rId15"/>
    <p:sldId id="267" r:id="rId16"/>
    <p:sldId id="268" r:id="rId17"/>
    <p:sldId id="277" r:id="rId18"/>
    <p:sldId id="269" r:id="rId19"/>
    <p:sldId id="270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D6FB2FA-54E3-4568-BDB3-85AC61621764}" type="datetimeFigureOut">
              <a:rPr lang="ru-RU" smtClean="0"/>
              <a:t>26.02.2015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45B6854-619B-4B18-9509-42139E4518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Михаил Александрович Шолохов (1905- 1984)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Творческий путь писателя.</a:t>
            </a:r>
          </a:p>
        </p:txBody>
      </p:sp>
    </p:spTree>
    <p:extLst>
      <p:ext uri="{BB962C8B-B14F-4D97-AF65-F5344CB8AC3E}">
        <p14:creationId xmlns:p14="http://schemas.microsoft.com/office/powerpoint/2010/main" val="23233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772400" cy="4968552"/>
          </a:xfrm>
        </p:spPr>
        <p:txBody>
          <a:bodyPr>
            <a:noAutofit/>
          </a:bodyPr>
          <a:lstStyle/>
          <a:p>
            <a:r>
              <a:rPr lang="ru-RU" sz="2000" dirty="0" smtClean="0"/>
              <a:t> Родился 11 (24) мая 1905 года на хуторе </a:t>
            </a:r>
            <a:r>
              <a:rPr lang="ru-RU" sz="2000" dirty="0" err="1" smtClean="0"/>
              <a:t>Кружилин</a:t>
            </a:r>
            <a:r>
              <a:rPr lang="ru-RU" sz="2000" dirty="0" smtClean="0"/>
              <a:t> станицы Вёшенской области Войска Донского (ныне район Ростовской области). Внебрачный сын украинки, жены донского казака </a:t>
            </a:r>
            <a:r>
              <a:rPr lang="ru-RU" sz="2000" dirty="0" err="1" smtClean="0"/>
              <a:t>А.Д.Кузнецовой</a:t>
            </a:r>
            <a:r>
              <a:rPr lang="ru-RU" sz="2000" dirty="0" smtClean="0"/>
              <a:t> (1871-1942) и богатого приказчика (сына купца, выходца с Рязанщины) </a:t>
            </a:r>
            <a:r>
              <a:rPr lang="ru-RU" sz="2000" dirty="0" err="1" smtClean="0"/>
              <a:t>А.М.Шолохова</a:t>
            </a:r>
            <a:r>
              <a:rPr lang="ru-RU" sz="2000" dirty="0" smtClean="0"/>
              <a:t> (1865-1925). В раннем детстве носил фамилию Кузнецов, получил надел земли как «сын казачий». В 1913 году, после усыновления родным отцом, потерял казачьи привилегии, став «сыном мещанина». Рос в атмосфере явной двусмысленности, что, очевидно, породило в характере Шолохова тягу к правде и справедливости, но и одновременно привычку скрывать о себе по возможности все. 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052736"/>
            <a:ext cx="7772400" cy="720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Детство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8903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2630395" cy="936104"/>
          </a:xfrm>
        </p:spPr>
        <p:txBody>
          <a:bodyPr/>
          <a:lstStyle/>
          <a:p>
            <a:r>
              <a:rPr lang="ru-RU" sz="3600" dirty="0" smtClean="0"/>
              <a:t>Учеба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6792"/>
            <a:ext cx="2808312" cy="3995332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211960" y="188640"/>
            <a:ext cx="4536503" cy="6336704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2"/>
                </a:solidFill>
              </a:rPr>
              <a:t>С 1915 года по март 1918 года обучался </a:t>
            </a:r>
            <a:r>
              <a:rPr lang="ru-RU" sz="1800" dirty="0" smtClean="0">
                <a:solidFill>
                  <a:schemeClr val="tx2"/>
                </a:solidFill>
              </a:rPr>
              <a:t>в  </a:t>
            </a:r>
            <a:r>
              <a:rPr lang="ru-RU" sz="1800" dirty="0" err="1">
                <a:solidFill>
                  <a:schemeClr val="tx2"/>
                </a:solidFill>
              </a:rPr>
              <a:t>Богучарской</a:t>
            </a:r>
            <a:r>
              <a:rPr lang="ru-RU" sz="1800" dirty="0">
                <a:solidFill>
                  <a:schemeClr val="tx2"/>
                </a:solidFill>
              </a:rPr>
              <a:t> мужской классической гимназии. Проживал на улице 2-й Мещанской (ныне улица Прокопенко) в доме священника </a:t>
            </a:r>
            <a:r>
              <a:rPr lang="ru-RU" sz="1800" dirty="0" err="1">
                <a:solidFill>
                  <a:schemeClr val="tx2"/>
                </a:solidFill>
              </a:rPr>
              <a:t>Д.И.Тишанского</a:t>
            </a:r>
            <a:r>
              <a:rPr lang="ru-RU" sz="1800" dirty="0">
                <a:solidFill>
                  <a:schemeClr val="tx2"/>
                </a:solidFill>
              </a:rPr>
              <a:t>. Окончил неполных три класса гимназии, помешала Гражданская </a:t>
            </a:r>
            <a:r>
              <a:rPr lang="ru-RU" sz="1800" dirty="0" smtClean="0">
                <a:solidFill>
                  <a:schemeClr val="tx2"/>
                </a:solidFill>
              </a:rPr>
              <a:t>война. </a:t>
            </a:r>
            <a:r>
              <a:rPr lang="ru-RU" sz="1800" dirty="0">
                <a:solidFill>
                  <a:schemeClr val="tx2"/>
                </a:solidFill>
              </a:rPr>
              <a:t>Во время Гражданской войны семья Шолохова могла оказаться под ударом с двух сторон: для белых казаков это были «иногородние», для красных — «эксплуататоры». Юный Шолохов не имел страсти к накопительству и принял сторону победившей силы – встал на сторону красных. </a:t>
            </a:r>
            <a:r>
              <a:rPr lang="ru-RU" sz="1800" dirty="0" smtClean="0">
                <a:solidFill>
                  <a:schemeClr val="tx2"/>
                </a:solidFill>
              </a:rPr>
              <a:t>Установившей </a:t>
            </a:r>
            <a:r>
              <a:rPr lang="ru-RU" sz="1800" dirty="0">
                <a:solidFill>
                  <a:schemeClr val="tx2"/>
                </a:solidFill>
              </a:rPr>
              <a:t>хотя бы относительный мир, служил в продотряде, но самовольно снижал обложение людей своего </a:t>
            </a:r>
            <a:r>
              <a:rPr lang="ru-RU" sz="1800" dirty="0" smtClean="0">
                <a:solidFill>
                  <a:schemeClr val="tx2"/>
                </a:solidFill>
              </a:rPr>
              <a:t>круга. Ему </a:t>
            </a:r>
            <a:r>
              <a:rPr lang="ru-RU" sz="1800" dirty="0">
                <a:solidFill>
                  <a:schemeClr val="tx2"/>
                </a:solidFill>
              </a:rPr>
              <a:t>дали один год исправительных работ в колонии для несовершеннолетних и отправили в </a:t>
            </a:r>
            <a:r>
              <a:rPr lang="ru-RU" sz="1800" dirty="0" err="1">
                <a:solidFill>
                  <a:schemeClr val="tx2"/>
                </a:solidFill>
              </a:rPr>
              <a:t>Болшево</a:t>
            </a:r>
            <a:r>
              <a:rPr lang="ru-RU" sz="1800" dirty="0">
                <a:solidFill>
                  <a:schemeClr val="tx2"/>
                </a:solidFill>
              </a:rPr>
              <a:t> (под Москвой).</a:t>
            </a:r>
            <a:br>
              <a:rPr lang="ru-RU" sz="1800" dirty="0">
                <a:solidFill>
                  <a:schemeClr val="tx2"/>
                </a:solidFill>
              </a:rPr>
            </a:br>
            <a:endParaRPr lang="ru-RU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7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704"/>
            <a:ext cx="3524324" cy="3878263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44008" y="2420888"/>
            <a:ext cx="3800745" cy="4104456"/>
          </a:xfrm>
        </p:spPr>
        <p:txBody>
          <a:bodyPr/>
          <a:lstStyle/>
          <a:p>
            <a:r>
              <a:rPr lang="ru-RU" sz="1800" dirty="0"/>
              <a:t>В 1920—1922 годах жил с семьёй в станице Каргинской.  Участвовал в ликвидации неграмотности среди взрослых хуторян, вел перепись населения, служил в станичном ревкоме. В 1922 году, во время работы по продразверстке, М. А. Шолохов был приговорен к расстрелу, причем красными. — «Два дня ждал смерти… А потом пришли и выпустили…». </a:t>
            </a:r>
          </a:p>
        </p:txBody>
      </p:sp>
    </p:spTree>
    <p:extLst>
      <p:ext uri="{BB962C8B-B14F-4D97-AF65-F5344CB8AC3E}">
        <p14:creationId xmlns:p14="http://schemas.microsoft.com/office/powerpoint/2010/main" val="23508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40" y="404665"/>
            <a:ext cx="7754713" cy="1008112"/>
          </a:xfrm>
        </p:spPr>
        <p:txBody>
          <a:bodyPr>
            <a:noAutofit/>
          </a:bodyPr>
          <a:lstStyle/>
          <a:p>
            <a:r>
              <a:rPr lang="ru-RU" sz="3600" dirty="0" smtClean="0"/>
              <a:t>Москва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2253972"/>
          </a:xfrm>
        </p:spPr>
        <p:txBody>
          <a:bodyPr>
            <a:normAutofit/>
          </a:bodyPr>
          <a:lstStyle/>
          <a:p>
            <a:r>
              <a:rPr lang="ru-RU" dirty="0" smtClean="0"/>
              <a:t>В октябре 1922 г. </a:t>
            </a:r>
            <a:r>
              <a:rPr lang="ru-RU" dirty="0" err="1" smtClean="0"/>
              <a:t>М.А.Шолохов</a:t>
            </a:r>
            <a:r>
              <a:rPr lang="ru-RU" dirty="0" smtClean="0"/>
              <a:t> уехал в Москву с целью продолжить образование, попробовать свои силы в писательском труде. </a:t>
            </a:r>
            <a:r>
              <a:rPr lang="ru-RU" dirty="0"/>
              <a:t>Однако поступить на подготовительные курсы </a:t>
            </a:r>
            <a:r>
              <a:rPr lang="ru-RU" dirty="0" smtClean="0"/>
              <a:t>рабфака(рабочий факультет)</a:t>
            </a:r>
            <a:r>
              <a:rPr lang="ru-RU" dirty="0"/>
              <a:t> не удалось из-за отсутствия требуемых для поступления трудового стажа и направления </a:t>
            </a:r>
            <a:r>
              <a:rPr lang="ru-RU" dirty="0" smtClean="0"/>
              <a:t>комсомола. Занимался самообразованием, принимал участие в работе литературной группе «Молодая гвардия». Вступил в ВЛКСМ.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260648"/>
            <a:ext cx="3422483" cy="188692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начале писательского пути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606589"/>
            <a:ext cx="4116388" cy="54717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34579" y="2852936"/>
            <a:ext cx="3641877" cy="3268165"/>
          </a:xfrm>
        </p:spPr>
        <p:txBody>
          <a:bodyPr>
            <a:normAutofit fontScale="92500"/>
          </a:bodyPr>
          <a:lstStyle/>
          <a:p>
            <a:r>
              <a:rPr lang="ru-RU" sz="1800" dirty="0" smtClean="0">
                <a:solidFill>
                  <a:schemeClr val="tx2"/>
                </a:solidFill>
              </a:rPr>
              <a:t>Начиная </a:t>
            </a:r>
            <a:r>
              <a:rPr lang="ru-RU" sz="1800" dirty="0">
                <a:solidFill>
                  <a:schemeClr val="tx2"/>
                </a:solidFill>
              </a:rPr>
              <a:t>с </a:t>
            </a:r>
            <a:r>
              <a:rPr lang="ru-RU" sz="1800" dirty="0" smtClean="0">
                <a:solidFill>
                  <a:schemeClr val="tx2"/>
                </a:solidFill>
              </a:rPr>
              <a:t>1924г. </a:t>
            </a:r>
            <a:r>
              <a:rPr lang="ru-RU" sz="1800" dirty="0" smtClean="0">
                <a:solidFill>
                  <a:schemeClr val="tx2"/>
                </a:solidFill>
              </a:rPr>
              <a:t>в </a:t>
            </a:r>
            <a:r>
              <a:rPr lang="ru-RU" sz="1800" dirty="0">
                <a:solidFill>
                  <a:schemeClr val="tx2"/>
                </a:solidFill>
              </a:rPr>
              <a:t>журналах появляются его рассказы, объединённые впоследствии в </a:t>
            </a:r>
            <a:r>
              <a:rPr lang="ru-RU" sz="1800" dirty="0" smtClean="0">
                <a:solidFill>
                  <a:schemeClr val="tx2"/>
                </a:solidFill>
              </a:rPr>
              <a:t>сборники </a:t>
            </a:r>
            <a:r>
              <a:rPr lang="ru-RU" sz="1800" dirty="0">
                <a:solidFill>
                  <a:schemeClr val="tx2"/>
                </a:solidFill>
              </a:rPr>
              <a:t>«Донские рассказы» (</a:t>
            </a:r>
            <a:r>
              <a:rPr lang="ru-RU" sz="1800" dirty="0" smtClean="0">
                <a:solidFill>
                  <a:schemeClr val="tx2"/>
                </a:solidFill>
              </a:rPr>
              <a:t>1925г.) </a:t>
            </a:r>
            <a:r>
              <a:rPr lang="ru-RU" sz="1800" dirty="0">
                <a:solidFill>
                  <a:schemeClr val="tx2"/>
                </a:solidFill>
              </a:rPr>
              <a:t>и «Лазоревая степь» (</a:t>
            </a:r>
            <a:r>
              <a:rPr lang="ru-RU" sz="1800" dirty="0" smtClean="0">
                <a:solidFill>
                  <a:schemeClr val="tx2"/>
                </a:solidFill>
              </a:rPr>
              <a:t>1926г.) </a:t>
            </a:r>
            <a:r>
              <a:rPr lang="ru-RU" sz="1800" dirty="0">
                <a:solidFill>
                  <a:schemeClr val="tx2"/>
                </a:solidFill>
              </a:rPr>
              <a:t>посвящены теме Гражданской войны. 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Излюбленный сюжет молодого писателя</a:t>
            </a:r>
            <a:r>
              <a:rPr lang="ru-RU" sz="1800" dirty="0" smtClean="0">
                <a:solidFill>
                  <a:schemeClr val="tx2"/>
                </a:solidFill>
              </a:rPr>
              <a:t>, начиная с его рассказа «Родинка» </a:t>
            </a:r>
            <a:r>
              <a:rPr lang="ru-RU" sz="1800" dirty="0">
                <a:solidFill>
                  <a:schemeClr val="tx2"/>
                </a:solidFill>
              </a:rPr>
              <a:t>(</a:t>
            </a:r>
            <a:r>
              <a:rPr lang="ru-RU" sz="1800" dirty="0" smtClean="0">
                <a:solidFill>
                  <a:schemeClr val="tx2"/>
                </a:solidFill>
              </a:rPr>
              <a:t>1923г.), </a:t>
            </a:r>
            <a:r>
              <a:rPr lang="ru-RU" sz="1800" dirty="0">
                <a:solidFill>
                  <a:schemeClr val="tx2"/>
                </a:solidFill>
              </a:rPr>
              <a:t>— смертельное столкновение ближайших родственников: отца и сына, </a:t>
            </a:r>
            <a:r>
              <a:rPr lang="ru-RU" sz="1800" dirty="0" smtClean="0">
                <a:solidFill>
                  <a:schemeClr val="tx2"/>
                </a:solidFill>
              </a:rPr>
              <a:t>родных </a:t>
            </a:r>
            <a:r>
              <a:rPr lang="ru-RU" sz="1800" dirty="0">
                <a:solidFill>
                  <a:schemeClr val="tx2"/>
                </a:solidFill>
              </a:rPr>
              <a:t>братьев.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3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4579" y="404665"/>
            <a:ext cx="3422483" cy="36004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 е м ь я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1600" dirty="0">
                <a:latin typeface="Times New Roman" panose="02020603050405020304" pitchFamily="18" charset="0"/>
              </a:rPr>
              <a:t>В декабре 1923г. </a:t>
            </a:r>
            <a:r>
              <a:rPr lang="ru-RU" sz="1600" dirty="0" err="1">
                <a:latin typeface="Times New Roman" panose="02020603050405020304" pitchFamily="18" charset="0"/>
              </a:rPr>
              <a:t>М.А.Шолохов</a:t>
            </a:r>
            <a:r>
              <a:rPr lang="ru-RU" sz="1600" dirty="0">
                <a:latin typeface="Times New Roman" panose="02020603050405020304" pitchFamily="18" charset="0"/>
              </a:rPr>
              <a:t> вернулся в Каргинскую, а затем — в станицу </a:t>
            </a:r>
            <a:r>
              <a:rPr lang="ru-RU" sz="1600" dirty="0" err="1">
                <a:latin typeface="Times New Roman" panose="02020603050405020304" pitchFamily="18" charset="0"/>
              </a:rPr>
              <a:t>Букановскую</a:t>
            </a:r>
            <a:r>
              <a:rPr lang="ru-RU" sz="1600" dirty="0">
                <a:latin typeface="Times New Roman" panose="02020603050405020304" pitchFamily="18" charset="0"/>
              </a:rPr>
              <a:t>. В 1924 г. Женился на </a:t>
            </a:r>
            <a:r>
              <a:rPr lang="ru-RU" sz="1600" dirty="0" err="1">
                <a:latin typeface="Times New Roman" panose="02020603050405020304" pitchFamily="18" charset="0"/>
              </a:rPr>
              <a:t>М.П.Громославской</a:t>
            </a:r>
            <a:r>
              <a:rPr lang="ru-RU" sz="1600" dirty="0">
                <a:latin typeface="Times New Roman" panose="02020603050405020304" pitchFamily="18" charset="0"/>
              </a:rPr>
              <a:t>, дочери бывшего станичного атамана</a:t>
            </a:r>
            <a:r>
              <a:rPr lang="ru-RU" sz="1600" dirty="0" smtClean="0">
                <a:latin typeface="Times New Roman" panose="02020603050405020304" pitchFamily="18" charset="0"/>
              </a:rPr>
              <a:t>. С этой женщиной писатель проживет до конца своей жизни. </a:t>
            </a:r>
            <a:r>
              <a:rPr lang="ru-RU" sz="1600" dirty="0">
                <a:latin typeface="Times New Roman" panose="02020603050405020304" pitchFamily="18" charset="0"/>
              </a:rPr>
              <a:t>После возвращения в Каргинскую у Шолохова родилась старшая дочь Светлана (1926). В последующие годы в семье появились сыновья Александр, Михаил и дочь Мария.</a:t>
            </a:r>
            <a:br>
              <a:rPr lang="ru-RU" sz="1600" dirty="0">
                <a:latin typeface="Times New Roman" panose="02020603050405020304" pitchFamily="18" charset="0"/>
              </a:rPr>
            </a:br>
            <a:endParaRPr lang="ru-RU" sz="11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16388" cy="52895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4049" y="4581128"/>
            <a:ext cx="3442256" cy="153997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Семья М. А. Шолохова </a:t>
            </a:r>
            <a:r>
              <a:rPr lang="ru-RU" b="1" dirty="0">
                <a:solidFill>
                  <a:schemeClr val="tx2"/>
                </a:solidFill>
              </a:rPr>
              <a:t>(апрель 1941 г.)</a:t>
            </a:r>
            <a:r>
              <a:rPr lang="ru-RU" dirty="0">
                <a:solidFill>
                  <a:schemeClr val="tx2"/>
                </a:solidFill>
              </a:rPr>
              <a:t>. Слева направо: Мария Петровна с сыном Мишей, Александр, Светлана, Михаил Шолохов с Машей.</a:t>
            </a:r>
          </a:p>
        </p:txBody>
      </p:sp>
    </p:spTree>
    <p:extLst>
      <p:ext uri="{BB962C8B-B14F-4D97-AF65-F5344CB8AC3E}">
        <p14:creationId xmlns:p14="http://schemas.microsoft.com/office/powerpoint/2010/main" val="3040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40" y="692697"/>
            <a:ext cx="7754713" cy="122413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Время появления «Тихого Дона»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99248" y="2708920"/>
            <a:ext cx="7734747" cy="3600400"/>
          </a:xfrm>
        </p:spPr>
        <p:txBody>
          <a:bodyPr>
            <a:normAutofit lnSpcReduction="10000"/>
          </a:bodyPr>
          <a:lstStyle/>
          <a:p>
            <a:r>
              <a:rPr lang="ru-RU" sz="2300" dirty="0" smtClean="0"/>
              <a:t>В </a:t>
            </a:r>
            <a:r>
              <a:rPr lang="ru-RU" sz="2300" dirty="0" smtClean="0"/>
              <a:t>1925г. </a:t>
            </a:r>
            <a:r>
              <a:rPr lang="ru-RU" sz="2300" dirty="0"/>
              <a:t>Шолохов начал было произведение о казаках в </a:t>
            </a:r>
            <a:r>
              <a:rPr lang="ru-RU" sz="2300" dirty="0" smtClean="0"/>
              <a:t>1917г., </a:t>
            </a:r>
            <a:r>
              <a:rPr lang="ru-RU" sz="2300" dirty="0"/>
              <a:t>во время </a:t>
            </a:r>
            <a:r>
              <a:rPr lang="ru-RU" sz="2300" dirty="0" err="1"/>
              <a:t>Корниловского</a:t>
            </a:r>
            <a:r>
              <a:rPr lang="ru-RU" sz="2300" dirty="0"/>
              <a:t> мятежа, под названием «Тихий Дон</a:t>
            </a:r>
            <a:r>
              <a:rPr lang="ru-RU" sz="2300" dirty="0" smtClean="0"/>
              <a:t>».  </a:t>
            </a:r>
            <a:r>
              <a:rPr lang="ru-RU" sz="2300" dirty="0"/>
              <a:t>Однако этот замысел был оставлен, но уже через год писатель заново берется за «Тихий Дон», широко разворачивая картины довоенной жизни казачества и событий Первой мировой войны. </a:t>
            </a:r>
            <a:r>
              <a:rPr lang="ru-RU" sz="2300" dirty="0" smtClean="0"/>
              <a:t> </a:t>
            </a:r>
            <a:r>
              <a:rPr lang="ru-RU" sz="2300" dirty="0"/>
              <a:t>Две первых книги романа- эпопеи выходят в </a:t>
            </a:r>
            <a:r>
              <a:rPr lang="ru-RU" sz="2300" dirty="0" smtClean="0"/>
              <a:t>1928г. </a:t>
            </a:r>
            <a:r>
              <a:rPr lang="ru-RU" sz="2300" dirty="0"/>
              <a:t>в журнале «Октябрь</a:t>
            </a:r>
            <a:r>
              <a:rPr lang="ru-RU" sz="2300" dirty="0" smtClean="0"/>
              <a:t>». </a:t>
            </a:r>
            <a:r>
              <a:rPr lang="ru-RU" sz="2300" dirty="0"/>
              <a:t>Почти сразу возникают сомнения в их авторстве, слишком больших знаний и опыта требовало произведение такого масштаба</a:t>
            </a:r>
            <a:r>
              <a:rPr lang="ru-RU" sz="2300" dirty="0" smtClean="0"/>
              <a:t>. </a:t>
            </a:r>
            <a:r>
              <a:rPr lang="ru-RU" sz="2300" dirty="0"/>
              <a:t>Шолохов привозит в Москву на экспертизу рукописи книги.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21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906987" cy="3878263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79912" y="570156"/>
            <a:ext cx="4664841" cy="6171212"/>
          </a:xfrm>
        </p:spPr>
        <p:txBody>
          <a:bodyPr/>
          <a:lstStyle/>
          <a:p>
            <a:r>
              <a:rPr lang="ru-RU" sz="1800" dirty="0"/>
              <a:t>Его старший друг и наставница, член РСДРП </a:t>
            </a:r>
            <a:r>
              <a:rPr lang="ru-RU" sz="1800" dirty="0" smtClean="0"/>
              <a:t> </a:t>
            </a:r>
            <a:r>
              <a:rPr lang="ru-RU" sz="1800" dirty="0"/>
              <a:t>с 1903 года </a:t>
            </a:r>
            <a:r>
              <a:rPr lang="ru-RU" sz="1800" dirty="0" err="1"/>
              <a:t>Е.Г.Левицкая</a:t>
            </a:r>
            <a:r>
              <a:rPr lang="ru-RU" sz="1800" dirty="0"/>
              <a:t> (сам Шолохов вступил в партию в 1932 году), которой впоследствии был посвящен рассказ «Судьба человека», полагала, что в «шатаниях» Григория Мелехова в «Тихом Доне» много автобиографического. Шолохов сменил множество </a:t>
            </a:r>
            <a:r>
              <a:rPr lang="ru-RU" sz="1800" dirty="0" smtClean="0"/>
              <a:t>профессий( был грузчиком, чернорабочим, каменщиком), </a:t>
            </a:r>
            <a:r>
              <a:rPr lang="ru-RU" sz="1800" dirty="0"/>
              <a:t>особенно в Москве, где подолгу жил с конца 1922 года по 1926 год. Затем, после того как закрепился в литературе, обосновался у себя на родине в станице Вешенской.</a:t>
            </a:r>
          </a:p>
        </p:txBody>
      </p:sp>
    </p:spTree>
    <p:extLst>
      <p:ext uri="{BB962C8B-B14F-4D97-AF65-F5344CB8AC3E}">
        <p14:creationId xmlns:p14="http://schemas.microsoft.com/office/powerpoint/2010/main" val="385486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260649"/>
            <a:ext cx="2880320" cy="136815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Роман «Тихий Дон» 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07" y="558800"/>
            <a:ext cx="3944874" cy="55673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34579" y="2924944"/>
            <a:ext cx="3713885" cy="3196157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2"/>
                </a:solidFill>
              </a:rPr>
              <a:t>Молодой писатель был полон энергии, обладал феноменальной памятью, много читал (в 1920-е гг. были доступны даже воспоминания белых генералов), расспрашивал казаков в донских хуторах о «германской» и гражданской войнах, а быт и нравы родного Дона знал, как никто.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6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7" y="188641"/>
            <a:ext cx="4176464" cy="93610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«Поднятая целина» </a:t>
            </a:r>
            <a:r>
              <a:rPr lang="ru-RU" sz="1100" dirty="0" smtClean="0"/>
              <a:t>•</a:t>
            </a:r>
            <a:endParaRPr lang="ru-RU" sz="11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3620732" cy="55673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27984" y="1988840"/>
            <a:ext cx="4320479" cy="4132261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solidFill>
                  <a:schemeClr val="tx2"/>
                </a:solidFill>
              </a:rPr>
              <a:t>События коллективизации (и предшествующие ей) задержали работу над романом-эпопеей. 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В письмах, в том числе к И. В. Сталину, Шолохов пытался открыть глаза на истинное положение вещей: полный развал хозяйства, беззаконие, пытки, применяемые к колхозникам</a:t>
            </a:r>
            <a:r>
              <a:rPr lang="ru-RU" sz="1800" dirty="0" smtClean="0">
                <a:solidFill>
                  <a:schemeClr val="tx2"/>
                </a:solidFill>
              </a:rPr>
              <a:t>. </a:t>
            </a:r>
            <a:r>
              <a:rPr lang="ru-RU" sz="1800" dirty="0">
                <a:solidFill>
                  <a:schemeClr val="tx2"/>
                </a:solidFill>
              </a:rPr>
              <a:t>Однако </a:t>
            </a:r>
            <a:r>
              <a:rPr lang="ru-RU" sz="1800" dirty="0" smtClean="0">
                <a:solidFill>
                  <a:schemeClr val="tx2"/>
                </a:solidFill>
              </a:rPr>
              <a:t>саму </a:t>
            </a:r>
            <a:r>
              <a:rPr lang="ru-RU" sz="1800" dirty="0">
                <a:solidFill>
                  <a:schemeClr val="tx2"/>
                </a:solidFill>
              </a:rPr>
              <a:t>идею коллективизации он принял и в смягченном виде, с бесспорным сочувствием к главным героям- коммунистам</a:t>
            </a:r>
            <a:r>
              <a:rPr lang="ru-RU" sz="1800" b="1" dirty="0">
                <a:solidFill>
                  <a:schemeClr val="tx2"/>
                </a:solidFill>
              </a:rPr>
              <a:t>. </a:t>
            </a:r>
            <a:r>
              <a:rPr lang="ru-RU" sz="1800" b="1" dirty="0" smtClean="0">
                <a:solidFill>
                  <a:schemeClr val="tx2"/>
                </a:solidFill>
              </a:rPr>
              <a:t> </a:t>
            </a:r>
            <a:r>
              <a:rPr lang="ru-RU" sz="1800" b="1" dirty="0">
                <a:solidFill>
                  <a:schemeClr val="tx2"/>
                </a:solidFill>
              </a:rPr>
              <a:t>«Поднятая целина» </a:t>
            </a:r>
            <a:r>
              <a:rPr lang="ru-RU" sz="1800" dirty="0">
                <a:solidFill>
                  <a:schemeClr val="tx2"/>
                </a:solidFill>
              </a:rPr>
              <a:t>была объявлена совершенным образцом литературы социалистического реализма и вскоре вошла во все школьные программы, став обязательным для изучения </a:t>
            </a:r>
            <a:r>
              <a:rPr lang="ru-RU" sz="1800" dirty="0" smtClean="0">
                <a:solidFill>
                  <a:schemeClr val="tx2"/>
                </a:solidFill>
              </a:rPr>
              <a:t>произведением.</a:t>
            </a:r>
            <a:endParaRPr lang="ru-RU" sz="1800" dirty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3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4713" cy="10801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Заканчивая «Тихий Дон» 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99248" y="3429000"/>
            <a:ext cx="7734747" cy="3024336"/>
          </a:xfrm>
        </p:spPr>
        <p:txBody>
          <a:bodyPr>
            <a:normAutofit/>
          </a:bodyPr>
          <a:lstStyle/>
          <a:p>
            <a:r>
              <a:rPr lang="ru-RU" dirty="0"/>
              <a:t>Успех «Поднятой целины» прямо или косвенно помог Шолохову продолжить работу над «Тихим Доном</a:t>
            </a:r>
            <a:r>
              <a:rPr lang="ru-RU" dirty="0" smtClean="0"/>
              <a:t>». Выход </a:t>
            </a:r>
            <a:r>
              <a:rPr lang="ru-RU" dirty="0"/>
              <a:t>третьей книги (шестой части) которой был задержан из-за достаточно сочувственного изображения участников антибольшевистского </a:t>
            </a:r>
            <a:r>
              <a:rPr lang="ru-RU" dirty="0" err="1"/>
              <a:t>Верхнедонского</a:t>
            </a:r>
            <a:r>
              <a:rPr lang="ru-RU" dirty="0"/>
              <a:t> восстания 1919 года</a:t>
            </a:r>
            <a:r>
              <a:rPr lang="ru-RU" dirty="0" smtClean="0"/>
              <a:t>. </a:t>
            </a:r>
            <a:r>
              <a:rPr lang="ru-RU" dirty="0"/>
              <a:t>Шолохов обратился к Горькому и с его помощью добился от Сталина разрешения на публикацию этой книги без купюр (1932), а в 1934 году в основном завершил четвертую, последнюю, но стал заново её переписывать, вероятно, не без ужесточившегося идеологического давления.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32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204864"/>
            <a:ext cx="7756263" cy="3672408"/>
          </a:xfrm>
        </p:spPr>
        <p:txBody>
          <a:bodyPr/>
          <a:lstStyle/>
          <a:p>
            <a:r>
              <a:rPr lang="ru-RU" sz="2000" dirty="0"/>
              <a:t>В 1935 году </a:t>
            </a:r>
            <a:r>
              <a:rPr lang="ru-RU" sz="2000" dirty="0" err="1"/>
              <a:t>Е.Г.Левицкая</a:t>
            </a:r>
            <a:r>
              <a:rPr lang="ru-RU" sz="2000" dirty="0"/>
              <a:t> восхищалась Шолоховым, находя, что он превратился </a:t>
            </a:r>
            <a:r>
              <a:rPr lang="ru-RU" sz="2000" dirty="0" smtClean="0"/>
              <a:t>«из «сомневающегося</a:t>
            </a:r>
            <a:r>
              <a:rPr lang="ru-RU" sz="2000" dirty="0"/>
              <a:t>», шатающегося – в твердого коммуниста, знающего, куда идет, ясно видящего и цель, и средства достичь ее». Несомненно, писатель убеждал себя в этом и, хотя в 1938 году чуть не пал жертвой ложного политического обвинения, нашел в себе мужество закончить «Тихий Дон» полным жизненным крахом своего любимого героя Григория Мелехова, раздавленного колесом жестокой истории.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324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404664"/>
            <a:ext cx="2570137" cy="3600400"/>
          </a:xfrm>
        </p:spPr>
        <p:txBody>
          <a:bodyPr/>
          <a:lstStyle/>
          <a:p>
            <a:r>
              <a:rPr lang="ru-RU" sz="1800" dirty="0"/>
              <a:t>Роман переведён на множество иностранных языков. В романе-эпопее более 600 персонажей, и большинство их гибнет либо умирает от горя</a:t>
            </a:r>
            <a:r>
              <a:rPr lang="ru-RU" sz="1800" dirty="0" smtClean="0"/>
              <a:t>, </a:t>
            </a:r>
            <a:r>
              <a:rPr lang="ru-RU" sz="1800" dirty="0"/>
              <a:t>нелепостей и неустроенности жизни.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772816"/>
            <a:ext cx="4104456" cy="5256584"/>
          </a:xfrm>
        </p:spPr>
        <p:txBody>
          <a:bodyPr>
            <a:noAutofit/>
          </a:bodyPr>
          <a:lstStyle/>
          <a:p>
            <a:r>
              <a:rPr lang="ru-RU" b="1" dirty="0"/>
              <a:t>«Тихий Дон»</a:t>
            </a:r>
            <a:endParaRPr lang="ru-RU" b="1" dirty="0" smtClean="0"/>
          </a:p>
          <a:p>
            <a:r>
              <a:rPr lang="ru-RU" dirty="0" smtClean="0"/>
              <a:t>В </a:t>
            </a:r>
            <a:r>
              <a:rPr lang="ru-RU" dirty="0"/>
              <a:t>двух последних книгах «Тихого Дона» (седьмая часть четвертой книги вышла в свет в 1937-1938 годах, восьмая – в 1940 году) появилось множество публицистических, </a:t>
            </a:r>
            <a:r>
              <a:rPr lang="ru-RU" dirty="0" smtClean="0"/>
              <a:t>однозначно </a:t>
            </a:r>
            <a:r>
              <a:rPr lang="ru-RU" dirty="0"/>
              <a:t>пробольшевистских деклараций, сплошь и рядом противоречащих сюжету и образному строю романа-эпопеи. Роман был лично прочитан </a:t>
            </a:r>
            <a:r>
              <a:rPr lang="ru-RU" dirty="0" err="1"/>
              <a:t>И.В.Сталиным</a:t>
            </a:r>
            <a:r>
              <a:rPr lang="ru-RU" dirty="0"/>
              <a:t> и одобрен им к печати.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8455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7119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годы войны и после нее 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99248" y="3068960"/>
            <a:ext cx="7734747" cy="3240360"/>
          </a:xfrm>
        </p:spPr>
        <p:txBody>
          <a:bodyPr>
            <a:normAutofit/>
          </a:bodyPr>
          <a:lstStyle/>
          <a:p>
            <a:r>
              <a:rPr lang="ru-RU" dirty="0"/>
              <a:t>В 1941-45 гг., работая военным корреспондентом, опубликовал несколько очерков и рассказ «Наука ненависти». </a:t>
            </a:r>
            <a:r>
              <a:rPr lang="ru-RU" dirty="0" smtClean="0"/>
              <a:t> </a:t>
            </a:r>
            <a:r>
              <a:rPr lang="ru-RU" dirty="0"/>
              <a:t>После войны Шолохов- публицист отдал щедрую дань официозной государственной идеологии, однако «оттепель» отметил произведением довольно высокого достоинства — рассказом «Судьба человека» (</a:t>
            </a:r>
            <a:r>
              <a:rPr lang="ru-RU" dirty="0" smtClean="0"/>
              <a:t>1956г</a:t>
            </a:r>
            <a:r>
              <a:rPr lang="ru-RU" dirty="0" smtClean="0"/>
              <a:t>.).</a:t>
            </a:r>
          </a:p>
          <a:p>
            <a:r>
              <a:rPr lang="ru-RU" dirty="0" smtClean="0"/>
              <a:t> </a:t>
            </a:r>
            <a:r>
              <a:rPr lang="ru-RU" dirty="0"/>
              <a:t>В конце 1942 года, сразу после Сталинградской битвы, был начат роман </a:t>
            </a:r>
            <a:r>
              <a:rPr lang="ru-RU" b="1" dirty="0"/>
              <a:t>«Они сражались за родину».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Произведение публикуется отрывками в 1943 – 1944 и 1949 – 1954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78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88640"/>
            <a:ext cx="3422483" cy="1886921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Нобелевская премия 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33" y="558800"/>
            <a:ext cx="3999222" cy="55673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34579" y="3284984"/>
            <a:ext cx="3713885" cy="2836117"/>
          </a:xfrm>
        </p:spPr>
        <p:txBody>
          <a:bodyPr/>
          <a:lstStyle/>
          <a:p>
            <a:r>
              <a:rPr lang="ru-RU" sz="1800" dirty="0">
                <a:solidFill>
                  <a:schemeClr val="tx2"/>
                </a:solidFill>
              </a:rPr>
              <a:t>В 1965 </a:t>
            </a:r>
            <a:r>
              <a:rPr lang="ru-RU" sz="1800" dirty="0" err="1">
                <a:solidFill>
                  <a:schemeClr val="tx2"/>
                </a:solidFill>
              </a:rPr>
              <a:t>М.А.Шолохов</a:t>
            </a:r>
            <a:r>
              <a:rPr lang="ru-RU" sz="1800" dirty="0">
                <a:solidFill>
                  <a:schemeClr val="tx2"/>
                </a:solidFill>
              </a:rPr>
              <a:t> получил Нобелевскую премию </a:t>
            </a:r>
            <a:r>
              <a:rPr lang="ru-RU" sz="1800" dirty="0" smtClean="0">
                <a:solidFill>
                  <a:schemeClr val="tx2"/>
                </a:solidFill>
              </a:rPr>
              <a:t>в области</a:t>
            </a:r>
            <a:r>
              <a:rPr lang="ru-RU" sz="1800" dirty="0" smtClean="0">
                <a:solidFill>
                  <a:schemeClr val="tx2"/>
                </a:solidFill>
              </a:rPr>
              <a:t> литературы за роман </a:t>
            </a:r>
            <a:r>
              <a:rPr lang="ru-RU" sz="1800" b="1" dirty="0">
                <a:solidFill>
                  <a:schemeClr val="tx2"/>
                </a:solidFill>
              </a:rPr>
              <a:t>«Тихий Дон</a:t>
            </a:r>
            <a:r>
              <a:rPr lang="ru-RU" sz="1800" b="1" dirty="0" smtClean="0">
                <a:solidFill>
                  <a:schemeClr val="tx2"/>
                </a:solidFill>
              </a:rPr>
              <a:t>»</a:t>
            </a:r>
            <a:r>
              <a:rPr lang="ru-RU" sz="1800" dirty="0" smtClean="0">
                <a:solidFill>
                  <a:schemeClr val="tx2"/>
                </a:solidFill>
              </a:rPr>
              <a:t>.  </a:t>
            </a:r>
            <a:r>
              <a:rPr lang="ru-RU" sz="1800" dirty="0">
                <a:solidFill>
                  <a:schemeClr val="tx2"/>
                </a:solidFill>
              </a:rPr>
              <a:t>Шолохов — единственный советский писатель, получивший Нобелевскую премию с согласия руководства </a:t>
            </a:r>
            <a:r>
              <a:rPr lang="ru-RU" sz="1800" dirty="0" smtClean="0">
                <a:solidFill>
                  <a:schemeClr val="tx2"/>
                </a:solidFill>
              </a:rPr>
              <a:t>СССР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3422483" cy="648072"/>
          </a:xfrm>
        </p:spPr>
        <p:txBody>
          <a:bodyPr/>
          <a:lstStyle/>
          <a:p>
            <a:r>
              <a:rPr lang="ru-RU" dirty="0"/>
              <a:t>Орден </a:t>
            </a:r>
            <a:r>
              <a:rPr lang="ru-RU" dirty="0" smtClean="0"/>
              <a:t>Ленина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48680"/>
            <a:ext cx="3935533" cy="5688632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611560" y="2924944"/>
            <a:ext cx="3411725" cy="3309377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Указом Президиума Верховного Совета СССР от 23 февраля 1967 года Шолохову Михаилу Александровичу присвоено звание Героя Социалистического Труда с вручением ордена Ленина и золотой медали «Серп и Молот»</a:t>
            </a:r>
          </a:p>
        </p:txBody>
      </p:sp>
    </p:spTree>
    <p:extLst>
      <p:ext uri="{BB962C8B-B14F-4D97-AF65-F5344CB8AC3E}">
        <p14:creationId xmlns:p14="http://schemas.microsoft.com/office/powerpoint/2010/main" val="32215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260648"/>
            <a:ext cx="3422483" cy="95871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Последние годы 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744012"/>
            <a:ext cx="4116388" cy="5196939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034579" y="2924944"/>
            <a:ext cx="3411725" cy="3196157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2"/>
                </a:solidFill>
              </a:rPr>
              <a:t>До конца дней жил в своём доме в Вёшенской. 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b="1" dirty="0">
                <a:solidFill>
                  <a:schemeClr val="tx2"/>
                </a:solidFill>
              </a:rPr>
              <a:t>Сталинскую</a:t>
            </a:r>
            <a:r>
              <a:rPr lang="ru-RU" sz="1800" dirty="0">
                <a:solidFill>
                  <a:schemeClr val="tx2"/>
                </a:solidFill>
              </a:rPr>
              <a:t> </a:t>
            </a:r>
            <a:r>
              <a:rPr lang="ru-RU" sz="1800" b="1" dirty="0">
                <a:solidFill>
                  <a:schemeClr val="tx2"/>
                </a:solidFill>
              </a:rPr>
              <a:t>премию</a:t>
            </a:r>
            <a:r>
              <a:rPr lang="ru-RU" sz="1800" dirty="0">
                <a:solidFill>
                  <a:schemeClr val="tx2"/>
                </a:solidFill>
              </a:rPr>
              <a:t> передал в Фонд обороны, </a:t>
            </a:r>
            <a:r>
              <a:rPr lang="ru-RU" sz="1800" b="1" dirty="0">
                <a:solidFill>
                  <a:schemeClr val="tx2"/>
                </a:solidFill>
              </a:rPr>
              <a:t>Нобелевскую</a:t>
            </a:r>
            <a:r>
              <a:rPr lang="ru-RU" sz="1800" dirty="0">
                <a:solidFill>
                  <a:schemeClr val="tx2"/>
                </a:solidFill>
              </a:rPr>
              <a:t> — на постройку школы в </a:t>
            </a:r>
            <a:r>
              <a:rPr lang="ru-RU" sz="1800" dirty="0" smtClean="0">
                <a:solidFill>
                  <a:schemeClr val="tx2"/>
                </a:solidFill>
              </a:rPr>
              <a:t>Вёшенской. Последние </a:t>
            </a:r>
            <a:r>
              <a:rPr lang="ru-RU" sz="1800" dirty="0">
                <a:solidFill>
                  <a:schemeClr val="tx2"/>
                </a:solidFill>
              </a:rPr>
              <a:t>годы </a:t>
            </a:r>
            <a:r>
              <a:rPr lang="ru-RU" sz="1800" dirty="0" smtClean="0">
                <a:solidFill>
                  <a:schemeClr val="tx2"/>
                </a:solidFill>
              </a:rPr>
              <a:t>увлекался </a:t>
            </a:r>
            <a:r>
              <a:rPr lang="ru-RU" sz="1800" dirty="0">
                <a:solidFill>
                  <a:schemeClr val="tx2"/>
                </a:solidFill>
              </a:rPr>
              <a:t>охотой и рыбной ловлей</a:t>
            </a:r>
            <a:r>
              <a:rPr lang="ru-RU" sz="1800" dirty="0" smtClean="0">
                <a:solidFill>
                  <a:schemeClr val="tx2"/>
                </a:solidFill>
              </a:rPr>
              <a:t>. </a:t>
            </a:r>
            <a:r>
              <a:rPr lang="ru-RU" sz="1800" dirty="0">
                <a:solidFill>
                  <a:schemeClr val="tx2"/>
                </a:solidFill>
              </a:rPr>
              <a:t>С 1960г. фактически отошёл от литературы. </a:t>
            </a:r>
            <a:endParaRPr lang="ru-RU" sz="1800" dirty="0" smtClean="0">
              <a:solidFill>
                <a:schemeClr val="tx2"/>
              </a:solidFill>
            </a:endParaRPr>
          </a:p>
          <a:p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Писатель умер от рака горла 21 февраля </a:t>
            </a:r>
            <a:r>
              <a:rPr lang="ru-RU" sz="1800" dirty="0" smtClean="0">
                <a:solidFill>
                  <a:schemeClr val="tx2"/>
                </a:solidFill>
              </a:rPr>
              <a:t>1984 года.</a:t>
            </a:r>
            <a:endParaRPr lang="ru-RU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2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76872"/>
            <a:ext cx="5827220" cy="434945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Мемориальный музей Шолохова на хуторе </a:t>
            </a:r>
            <a:r>
              <a:rPr lang="ru-RU" sz="3200" dirty="0" err="1" smtClean="0"/>
              <a:t>Кружилине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9631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32856"/>
            <a:ext cx="6123658" cy="40861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Памятник Аксинье и Григорию Мелехову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279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306</TotalTime>
  <Words>1149</Words>
  <Application>Microsoft Office PowerPoint</Application>
  <PresentationFormat>Экран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Твердый переплет</vt:lpstr>
      <vt:lpstr>Михаил Александрович Шолохов (1905- 1984) </vt:lpstr>
      <vt:lpstr> Родился 11 (24) мая 1905 года на хуторе Кружилин станицы Вёшенской области Войска Донского (ныне район Ростовской области). Внебрачный сын украинки, жены донского казака А.Д.Кузнецовой (1871-1942) и богатого приказчика (сына купца, выходца с Рязанщины) А.М.Шолохова (1865-1925). В раннем детстве носил фамилию Кузнецов, получил надел земли как «сын казачий». В 1913 году, после усыновления родным отцом, потерял казачьи привилегии, став «сыном мещанина». Рос в атмосфере явной двусмысленности, что, очевидно, породило в характере Шолохова тягу к правде и справедливости, но и одновременно привычку скрывать о себе по возможности все. </vt:lpstr>
      <vt:lpstr>Учеба</vt:lpstr>
      <vt:lpstr>В 1920—1922 годах жил с семьёй в станице Каргинской.  Участвовал в ликвидации неграмотности среди взрослых хуторян, вел перепись населения, служил в станичном ревкоме. В 1922 году, во время работы по продразверстке, М. А. Шолохов был приговорен к расстрелу, причем красными. — «Два дня ждал смерти… А потом пришли и выпустили…». </vt:lpstr>
      <vt:lpstr>Москва </vt:lpstr>
      <vt:lpstr>В начале писательского пути</vt:lpstr>
      <vt:lpstr>С е м ь я  В декабре 1923г. М.А.Шолохов вернулся в Каргинскую, а затем — в станицу Букановскую. В 1924 г. Женился на М.П.Громославской, дочери бывшего станичного атамана. С этой женщиной писатель проживет до конца своей жизни. После возвращения в Каргинскую у Шолохова родилась старшая дочь Светлана (1926). В последующие годы в семье появились сыновья Александр, Михаил и дочь Мария. </vt:lpstr>
      <vt:lpstr>Время появления «Тихого Дона»</vt:lpstr>
      <vt:lpstr>Его старший друг и наставница, член РСДРП  с 1903 года Е.Г.Левицкая (сам Шолохов вступил в партию в 1932 году), которой впоследствии был посвящен рассказ «Судьба человека», полагала, что в «шатаниях» Григория Мелехова в «Тихом Доне» много автобиографического. Шолохов сменил множество профессий( был грузчиком, чернорабочим, каменщиком), особенно в Москве, где подолгу жил с конца 1922 года по 1926 год. Затем, после того как закрепился в литературе, обосновался у себя на родине в станице Вешенской.</vt:lpstr>
      <vt:lpstr>Роман «Тихий Дон» </vt:lpstr>
      <vt:lpstr>«Поднятая целина» •</vt:lpstr>
      <vt:lpstr>Заканчивая «Тихий Дон» </vt:lpstr>
      <vt:lpstr>В 1935 году Е.Г.Левицкая восхищалась Шолоховым, находя, что он превратился «из «сомневающегося», шатающегося – в твердого коммуниста, знающего, куда идет, ясно видящего и цель, и средства достичь ее». Несомненно, писатель убеждал себя в этом и, хотя в 1938 году чуть не пал жертвой ложного политического обвинения, нашел в себе мужество закончить «Тихий Дон» полным жизненным крахом своего любимого героя Григория Мелехова, раздавленного колесом жестокой истории. </vt:lpstr>
      <vt:lpstr>Роман переведён на множество иностранных языков. В романе-эпопее более 600 персонажей, и большинство их гибнет либо умирает от горя, нелепостей и неустроенности жизни.</vt:lpstr>
      <vt:lpstr>В годы войны и после нее </vt:lpstr>
      <vt:lpstr>Нобелевская премия </vt:lpstr>
      <vt:lpstr>Орден Ленина</vt:lpstr>
      <vt:lpstr>Последние годы </vt:lpstr>
      <vt:lpstr>Мемориальный музей Шолохова на хуторе Кружилине</vt:lpstr>
      <vt:lpstr>Памятник Аксинье и Григорию Мелехову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Александрович Шолохов (1905- 1984) Творческий путь писателя.</dc:title>
  <dc:creator>Дима</dc:creator>
  <cp:lastModifiedBy>Дима</cp:lastModifiedBy>
  <cp:revision>25</cp:revision>
  <dcterms:created xsi:type="dcterms:W3CDTF">2015-02-17T09:23:48Z</dcterms:created>
  <dcterms:modified xsi:type="dcterms:W3CDTF">2015-02-26T13:43:20Z</dcterms:modified>
</cp:coreProperties>
</file>