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66" r:id="rId7"/>
    <p:sldId id="276" r:id="rId8"/>
    <p:sldId id="274" r:id="rId9"/>
    <p:sldId id="279" r:id="rId10"/>
    <p:sldId id="280" r:id="rId11"/>
    <p:sldId id="275" r:id="rId12"/>
    <p:sldId id="267" r:id="rId13"/>
    <p:sldId id="268" r:id="rId14"/>
    <p:sldId id="277" r:id="rId15"/>
    <p:sldId id="278" r:id="rId16"/>
    <p:sldId id="260" r:id="rId17"/>
    <p:sldId id="263" r:id="rId18"/>
    <p:sldId id="283" r:id="rId19"/>
    <p:sldId id="264" r:id="rId20"/>
    <p:sldId id="284" r:id="rId21"/>
    <p:sldId id="285" r:id="rId22"/>
    <p:sldId id="269" r:id="rId23"/>
    <p:sldId id="281" r:id="rId24"/>
    <p:sldId id="282" r:id="rId25"/>
    <p:sldId id="262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0066"/>
    <a:srgbClr val="CCCCFF"/>
    <a:srgbClr val="FFFFCC"/>
    <a:srgbClr val="CC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992" y="-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67B00-D4DE-4CD3-875B-5E9135E483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5FF6A-239E-46EF-91BA-0305CEC80E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B9A27-74AA-4BFF-BA2B-A655A88CF6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DD4EB-DE88-4197-A650-300289E239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35444-704A-4270-972C-5D90019733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A31BB-9AD6-485A-9FBA-DEF36CE49B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45C44-A569-43CF-B4A3-8B0EFC34B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E6EEE-E676-4A54-9F01-CD41D4ED17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D82E1-2BDF-4F3F-9FCC-B2372DABF6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DCCF3-754F-4576-A45B-E897FC239B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70F14-B56F-43D3-90D9-678A13B09C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50000">
              <a:srgbClr val="FFFFCC"/>
            </a:gs>
            <a:gs pos="100000">
              <a:srgbClr val="CC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EC276D-D109-43CC-ADB3-FAD00728B1C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file:///A:\&#1059;&#1075;&#1088;&#1080;&#1085;&#1086;&#1074;&#1080;&#1095;\practicum\information\CodeTable\KOI8-r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file:///A:\&#1059;&#1075;&#1088;&#1080;&#1085;&#1086;&#1074;&#1080;&#1095;\practicum\information\CodeTable\CP1251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file:///A:\&#1059;&#1075;&#1088;&#1080;&#1085;&#1086;&#1074;&#1080;&#1095;\practicum\information\CodeTable\CP1251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429000"/>
            <a:ext cx="7772400" cy="1470025"/>
          </a:xfrm>
        </p:spPr>
        <p:txBody>
          <a:bodyPr/>
          <a:lstStyle/>
          <a:p>
            <a:r>
              <a:rPr lang="ru-RU" sz="54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Кодирование текстовой информации</a:t>
            </a:r>
            <a:r>
              <a:rPr lang="en-US" sz="54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en-US" sz="54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32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052" name="Picture 4" descr="clipart_tech_computers_00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0"/>
            <a:ext cx="2581275" cy="258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0648"/>
            <a:ext cx="6336704" cy="1268760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660066"/>
                </a:solidFill>
                <a:latin typeface="Times New Roman" pitchFamily="18" charset="0"/>
              </a:rPr>
              <a:t>                           - процесс представления информации в виде последовательности условных обозначений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pic>
        <p:nvPicPr>
          <p:cNvPr id="2052" name="Picture 4" descr="clipart_tech_computers_00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0"/>
            <a:ext cx="2581275" cy="2581275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9512" y="1412776"/>
            <a:ext cx="6336704" cy="1326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Код</a:t>
            </a:r>
            <a:r>
              <a:rPr lang="ru-RU" sz="2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400" dirty="0" smtClean="0">
                <a:solidFill>
                  <a:srgbClr val="660066"/>
                </a:solidFill>
                <a:latin typeface="Times New Roman" pitchFamily="18" charset="0"/>
              </a:rPr>
              <a:t>множество слов –последовательность символов из некоторого алфавита, используемых при кодировании информации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708920"/>
            <a:ext cx="633670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Письменность – 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009" y="4797152"/>
            <a:ext cx="129614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Устная речь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1619672" y="4732390"/>
            <a:ext cx="1800200" cy="792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Кодирование-запись текста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9872" y="4743714"/>
            <a:ext cx="136815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Код: </a:t>
            </a:r>
            <a:r>
              <a:rPr lang="ru-RU" sz="1400" dirty="0" smtClean="0"/>
              <a:t>письменный текст</a:t>
            </a:r>
            <a:endParaRPr lang="ru-RU" sz="14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788024" y="4721067"/>
            <a:ext cx="1800200" cy="792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Декодирование-чтение текста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224" y="4947834"/>
            <a:ext cx="136815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Устная речь</a:t>
            </a:r>
            <a:endParaRPr lang="ru-RU" sz="14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55576" y="3611106"/>
            <a:ext cx="774248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Процесс письменного обмена между людьми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0"/>
            <a:ext cx="223224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Кодирование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79512" y="1340768"/>
            <a:ext cx="615719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Код</a:t>
            </a:r>
            <a:r>
              <a:rPr lang="ru-RU" sz="2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– </a:t>
            </a:r>
          </a:p>
          <a:p>
            <a:pPr algn="l"/>
            <a:endParaRPr lang="ru-RU" sz="2400" b="1" dirty="0" smtClean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l"/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899592" y="2852936"/>
            <a:ext cx="633670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                      </a:t>
            </a:r>
            <a:r>
              <a:rPr lang="ru-RU" sz="2400" dirty="0" smtClean="0">
                <a:solidFill>
                  <a:srgbClr val="660066"/>
                </a:solidFill>
                <a:latin typeface="Times New Roman" pitchFamily="18" charset="0"/>
              </a:rPr>
              <a:t>это способ кодирования устной речи на естественном языке.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07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2009" y="-91663"/>
            <a:ext cx="7101778" cy="836712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Способ кодирования зависит от назначения кода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pic>
        <p:nvPicPr>
          <p:cNvPr id="2052" name="Picture 4" descr="clipart_tech_computers_00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0"/>
            <a:ext cx="2581275" cy="2581275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7164" y="476673"/>
            <a:ext cx="63367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dirty="0" smtClean="0">
                <a:solidFill>
                  <a:srgbClr val="660066"/>
                </a:solidFill>
                <a:latin typeface="Times New Roman" pitchFamily="18" charset="0"/>
              </a:rPr>
              <a:t>Если код предназначен для передачи текста по технической системе связи, то он должен быть приспособлен к возможностям этой системы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5089" y="2005211"/>
            <a:ext cx="580340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400" dirty="0" smtClean="0">
                <a:solidFill>
                  <a:srgbClr val="660066"/>
                </a:solidFill>
                <a:latin typeface="Times New Roman" pitchFamily="18" charset="0"/>
              </a:rPr>
              <a:t>Примером технического кода является азбука Морзе 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2889165"/>
            <a:ext cx="774248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Процесс </a:t>
            </a:r>
            <a:r>
              <a:rPr lang="ru-RU" sz="2400" b="1" dirty="0">
                <a:solidFill>
                  <a:srgbClr val="660066"/>
                </a:solidFill>
                <a:latin typeface="Times New Roman" pitchFamily="18" charset="0"/>
              </a:rPr>
              <a:t>передачи телеграфного сообщения с использованием азбуки Морзе</a:t>
            </a:r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:</a:t>
            </a:r>
            <a:endParaRPr lang="ru-RU" sz="2400" b="1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55740" y="3861048"/>
            <a:ext cx="8170530" cy="1927383"/>
            <a:chOff x="1" y="4122658"/>
            <a:chExt cx="8170530" cy="1927383"/>
          </a:xfrm>
        </p:grpSpPr>
        <p:sp>
          <p:nvSpPr>
            <p:cNvPr id="14" name="Овал 13"/>
            <p:cNvSpPr/>
            <p:nvPr/>
          </p:nvSpPr>
          <p:spPr>
            <a:xfrm>
              <a:off x="4517604" y="4177833"/>
              <a:ext cx="1986264" cy="18722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dirty="0" smtClean="0">
                  <a:solidFill>
                    <a:schemeClr val="tx1"/>
                  </a:solidFill>
                </a:rPr>
                <a:t>Декодирование: перевод принятого кода в форму исходного текста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1519011" y="4122658"/>
              <a:ext cx="1986264" cy="18722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dirty="0" smtClean="0">
                  <a:solidFill>
                    <a:schemeClr val="tx1"/>
                  </a:solidFill>
                </a:rPr>
                <a:t>Кодирование: азбука Морзе, работа с </a:t>
              </a:r>
              <a:r>
                <a:rPr lang="ru-RU" sz="1200" dirty="0" err="1" smtClean="0">
                  <a:solidFill>
                    <a:schemeClr val="tx1"/>
                  </a:solidFill>
                </a:rPr>
                <a:t>телегрным</a:t>
              </a:r>
              <a:r>
                <a:rPr lang="ru-RU" sz="1200" dirty="0" smtClean="0">
                  <a:solidFill>
                    <a:schemeClr val="tx1"/>
                  </a:solidFill>
                </a:rPr>
                <a:t> ключом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" y="4797152"/>
              <a:ext cx="1331639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/>
                <a:t>Письменный текст</a:t>
              </a:r>
              <a:endParaRPr lang="ru-RU" sz="1400" dirty="0"/>
            </a:p>
          </p:txBody>
        </p:sp>
        <p:sp>
          <p:nvSpPr>
            <p:cNvPr id="3" name="Стрелка вправо 2"/>
            <p:cNvSpPr/>
            <p:nvPr/>
          </p:nvSpPr>
          <p:spPr>
            <a:xfrm>
              <a:off x="1274335" y="4947834"/>
              <a:ext cx="489353" cy="20935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70632" y="4455391"/>
              <a:ext cx="1368152" cy="11695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Передача кода Морзе по линии телеграфной связи</a:t>
              </a:r>
              <a:endParaRPr lang="ru-RU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23393" y="4791505"/>
              <a:ext cx="1447138" cy="5847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Письменный текст</a:t>
              </a:r>
              <a:endParaRPr lang="ru-RU" sz="1400" dirty="0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4094107" y="4954082"/>
              <a:ext cx="489353" cy="20935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6342434" y="4994026"/>
              <a:ext cx="489353" cy="20935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23528" y="5624942"/>
            <a:ext cx="820891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dirty="0" smtClean="0">
                <a:solidFill>
                  <a:srgbClr val="660066"/>
                </a:solidFill>
                <a:latin typeface="Times New Roman" pitchFamily="18" charset="0"/>
              </a:rPr>
              <a:t>Алфавит телеграфного кода Морзе состоит из три символов: точка, тире, пропуск. Это троичный код. </a:t>
            </a:r>
            <a:endParaRPr lang="ru-RU" sz="1800" dirty="0">
              <a:solidFill>
                <a:srgbClr val="66006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86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836712"/>
            <a:ext cx="5184576" cy="2160240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>Во второй половине </a:t>
            </a:r>
            <a:r>
              <a:rPr lang="en-US" sz="2000" dirty="0" smtClean="0">
                <a:solidFill>
                  <a:srgbClr val="660066"/>
                </a:solidFill>
                <a:latin typeface="Times New Roman" pitchFamily="18" charset="0"/>
              </a:rPr>
              <a:t>XX</a:t>
            </a: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> века появляются компьютеры. Для компьютерной обработки текстов потребовалось создать стандарт кодирования.</a:t>
            </a:r>
            <a:b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>Первый разработчик </a:t>
            </a:r>
            <a:r>
              <a:rPr lang="en-US" sz="2000" dirty="0" smtClean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660066"/>
                </a:solidFill>
                <a:latin typeface="Times New Roman" pitchFamily="18" charset="0"/>
              </a:rPr>
              <a:t>ANSII</a:t>
            </a: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> Американский национальный институт стандартизации.</a:t>
            </a:r>
            <a:b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>Впоследствии была создана Международная организация стандартизации </a:t>
            </a:r>
            <a:r>
              <a:rPr lang="en-US" sz="2000" b="1" dirty="0" smtClean="0">
                <a:solidFill>
                  <a:srgbClr val="660066"/>
                </a:solidFill>
                <a:latin typeface="Times New Roman" pitchFamily="18" charset="0"/>
              </a:rPr>
              <a:t>ISO</a:t>
            </a: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rgbClr val="660066"/>
                </a:solidFill>
                <a:latin typeface="Times New Roman" pitchFamily="18" charset="0"/>
              </a:rPr>
            </a:br>
            <a:endParaRPr lang="ru-RU" sz="20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51520" y="3140968"/>
            <a:ext cx="63367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В 1963был принят стандарт </a:t>
            </a:r>
            <a:r>
              <a:rPr lang="en-US" sz="2400" b="1" dirty="0" smtClean="0">
                <a:solidFill>
                  <a:srgbClr val="660066"/>
                </a:solidFill>
                <a:latin typeface="Times New Roman" pitchFamily="18" charset="0"/>
              </a:rPr>
              <a:t>ASCII</a:t>
            </a:r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 Американский стандартный код информационного обмена </a:t>
            </a:r>
            <a:r>
              <a:rPr lang="ru-RU" sz="2400" b="1" kern="0" dirty="0" smtClean="0">
                <a:latin typeface="Times New Roman" pitchFamily="18" charset="0"/>
              </a:rPr>
              <a:t>(</a:t>
            </a:r>
            <a:r>
              <a:rPr lang="ru-RU" sz="2400" b="1" kern="0" dirty="0" err="1" smtClean="0">
                <a:latin typeface="Times New Roman" pitchFamily="18" charset="0"/>
              </a:rPr>
              <a:t>American</a:t>
            </a:r>
            <a:r>
              <a:rPr lang="ru-RU" sz="2400" b="1" kern="0" dirty="0" smtClean="0">
                <a:latin typeface="Times New Roman" pitchFamily="18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</a:rPr>
              <a:t>Standard</a:t>
            </a:r>
            <a:r>
              <a:rPr lang="ru-RU" sz="2400" b="1" kern="0" dirty="0" smtClean="0">
                <a:latin typeface="Times New Roman" pitchFamily="18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</a:rPr>
              <a:t>Code</a:t>
            </a:r>
            <a:r>
              <a:rPr lang="ru-RU" sz="2400" b="1" kern="0" dirty="0" smtClean="0">
                <a:latin typeface="Times New Roman" pitchFamily="18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</a:rPr>
              <a:t>for</a:t>
            </a:r>
            <a:r>
              <a:rPr lang="ru-RU" sz="2400" b="1" kern="0" dirty="0" smtClean="0">
                <a:latin typeface="Times New Roman" pitchFamily="18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</a:rPr>
              <a:t>Information</a:t>
            </a:r>
            <a:r>
              <a:rPr lang="ru-RU" sz="2400" b="1" kern="0" dirty="0" smtClean="0">
                <a:latin typeface="Times New Roman" pitchFamily="18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</a:rPr>
              <a:t>Interchang</a:t>
            </a:r>
            <a:r>
              <a:rPr lang="ru-RU" sz="2400" b="1" kern="0" dirty="0" smtClean="0">
                <a:latin typeface="Times New Roman" pitchFamily="18" charset="0"/>
              </a:rPr>
              <a:t>)</a:t>
            </a:r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. 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12160" y="0"/>
            <a:ext cx="2699792" cy="174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988840"/>
            <a:ext cx="57606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asci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745783"/>
            <a:ext cx="4788024" cy="21122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237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332656"/>
            <a:ext cx="4932040" cy="2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660066"/>
                </a:solidFill>
                <a:latin typeface="Times New Roman" pitchFamily="18" charset="0"/>
              </a:rPr>
              <a:t>ASCII</a:t>
            </a:r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 - это семиразрядный двоичный код.</a:t>
            </a:r>
            <a:endParaRPr lang="en-US" sz="2400" b="1" dirty="0" smtClean="0">
              <a:solidFill>
                <a:srgbClr val="660066"/>
              </a:solidFill>
              <a:latin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Общее количество символов 128, из них 32 символа – управляющие, а остальные «изображаемые», т.е. имеющие графическое изображение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pic>
        <p:nvPicPr>
          <p:cNvPr id="7" name="Picture 5" descr="asc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0"/>
            <a:ext cx="4427984" cy="1953387"/>
          </a:xfrm>
          <a:prstGeom prst="rect">
            <a:avLst/>
          </a:prstGeom>
          <a:noFill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01008"/>
            <a:ext cx="6984776" cy="216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237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asc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"/>
            <a:ext cx="6264696" cy="2763644"/>
          </a:xfrm>
          <a:prstGeom prst="rect">
            <a:avLst/>
          </a:prstGeom>
          <a:noFill/>
        </p:spPr>
      </p:pic>
      <p:pic>
        <p:nvPicPr>
          <p:cNvPr id="18433" name="Picture 1" descr="E:\КОДИРОВАНИЕ\ASCII_Code_Chart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36912"/>
            <a:ext cx="8283585" cy="3272016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594928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Коды символов могут быть двоичными, десятичными и шестнадцатеричными</a:t>
            </a:r>
            <a:endParaRPr lang="ru-RU" sz="2400" dirty="0">
              <a:solidFill>
                <a:srgbClr val="66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684076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E:\КОДИРОВАНИЕ\ASCII_Code_Char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0968"/>
            <a:ext cx="8283585" cy="3272016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51520" y="1124744"/>
            <a:ext cx="84969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Символы в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AS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С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II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кодируются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семью битами, но в памяти компьютера под каждый символ отводится ровно 1 байт (старший бит не используется).</a:t>
            </a:r>
          </a:p>
          <a:p>
            <a:pPr lvl="0"/>
            <a:r>
              <a:rPr lang="ru-RU" sz="2400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Важным свойством </a:t>
            </a:r>
            <a:r>
              <a:rPr lang="en-US" sz="24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AS</a:t>
            </a:r>
            <a:r>
              <a:rPr lang="ru-RU" sz="24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С</a:t>
            </a:r>
            <a:r>
              <a:rPr lang="en-US" sz="24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II</a:t>
            </a:r>
            <a:r>
              <a:rPr lang="ru-RU" sz="2400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 является соблюдение алфавитной последовательности кодировки строчных и прописных букв и десятичных цифр.</a:t>
            </a:r>
            <a:r>
              <a:rPr lang="en-US" sz="2400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 </a:t>
            </a:r>
            <a:endParaRPr kumimoji="0" lang="ru-RU" sz="2400" b="0" i="0" u="none" strike="noStrike" kern="0" cap="none" spc="0" normalizeH="0" noProof="0" dirty="0" smtClean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594928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200" b="1" dirty="0" smtClean="0">
                <a:solidFill>
                  <a:srgbClr val="660066"/>
                </a:solidFill>
                <a:latin typeface="Times New Roman" pitchFamily="18" charset="0"/>
              </a:rPr>
              <a:t>Вопрос. </a:t>
            </a:r>
            <a:r>
              <a:rPr lang="ru-RU" sz="2200" dirty="0" smtClean="0">
                <a:solidFill>
                  <a:srgbClr val="660066"/>
                </a:solidFill>
                <a:latin typeface="Times New Roman" pitchFamily="18" charset="0"/>
              </a:rPr>
              <a:t>Почему сдвиг, с помощью которого по коду пропиской английской буквы можно получить код соответствующей строчной, равен 32, а не 26?</a:t>
            </a:r>
            <a:endParaRPr lang="ru-RU" sz="22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684076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sci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9186275" cy="366263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91680" y="548680"/>
            <a:ext cx="55098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kern="0" dirty="0" smtClean="0">
                <a:solidFill>
                  <a:srgbClr val="660066"/>
                </a:solidFill>
                <a:latin typeface="Times New Roman" pitchFamily="18" charset="0"/>
              </a:rPr>
              <a:t>В чем главный недостаток </a:t>
            </a:r>
            <a:r>
              <a:rPr lang="en-US" sz="2800" b="1" kern="0" dirty="0" smtClean="0">
                <a:solidFill>
                  <a:srgbClr val="660066"/>
                </a:solidFill>
                <a:latin typeface="Times New Roman" pitchFamily="18" charset="0"/>
              </a:rPr>
              <a:t>AS</a:t>
            </a:r>
            <a:r>
              <a:rPr lang="ru-RU" sz="2800" b="1" kern="0" dirty="0" smtClean="0">
                <a:solidFill>
                  <a:srgbClr val="660066"/>
                </a:solidFill>
                <a:latin typeface="Times New Roman" pitchFamily="18" charset="0"/>
              </a:rPr>
              <a:t>С</a:t>
            </a:r>
            <a:r>
              <a:rPr lang="en-US" sz="2800" b="1" kern="0" dirty="0" smtClean="0">
                <a:solidFill>
                  <a:srgbClr val="660066"/>
                </a:solidFill>
                <a:latin typeface="Times New Roman" pitchFamily="18" charset="0"/>
              </a:rPr>
              <a:t>II</a:t>
            </a:r>
            <a:r>
              <a:rPr lang="ru-RU" sz="2800" b="1" kern="0" dirty="0" smtClean="0">
                <a:solidFill>
                  <a:srgbClr val="660066"/>
                </a:solidFill>
                <a:latin typeface="Times New Roman" pitchFamily="18" charset="0"/>
              </a:rPr>
              <a:t>?</a:t>
            </a:r>
            <a:endParaRPr lang="ru-RU" sz="2800" kern="0" dirty="0">
              <a:solidFill>
                <a:srgbClr val="66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536" y="764704"/>
            <a:ext cx="828092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Впоследствии</a:t>
            </a:r>
            <a:r>
              <a:rPr kumimoji="0" lang="ru-RU" sz="2000" b="1" i="0" u="none" strike="noStrike" kern="0" cap="none" spc="0" normalizeH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стали разрабатывать расширения 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AS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С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II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, 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в которых применялись однобайтовые коды символов, первые 128 совпадали с кодировкой 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AS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С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II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, остальные для кодирования букв национального алфавита. Из-за несогласованности этих разработок было создано по несколько вариантов таких таблиц.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2924944"/>
            <a:ext cx="828092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Для русского языка наиболее распространенные однобайтовые кодовые таблицы 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CP-866, Windows-1251(CP-1251), KO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И-8 . Первая часть 0-127 совпадает с 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AS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С</a:t>
            </a:r>
            <a:r>
              <a:rPr lang="en-US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II</a:t>
            </a:r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, во второй половине коды русских букв, но они не совпадают в этих таблицах.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536" y="5085184"/>
            <a:ext cx="828092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z="2000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К чему приводит несовпадение кодовых таблиц?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hlinkClick r:id="rId2" action="ppaction://hlinkfile"/>
              </a:rPr>
              <a:t>КОИ8</a:t>
            </a:r>
            <a:r>
              <a:rPr lang="ru-RU" sz="2800" b="1" dirty="0" smtClean="0">
                <a:latin typeface="Times New Roman" pitchFamily="18" charset="0"/>
              </a:rPr>
              <a:t> (</a:t>
            </a:r>
            <a:r>
              <a:rPr lang="en-US" sz="2800" b="1" dirty="0" smtClean="0">
                <a:latin typeface="Times New Roman" pitchFamily="18" charset="0"/>
              </a:rPr>
              <a:t>koi-8r)</a:t>
            </a:r>
            <a:r>
              <a:rPr lang="ru-RU" sz="2600" b="1" dirty="0">
                <a:latin typeface="Times New Roman" pitchFamily="18" charset="0"/>
              </a:rPr>
              <a:t/>
            </a:r>
            <a:br>
              <a:rPr lang="ru-RU" sz="2600" b="1" dirty="0">
                <a:latin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</a:rPr>
              <a:t>(Код </a:t>
            </a:r>
            <a:r>
              <a:rPr lang="ru-RU" sz="2600" b="1" dirty="0">
                <a:latin typeface="Times New Roman" pitchFamily="18" charset="0"/>
              </a:rPr>
              <a:t>обмена </a:t>
            </a:r>
            <a:r>
              <a:rPr lang="ru-RU" sz="2600" b="1" dirty="0" smtClean="0">
                <a:latin typeface="Times New Roman" pitchFamily="18" charset="0"/>
              </a:rPr>
              <a:t>информацией</a:t>
            </a:r>
            <a:r>
              <a:rPr lang="ru-RU" sz="2600" b="1" dirty="0">
                <a:latin typeface="Times New Roman" pitchFamily="18" charset="0"/>
              </a:rPr>
              <a:t>, </a:t>
            </a:r>
            <a:r>
              <a:rPr lang="ru-RU" sz="2600" b="1" dirty="0" smtClean="0">
                <a:latin typeface="Times New Roman" pitchFamily="18" charset="0"/>
              </a:rPr>
              <a:t>8-битный,  ОС </a:t>
            </a:r>
            <a:r>
              <a:rPr lang="en-US" sz="2600" b="1" dirty="0" smtClean="0">
                <a:latin typeface="Times New Roman" pitchFamily="18" charset="0"/>
              </a:rPr>
              <a:t>Unix</a:t>
            </a:r>
            <a:r>
              <a:rPr lang="ru-RU" sz="2600" b="1" dirty="0" smtClean="0">
                <a:latin typeface="Times New Roman" pitchFamily="18" charset="0"/>
              </a:rPr>
              <a:t>).</a:t>
            </a:r>
            <a:endParaRPr lang="ru-RU" sz="2600" b="1" dirty="0">
              <a:latin typeface="Times New Roman" pitchFamily="18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251520" y="1114873"/>
            <a:ext cx="8640960" cy="17851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/>
              <a:t>Для представления букв других языков СССР использовался блок псевдографических символов. Эту кодировку легко отличить от других по необычному порядку русских букв. Этот порядок приближен к порядку букв в латинском алфавите. </a:t>
            </a:r>
            <a:br>
              <a:rPr lang="ru-RU" sz="2200" dirty="0" smtClean="0"/>
            </a:br>
            <a:r>
              <a:rPr lang="ru-RU" sz="2200" dirty="0" smtClean="0"/>
              <a:t>   </a:t>
            </a:r>
          </a:p>
        </p:txBody>
      </p:sp>
      <p:pic>
        <p:nvPicPr>
          <p:cNvPr id="17416" name="Picture 8" descr="Кодировка KOI-8 (КОИ-8) Таблица символ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655" y="2612522"/>
            <a:ext cx="7607753" cy="4233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892480" cy="11430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hlinkClick r:id="rId2" action="ppaction://hlinkfile"/>
              </a:rPr>
              <a:t>CP1251</a:t>
            </a:r>
            <a:r>
              <a:rPr lang="en-US" sz="3600" b="1" dirty="0" smtClean="0">
                <a:latin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</a:rPr>
              <a:t>(</a:t>
            </a:r>
            <a:r>
              <a:rPr lang="ru-RU" sz="2600" b="1" dirty="0" smtClean="0">
                <a:latin typeface="Times New Roman" pitchFamily="18" charset="0"/>
              </a:rPr>
              <a:t>"</a:t>
            </a:r>
            <a:r>
              <a:rPr lang="ru-RU" sz="2600" b="1" dirty="0" err="1">
                <a:latin typeface="Times New Roman" pitchFamily="18" charset="0"/>
              </a:rPr>
              <a:t>Code</a:t>
            </a:r>
            <a:r>
              <a:rPr lang="ru-RU" sz="2600" b="1" dirty="0">
                <a:latin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</a:rPr>
              <a:t>Page</a:t>
            </a:r>
            <a:r>
              <a:rPr lang="ru-RU" sz="2600" b="1" dirty="0">
                <a:latin typeface="Times New Roman" pitchFamily="18" charset="0"/>
              </a:rPr>
              <a:t>", </a:t>
            </a:r>
            <a:r>
              <a:rPr lang="ru-RU" sz="2600" b="1" dirty="0" smtClean="0">
                <a:latin typeface="Times New Roman" pitchFamily="18" charset="0"/>
              </a:rPr>
              <a:t>«кодовая страница»</a:t>
            </a:r>
            <a:br>
              <a:rPr lang="ru-RU" sz="2600" b="1" dirty="0" smtClean="0">
                <a:latin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</a:rPr>
              <a:t>или</a:t>
            </a:r>
            <a:r>
              <a:rPr lang="ru-RU" sz="2800" dirty="0" smtClean="0"/>
              <a:t> </a:t>
            </a:r>
            <a:r>
              <a:rPr lang="ru-RU" sz="2800" b="1" dirty="0" smtClean="0">
                <a:latin typeface="Times New Roman" pitchFamily="18" charset="0"/>
                <a:hlinkClick r:id="rId2" action="ppaction://hlinkfile"/>
              </a:rPr>
              <a:t>Windows-1251</a:t>
            </a:r>
            <a:r>
              <a:rPr lang="ru-RU" sz="2600" b="1" dirty="0" smtClean="0">
                <a:latin typeface="Times New Roman" pitchFamily="18" charset="0"/>
              </a:rPr>
              <a:t>)</a:t>
            </a:r>
            <a:endParaRPr lang="ru-RU" sz="2600" b="1" dirty="0">
              <a:latin typeface="Times New Roman" pitchFamily="18" charset="0"/>
            </a:endParaRPr>
          </a:p>
        </p:txBody>
      </p:sp>
      <p:pic>
        <p:nvPicPr>
          <p:cNvPr id="19461" name="Picture 5" descr="cp12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34241"/>
            <a:ext cx="7129363" cy="392375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88204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Эта кодировка использовалась и используется до сих пор в операционных системах семейства </a:t>
            </a:r>
            <a:r>
              <a:rPr lang="ru-RU" sz="2200" dirty="0" err="1" smtClean="0"/>
              <a:t>Windows</a:t>
            </a:r>
            <a:r>
              <a:rPr lang="ru-RU" sz="2200" dirty="0" smtClean="0"/>
              <a:t>. Основные особенности заключаются в порядке русских букв удобном для сортировки и отсутствии псевдографики. 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</a:rPr>
              <a:t>Кодировка     </a:t>
            </a:r>
            <a:r>
              <a:rPr lang="ru-RU" sz="2800" b="1" dirty="0" smtClean="0">
                <a:latin typeface="Times New Roman" pitchFamily="18" charset="0"/>
                <a:hlinkClick r:id="rId2" action="ppaction://hlinkfile"/>
              </a:rPr>
              <a:t>CP866 </a:t>
            </a:r>
            <a:r>
              <a:rPr lang="en-US" sz="2800" b="1" dirty="0" smtClean="0">
                <a:latin typeface="Times New Roman" pitchFamily="18" charset="0"/>
              </a:rPr>
              <a:t>   </a:t>
            </a:r>
            <a:r>
              <a:rPr lang="ru-RU" sz="2600" b="1" dirty="0" smtClean="0">
                <a:latin typeface="Times New Roman" pitchFamily="18" charset="0"/>
              </a:rPr>
              <a:t>используется</a:t>
            </a:r>
            <a:r>
              <a:rPr lang="en-US" sz="2600" b="1" dirty="0" smtClean="0">
                <a:latin typeface="Times New Roman" pitchFamily="18" charset="0"/>
              </a:rPr>
              <a:t/>
            </a:r>
            <a:br>
              <a:rPr lang="en-US" sz="2600" b="1" dirty="0" smtClean="0">
                <a:latin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</a:rPr>
              <a:t> в ОС </a:t>
            </a:r>
            <a:r>
              <a:rPr lang="en-US" sz="2600" b="1" dirty="0" smtClean="0">
                <a:latin typeface="Times New Roman" pitchFamily="18" charset="0"/>
              </a:rPr>
              <a:t>MS DOS</a:t>
            </a:r>
            <a:r>
              <a:rPr lang="ru-RU" sz="2600" b="1" dirty="0" smtClean="0">
                <a:latin typeface="Times New Roman" pitchFamily="18" charset="0"/>
              </a:rPr>
              <a:t>).</a:t>
            </a:r>
            <a:endParaRPr lang="ru-RU" sz="2600" b="1" dirty="0"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24744"/>
            <a:ext cx="88204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К особенностям данной кодировки можно отнести наличие псевдографики, которая врезается в середину списка строчных букв русского языка. Использовалась в так же в советских клонах IBM PC.</a:t>
            </a:r>
          </a:p>
        </p:txBody>
      </p:sp>
      <p:pic>
        <p:nvPicPr>
          <p:cNvPr id="43010" name="Picture 2" descr="Кодировка CP866 (DOS) Таблица символ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484" y="2420888"/>
            <a:ext cx="8189964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idx="1"/>
          </p:nvPr>
        </p:nvSpPr>
        <p:spPr bwMode="auto">
          <a:xfrm>
            <a:off x="467544" y="69269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b="1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Задание. </a:t>
            </a:r>
            <a:r>
              <a:rPr lang="ru-RU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Какое слово отобразится в кодировках </a:t>
            </a:r>
            <a:r>
              <a:rPr lang="en-US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CP-866, Windows-1251</a:t>
            </a:r>
            <a:r>
              <a:rPr lang="ru-RU" kern="0" dirty="0" smtClean="0">
                <a:solidFill>
                  <a:srgbClr val="660066"/>
                </a:solidFill>
                <a:latin typeface="Times New Roman" pitchFamily="18" charset="0"/>
                <a:ea typeface="+mj-ea"/>
                <a:cs typeface="+mj-cs"/>
              </a:rPr>
              <a:t>, если в кодировке КОИ-8 набрано слово  «ДИСК»</a:t>
            </a: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"/>
            <a:ext cx="9144000" cy="3933056"/>
          </a:xfrm>
        </p:spPr>
        <p:txBody>
          <a:bodyPr/>
          <a:lstStyle/>
          <a:p>
            <a:pPr marL="76200" indent="288925">
              <a:lnSpc>
                <a:spcPct val="90000"/>
              </a:lnSpc>
              <a:buFontTx/>
              <a:buNone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 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начале 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90-ых годов появился новый международный стандарт </a:t>
            </a: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Unicode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,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 котором на кодирование символов отводится 31 бит. </a:t>
            </a:r>
            <a:endParaRPr lang="en-US" sz="2800" dirty="0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marL="76200" indent="288925">
              <a:lnSpc>
                <a:spcPct val="90000"/>
              </a:lnSpc>
            </a:pP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0-1</a:t>
            </a:r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</a:t>
            </a: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7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коды полностью совпадают с </a:t>
            </a:r>
            <a:r>
              <a:rPr lang="en-US" sz="2800" b="1" dirty="0" smtClean="0">
                <a:latin typeface="Times New Roman" pitchFamily="18" charset="0"/>
              </a:rPr>
              <a:t>AS</a:t>
            </a:r>
            <a:r>
              <a:rPr lang="ru-RU" sz="2800" b="1" dirty="0" smtClean="0">
                <a:latin typeface="Times New Roman" pitchFamily="18" charset="0"/>
              </a:rPr>
              <a:t>С</a:t>
            </a:r>
            <a:r>
              <a:rPr lang="en-US" sz="2800" b="1" dirty="0" smtClean="0">
                <a:latin typeface="Times New Roman" pitchFamily="18" charset="0"/>
              </a:rPr>
              <a:t>II</a:t>
            </a:r>
            <a:r>
              <a:rPr lang="ru-RU" sz="2800" b="1" dirty="0" smtClean="0">
                <a:latin typeface="Times New Roman" pitchFamily="18" charset="0"/>
              </a:rPr>
              <a:t>, </a:t>
            </a:r>
            <a:endParaRPr lang="en-US" sz="2800" b="1" dirty="0" smtClean="0">
              <a:latin typeface="Times New Roman" pitchFamily="18" charset="0"/>
            </a:endParaRPr>
          </a:p>
          <a:p>
            <a:pPr marL="76200" indent="288925">
              <a:lnSpc>
                <a:spcPct val="90000"/>
              </a:lnSpc>
            </a:pPr>
            <a:r>
              <a:rPr lang="en-US" sz="2800" b="1" dirty="0" smtClean="0">
                <a:latin typeface="Times New Roman" pitchFamily="18" charset="0"/>
              </a:rPr>
              <a:t>128-65 536  </a:t>
            </a:r>
            <a:r>
              <a:rPr lang="ru-RU" sz="2800" dirty="0" smtClean="0">
                <a:latin typeface="Times New Roman" pitchFamily="18" charset="0"/>
              </a:rPr>
              <a:t>основные алфавиты современных языков</a:t>
            </a:r>
            <a:endParaRPr lang="ru-RU" sz="2800" i="1" baseline="300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marL="76200" indent="288925">
              <a:lnSpc>
                <a:spcPct val="90000"/>
              </a:lnSpc>
            </a:pP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&gt; 65536 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все 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существующие, вымершие и искусственно созданные алфавиты мира, а также множество математических, музыкальных, химических и прочих символов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149080"/>
            <a:ext cx="8892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современных компьютерах и операционных системах используется укороченная 16-битовая версия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Unicode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, в которую входят все современные алфавиты. Эта часть </a:t>
            </a:r>
            <a:r>
              <a:rPr lang="ru-RU" sz="28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Unicode</a:t>
            </a:r>
            <a:r>
              <a:rPr 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называется </a:t>
            </a:r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базовой многоязыковой страницей </a:t>
            </a: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BMP –Base Multilingual Plane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786842" cy="6429396"/>
          </a:xfrm>
        </p:spPr>
        <p:txBody>
          <a:bodyPr/>
          <a:lstStyle/>
          <a:p>
            <a:pPr algn="l"/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Ответьте на вопрос:</a:t>
            </a:r>
            <a:b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Что такое стандарт </a:t>
            </a:r>
            <a:r>
              <a:rPr lang="en-US" sz="3200" b="1" dirty="0" smtClean="0">
                <a:solidFill>
                  <a:srgbClr val="660066"/>
                </a:solidFill>
                <a:latin typeface="Times New Roman" pitchFamily="18" charset="0"/>
              </a:rPr>
              <a:t>ASCII.</a:t>
            </a: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 Принцип кодирования.</a:t>
            </a:r>
            <a:b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Задание.</a:t>
            </a:r>
            <a:b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1.</a:t>
            </a:r>
            <a: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  <a:t>Представьте </a:t>
            </a:r>
            <a:r>
              <a:rPr lang="ru-RU" sz="3200" dirty="0">
                <a:solidFill>
                  <a:srgbClr val="660066"/>
                </a:solidFill>
                <a:latin typeface="Times New Roman" pitchFamily="18" charset="0"/>
              </a:rPr>
              <a:t>в форме шестнадцатеричного кода слово «ЭВМ» во </a:t>
            </a:r>
            <a: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  <a:t>трех кодировках</a:t>
            </a:r>
            <a:r>
              <a:rPr lang="ru-RU" sz="3200" dirty="0" smtClean="0">
                <a:latin typeface="Times New Roman" pitchFamily="18" charset="0"/>
              </a:rPr>
              <a:t>.</a:t>
            </a:r>
            <a:br>
              <a:rPr lang="ru-RU" sz="3200" dirty="0" smtClean="0">
                <a:latin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2</a:t>
            </a:r>
            <a: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  <a:t>. </a:t>
            </a:r>
            <a:r>
              <a:rPr lang="en-US" sz="3200" dirty="0" smtClean="0">
                <a:solidFill>
                  <a:srgbClr val="660066"/>
                </a:solidFill>
                <a:latin typeface="Times New Roman" pitchFamily="18" charset="0"/>
              </a:rPr>
              <a:t>C </a:t>
            </a:r>
            <a: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  <a:t>помощью кодировочной таблицы </a:t>
            </a:r>
            <a:r>
              <a:rPr lang="en-US" sz="3200" b="1" dirty="0" smtClean="0">
                <a:solidFill>
                  <a:srgbClr val="660066"/>
                </a:solidFill>
                <a:latin typeface="Times New Roman" pitchFamily="18" charset="0"/>
              </a:rPr>
              <a:t>ASCII</a:t>
            </a:r>
            <a:r>
              <a:rPr lang="ru-RU" sz="3200" b="1" dirty="0" smtClean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  <a:t>декодируйте шестнадцатеричную запись: </a:t>
            </a:r>
            <a:b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660066"/>
                </a:solidFill>
                <a:latin typeface="Times New Roman" pitchFamily="18" charset="0"/>
              </a:rPr>
              <a:t>494Е464</a:t>
            </a:r>
            <a:r>
              <a:rPr lang="en-US" sz="2800" b="1" dirty="0" smtClean="0">
                <a:solidFill>
                  <a:srgbClr val="660066"/>
                </a:solidFill>
                <a:latin typeface="Times New Roman" pitchFamily="18" charset="0"/>
              </a:rPr>
              <a:t>F524D4154494F4E20544543484E4F4C4F4759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594928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2200" b="1" dirty="0" smtClean="0">
                <a:solidFill>
                  <a:srgbClr val="660066"/>
                </a:solidFill>
                <a:latin typeface="Times New Roman" pitchFamily="18" charset="0"/>
              </a:rPr>
              <a:t>Вопрос. </a:t>
            </a:r>
            <a:r>
              <a:rPr lang="ru-RU" sz="2200" dirty="0" smtClean="0">
                <a:solidFill>
                  <a:srgbClr val="660066"/>
                </a:solidFill>
                <a:latin typeface="Times New Roman" pitchFamily="18" charset="0"/>
              </a:rPr>
              <a:t>Почему сдвиг, с помощью которого по коду пропиской английской буквы можно получить код соответствующей строчной, равен 32, а не 26?</a:t>
            </a:r>
            <a:endParaRPr lang="ru-RU" sz="22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684076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Ответ1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8697913" cy="45259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800" dirty="0"/>
              <a:t>   </a:t>
            </a:r>
            <a:r>
              <a:rPr lang="ru-RU" sz="2800" dirty="0">
                <a:latin typeface="Times New Roman" pitchFamily="18" charset="0"/>
              </a:rPr>
              <a:t>Последовательности десятичных кодов слова «ЭВМ» в различных кодировках составляем на основе кодировочных таблиц: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КОИ8-Р:</a:t>
            </a:r>
            <a:r>
              <a:rPr lang="ru-RU" sz="2400" dirty="0">
                <a:latin typeface="Times New Roman" pitchFamily="18" charset="0"/>
              </a:rPr>
              <a:t>        252 247 237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CP</a:t>
            </a: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1251:</a:t>
            </a:r>
            <a:r>
              <a:rPr lang="ru-RU" sz="2400" dirty="0">
                <a:latin typeface="Times New Roman" pitchFamily="18" charset="0"/>
              </a:rPr>
              <a:t>	221 194 204</a:t>
            </a:r>
            <a:endParaRPr lang="en-US" sz="2400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CP866:</a:t>
            </a:r>
            <a:r>
              <a:rPr lang="en-US" sz="2400" dirty="0">
                <a:latin typeface="Times New Roman" pitchFamily="18" charset="0"/>
              </a:rPr>
              <a:t>	157 130 140 </a:t>
            </a:r>
            <a:endParaRPr lang="ru-RU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dirty="0">
                <a:latin typeface="Times New Roman" pitchFamily="18" charset="0"/>
              </a:rPr>
              <a:t>        </a:t>
            </a:r>
            <a:r>
              <a:rPr lang="ru-RU" sz="2800" dirty="0">
                <a:latin typeface="Times New Roman" pitchFamily="18" charset="0"/>
              </a:rPr>
              <a:t>Переводим </a:t>
            </a:r>
            <a:r>
              <a:rPr lang="ru-RU" sz="2800" dirty="0" smtClean="0">
                <a:latin typeface="Times New Roman" pitchFamily="18" charset="0"/>
              </a:rPr>
              <a:t>последовательности </a:t>
            </a:r>
            <a:r>
              <a:rPr lang="ru-RU" sz="2800" dirty="0">
                <a:latin typeface="Times New Roman" pitchFamily="18" charset="0"/>
              </a:rPr>
              <a:t>кодов из десятичной системы в шестнадцатеричную: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               </a:t>
            </a: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КОИ8-Р:</a:t>
            </a:r>
            <a:r>
              <a:rPr lang="ru-RU" sz="2400" dirty="0">
                <a:latin typeface="Times New Roman" pitchFamily="18" charset="0"/>
              </a:rPr>
              <a:t>       </a:t>
            </a:r>
            <a:r>
              <a:rPr lang="en-US" sz="2400" dirty="0">
                <a:latin typeface="Times New Roman" pitchFamily="18" charset="0"/>
              </a:rPr>
              <a:t>FC F</a:t>
            </a:r>
            <a:r>
              <a:rPr lang="ru-RU" sz="2400" dirty="0">
                <a:latin typeface="Times New Roman" pitchFamily="18" charset="0"/>
              </a:rPr>
              <a:t>7 </a:t>
            </a:r>
            <a:r>
              <a:rPr lang="en-US" sz="2400" dirty="0">
                <a:latin typeface="Times New Roman" pitchFamily="18" charset="0"/>
              </a:rPr>
              <a:t>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                 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CP1251: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         </a:t>
            </a:r>
            <a:r>
              <a:rPr lang="en-US" sz="2400" dirty="0">
                <a:latin typeface="Times New Roman" pitchFamily="18" charset="0"/>
              </a:rPr>
              <a:t>DD C2 CC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                 </a:t>
            </a: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CP866:</a:t>
            </a:r>
            <a:r>
              <a:rPr lang="en-US" sz="2400" dirty="0">
                <a:latin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         </a:t>
            </a:r>
            <a:r>
              <a:rPr lang="en-US" sz="2400" dirty="0">
                <a:latin typeface="Times New Roman" pitchFamily="18" charset="0"/>
              </a:rPr>
              <a:t>9D 82 8C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                 </a:t>
            </a: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Ответ2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214422"/>
            <a:ext cx="6786578" cy="44924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ru-RU" sz="2800" b="1" dirty="0"/>
              <a:t>   </a:t>
            </a:r>
            <a:r>
              <a:rPr lang="en-US" sz="2800" b="1" dirty="0" smtClean="0">
                <a:latin typeface="Times New Roman" pitchFamily="18" charset="0"/>
              </a:rPr>
              <a:t>INFORMATION TECHNOLOGY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44034" name="Picture 2" descr="Information Technology Pannai College of Engineering and Technolo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928802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17020" t="19531" r="19290" b="14063"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Кодирование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pPr lvl="0">
              <a:buNone/>
            </a:pPr>
            <a:r>
              <a:rPr lang="ru-RU" dirty="0" smtClean="0"/>
              <a:t>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равномерное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dirty="0" smtClean="0"/>
              <a:t>                  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неравномерное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267744" y="1124744"/>
            <a:ext cx="136815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357818" y="1142984"/>
            <a:ext cx="135732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51520" y="2413338"/>
            <a:ext cx="309634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 равномерном кодировании все символы кодируются </a:t>
            </a:r>
            <a:r>
              <a:rPr lang="ru-RU" sz="2400" b="1" dirty="0" smtClean="0"/>
              <a:t>кодами равной длины</a:t>
            </a:r>
            <a:r>
              <a:rPr lang="ru-RU" sz="2400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04048" y="2276872"/>
            <a:ext cx="4139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 неравномерном кодировании разные символы могут кодироваться </a:t>
            </a:r>
            <a:r>
              <a:rPr lang="ru-RU" sz="2400" b="1" dirty="0" smtClean="0"/>
              <a:t>кодами разной длины, </a:t>
            </a:r>
            <a:r>
              <a:rPr lang="ru-RU" sz="2400" dirty="0" smtClean="0"/>
              <a:t>это затрудняет декодирование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Однозначное декодирование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 smtClean="0"/>
              <a:t>закодированное сообщение можно однозначно декодировать </a:t>
            </a:r>
            <a:r>
              <a:rPr lang="ru-RU" sz="2400" u="sng" dirty="0" smtClean="0"/>
              <a:t>с начала</a:t>
            </a:r>
            <a:r>
              <a:rPr lang="ru-RU" sz="2400" dirty="0" smtClean="0"/>
              <a:t>, если выполняется</a:t>
            </a:r>
            <a:r>
              <a:rPr lang="ru-RU" sz="2400" i="1" dirty="0" smtClean="0"/>
              <a:t> </a:t>
            </a:r>
            <a:br>
              <a:rPr lang="ru-RU" sz="2400" i="1" dirty="0" smtClean="0"/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условие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</a:rPr>
              <a:t>Фано</a:t>
            </a:r>
            <a:r>
              <a:rPr lang="ru-RU" sz="2400" dirty="0" smtClean="0"/>
              <a:t>: </a:t>
            </a:r>
            <a:r>
              <a:rPr lang="ru-RU" sz="2400" b="1" dirty="0" smtClean="0"/>
              <a:t>никакое кодовое слово не является началом другого кодового слова;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закодированное сообщение можно однозначно декодировать </a:t>
            </a:r>
            <a:r>
              <a:rPr lang="ru-RU" sz="2400" u="sng" dirty="0" smtClean="0"/>
              <a:t>с конца</a:t>
            </a:r>
            <a:r>
              <a:rPr lang="ru-RU" sz="2400" dirty="0" smtClean="0"/>
              <a:t>, если выполняется</a:t>
            </a:r>
            <a:r>
              <a:rPr lang="ru-RU" sz="2400" i="1" dirty="0" smtClean="0"/>
              <a:t> </a:t>
            </a:r>
            <a:br>
              <a:rPr lang="ru-RU" sz="2400" i="1" dirty="0" smtClean="0"/>
            </a:b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обратное условие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</a:rPr>
              <a:t>Фано</a:t>
            </a:r>
            <a:r>
              <a:rPr lang="ru-RU" sz="2400" dirty="0" smtClean="0"/>
              <a:t>: </a:t>
            </a:r>
            <a:r>
              <a:rPr lang="ru-RU" sz="2400" b="1" dirty="0" smtClean="0"/>
              <a:t>никакое кодовое слово не является окончанием другого кодового слова;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условие </a:t>
            </a:r>
            <a:r>
              <a:rPr lang="ru-RU" sz="2400" dirty="0" err="1" smtClean="0"/>
              <a:t>Фано</a:t>
            </a:r>
            <a:r>
              <a:rPr lang="ru-RU" sz="2400" dirty="0" smtClean="0"/>
              <a:t> – это достаточное, но не необходимое условие однозначного декодирования.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Однозначное декодирование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/>
              <a:t>Для кодирования некоторой последовательности, состоящей из букв А, Б, В, Г и Д, решили использовать неравномерный двоичный код, позволяющий однозначно декодировать двоичную последовательность, появляющуюся на приёмной стороне канала связи. Использовали код:</a:t>
            </a:r>
            <a:br>
              <a:rPr lang="ru-RU" sz="2400" dirty="0"/>
            </a:br>
            <a:r>
              <a:rPr lang="ru-RU" sz="2400" dirty="0"/>
              <a:t>А–1, Б–000, В–001, Г–011. Укажите, каким кодовым словом должна быть закодирована буква Д. Длина этого кодового слова должна быть наименьшей из всех возможных. Код должен удовлетворять свойству однозначного декодирования.</a:t>
            </a:r>
            <a:br>
              <a:rPr lang="ru-RU" sz="2400" dirty="0"/>
            </a:br>
            <a:r>
              <a:rPr lang="ru-RU" sz="2400" b="1" i="1" dirty="0"/>
              <a:t>1) </a:t>
            </a:r>
            <a:r>
              <a:rPr lang="ru-RU" sz="2400" dirty="0"/>
              <a:t>00 </a:t>
            </a:r>
            <a:r>
              <a:rPr lang="ru-RU" sz="2400" dirty="0" smtClean="0"/>
              <a:t>   </a:t>
            </a:r>
            <a:r>
              <a:rPr lang="ru-RU" sz="2400" b="1" i="1" dirty="0" smtClean="0"/>
              <a:t>2</a:t>
            </a:r>
            <a:r>
              <a:rPr lang="ru-RU" sz="2400" b="1" i="1" dirty="0"/>
              <a:t>)</a:t>
            </a:r>
            <a:r>
              <a:rPr lang="ru-RU" sz="2400" dirty="0"/>
              <a:t> </a:t>
            </a:r>
            <a:r>
              <a:rPr lang="ru-RU" sz="2400" dirty="0" smtClean="0"/>
              <a:t>01    </a:t>
            </a:r>
            <a:r>
              <a:rPr lang="ru-RU" sz="2400" b="1" i="1" dirty="0" smtClean="0"/>
              <a:t>3)</a:t>
            </a:r>
            <a:r>
              <a:rPr lang="ru-RU" sz="2400" dirty="0" smtClean="0"/>
              <a:t>11</a:t>
            </a:r>
            <a:r>
              <a:rPr lang="ru-RU" sz="2400" dirty="0"/>
              <a:t> </a:t>
            </a:r>
            <a:r>
              <a:rPr lang="ru-RU" sz="2400" dirty="0" smtClean="0"/>
              <a:t>   </a:t>
            </a:r>
            <a:r>
              <a:rPr lang="ru-RU" sz="2400" b="1" i="1" dirty="0" smtClean="0"/>
              <a:t>4</a:t>
            </a:r>
            <a:r>
              <a:rPr lang="ru-RU" sz="2400" b="1" i="1" dirty="0"/>
              <a:t>)</a:t>
            </a:r>
            <a:r>
              <a:rPr lang="ru-RU" sz="2400" dirty="0"/>
              <a:t> 010 </a:t>
            </a:r>
          </a:p>
        </p:txBody>
      </p:sp>
    </p:spTree>
    <p:extLst>
      <p:ext uri="{BB962C8B-B14F-4D97-AF65-F5344CB8AC3E}">
        <p14:creationId xmlns:p14="http://schemas.microsoft.com/office/powerpoint/2010/main" xmlns="" val="418244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21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-180975" y="0"/>
          <a:ext cx="9324975" cy="6858000"/>
        </p:xfrm>
        <a:graphic>
          <a:graphicData uri="http://schemas.openxmlformats.org/presentationml/2006/ole">
            <p:oleObj spid="_x0000_s9224" name="Точечный рисунок" r:id="rId3" imgW="7535327" imgH="482857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694</Words>
  <Application>Microsoft Office PowerPoint</Application>
  <PresentationFormat>Экран (4:3)</PresentationFormat>
  <Paragraphs>73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Оформление по умолчанию</vt:lpstr>
      <vt:lpstr>Точечный рисунок</vt:lpstr>
      <vt:lpstr>Кодирование текстовой информации </vt:lpstr>
      <vt:lpstr>                           - процесс представления информации в виде последовательности условных обозначений</vt:lpstr>
      <vt:lpstr>Способ кодирования зависит от назначения кода</vt:lpstr>
      <vt:lpstr>Во второй половине XX века появляются компьютеры. Для компьютерной обработки текстов потребовалось создать стандарт кодирования.  Первый разработчик  ANSII Американский национальный институт стандартизации. Впоследствии была создана Международная организация стандартизации ISO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КОИ8 (koi-8r) (Код обмена информацией, 8-битный,  ОС Unix).</vt:lpstr>
      <vt:lpstr>CP1251 ("Code Page", «кодовая страница» или Windows-1251)</vt:lpstr>
      <vt:lpstr>Кодировка     CP866    используется  в ОС MS DOS).</vt:lpstr>
      <vt:lpstr>Слайд 15</vt:lpstr>
      <vt:lpstr>Слайд 16</vt:lpstr>
      <vt:lpstr>Ответьте на вопрос: Что такое стандарт ASCII. Принцип кодирования.  Задание. 1.Представьте в форме шестнадцатеричного кода слово «ЭВМ» во трех кодировках.  2. C помощью кодировочной таблицы ASCII декодируйте шестнадцатеричную запись:   494Е464F524D4154494F4E20544543484E4F4C4F4759 </vt:lpstr>
      <vt:lpstr>Слайд 18</vt:lpstr>
      <vt:lpstr>Ответ1</vt:lpstr>
      <vt:lpstr>Ответ2</vt:lpstr>
      <vt:lpstr>Слайд 21</vt:lpstr>
      <vt:lpstr>Кодирование</vt:lpstr>
      <vt:lpstr>Однозначное декодирование</vt:lpstr>
      <vt:lpstr>Однозначное декодирование</vt:lpstr>
      <vt:lpstr>Слайд 25</vt:lpstr>
    </vt:vector>
  </TitlesOfParts>
  <Company>school43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Мясникова</dc:creator>
  <cp:lastModifiedBy>Максим</cp:lastModifiedBy>
  <cp:revision>56</cp:revision>
  <dcterms:created xsi:type="dcterms:W3CDTF">2004-02-06T07:19:16Z</dcterms:created>
  <dcterms:modified xsi:type="dcterms:W3CDTF">2014-10-12T12:51:50Z</dcterms:modified>
</cp:coreProperties>
</file>