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267" r:id="rId11"/>
    <p:sldId id="292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302" r:id="rId31"/>
    <p:sldId id="286" r:id="rId32"/>
    <p:sldId id="287" r:id="rId33"/>
    <p:sldId id="289" r:id="rId34"/>
    <p:sldId id="303" r:id="rId35"/>
    <p:sldId id="304" r:id="rId36"/>
    <p:sldId id="305" r:id="rId37"/>
    <p:sldId id="306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3C41B-099F-4FCA-955E-81E91EAF3189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428A-17AC-4411-8FD7-D1F2FB5006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2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3C41B-099F-4FCA-955E-81E91EAF3189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428A-17AC-4411-8FD7-D1F2FB5006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192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3C41B-099F-4FCA-955E-81E91EAF3189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428A-17AC-4411-8FD7-D1F2FB5006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406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3C41B-099F-4FCA-955E-81E91EAF3189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428A-17AC-4411-8FD7-D1F2FB5006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294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3C41B-099F-4FCA-955E-81E91EAF3189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428A-17AC-4411-8FD7-D1F2FB5006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970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3C41B-099F-4FCA-955E-81E91EAF3189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428A-17AC-4411-8FD7-D1F2FB5006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25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3C41B-099F-4FCA-955E-81E91EAF3189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428A-17AC-4411-8FD7-D1F2FB5006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999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3C41B-099F-4FCA-955E-81E91EAF3189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428A-17AC-4411-8FD7-D1F2FB5006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324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3C41B-099F-4FCA-955E-81E91EAF3189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428A-17AC-4411-8FD7-D1F2FB5006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587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3C41B-099F-4FCA-955E-81E91EAF3189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428A-17AC-4411-8FD7-D1F2FB5006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882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3C41B-099F-4FCA-955E-81E91EAF3189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428A-17AC-4411-8FD7-D1F2FB5006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087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3C41B-099F-4FCA-955E-81E91EAF3189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A428A-17AC-4411-8FD7-D1F2FB5006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928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5.jpg"/><Relationship Id="rId4" Type="http://schemas.openxmlformats.org/officeDocument/2006/relationships/image" Target="../media/image24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2689" y="166256"/>
            <a:ext cx="11285838" cy="3418607"/>
          </a:xfrm>
        </p:spPr>
        <p:txBody>
          <a:bodyPr>
            <a:normAutofit/>
          </a:bodyPr>
          <a:lstStyle/>
          <a:p>
            <a:r>
              <a:rPr lang="ru-RU" sz="2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Муниципальное бюджетное образовательное учреждение</a:t>
            </a:r>
            <a:br>
              <a:rPr lang="ru-RU" sz="2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Средняя общеобразовательная школа № 121</a:t>
            </a:r>
            <a:br>
              <a:rPr lang="ru-RU" sz="2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</a:t>
            </a:r>
            <a:r>
              <a:rPr lang="ru-RU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«ПОЧЕМУ  ЖИВЫЕ ОРГАНИЗМЫ  НЕ  РАСТУТ НА  ПРОТЯЖЕНИИ  ВСЕЙ СВОЕЙ  ЖИЗНИ?»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04586" y="4728519"/>
            <a:ext cx="5354246" cy="939113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Выполнил: Соколовский Степан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Руководитель: Бакуменко Н.Н.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61397" y="6186428"/>
            <a:ext cx="2542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Красноярск 2015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3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2512" y="214184"/>
            <a:ext cx="10777151" cy="5393443"/>
          </a:xfrm>
        </p:spPr>
        <p:txBody>
          <a:bodyPr>
            <a:normAutofit/>
          </a:bodyPr>
          <a:lstStyle/>
          <a:p>
            <a:r>
              <a:rPr lang="ru-RU" sz="31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работы: </a:t>
            </a:r>
            <a:r>
              <a:rPr lang="ru-RU" sz="31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найти ответ на вопрос, растут ли живые организмы на протяжении всей жизни.</a:t>
            </a:r>
            <a:br>
              <a:rPr lang="ru-RU" sz="31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Задачи:</a:t>
            </a:r>
            <a:br>
              <a:rPr lang="ru-RU" sz="31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изучить литературные источники</a:t>
            </a:r>
            <a:r>
              <a:rPr lang="ru-RU" sz="31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3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31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изучить возможности  </a:t>
            </a:r>
            <a:r>
              <a:rPr lang="ru-RU" sz="3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организма расти в </a:t>
            </a:r>
            <a:r>
              <a:rPr lang="ru-RU" sz="31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ru-RU" sz="31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естественных условиях на примере растений и              </a:t>
            </a:r>
            <a:r>
              <a:rPr lang="ru-RU" sz="31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ru-RU" sz="31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животных</a:t>
            </a:r>
            <a:r>
              <a:rPr lang="ru-RU" sz="3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31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Провести наблюдения</a:t>
            </a:r>
            <a:br>
              <a:rPr lang="ru-RU" sz="31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sz="3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31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делать выводы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49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367" y="197708"/>
            <a:ext cx="11285837" cy="542873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ГИПОТЕЗА</a:t>
            </a:r>
            <a:br>
              <a:rPr lang="ru-RU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 думал, что с возрастом живые организмы стареют, становятся слабее и энергия для их роста заканчивается.</a:t>
            </a:r>
            <a:br>
              <a:rPr lang="ru-RU" sz="40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 для данной работы был собран в начале и в конце лета 2014 года на острове </a:t>
            </a:r>
            <a:r>
              <a:rPr lang="ru-RU" sz="2800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Татышева</a:t>
            </a:r>
            <a:r>
              <a:rPr lang="ru-RU" sz="28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800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г.Красноярска</a:t>
            </a:r>
            <a:r>
              <a:rPr lang="ru-RU" sz="28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84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528" y="2931834"/>
            <a:ext cx="2659550" cy="354606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04" y="0"/>
            <a:ext cx="11574162" cy="2928692"/>
          </a:xfrm>
        </p:spPr>
        <p:txBody>
          <a:bodyPr>
            <a:noAutofit/>
          </a:bodyPr>
          <a:lstStyle/>
          <a:p>
            <a:r>
              <a:rPr lang="ru-RU" sz="27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нашем городе, тополь считается самым высоким и быстрорастущим деревом. А так, как большинство древесных пород растут в высоту только весной или летом, наблюдение за тополем в начале и в конце лета стало наиболее показательным</a:t>
            </a:r>
            <a:r>
              <a:rPr lang="ru-RU" sz="27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На этих фотографиях видно, что молодой тополь в первое лето своей жизни вырос на 70 см. </a:t>
            </a:r>
            <a:endParaRPr lang="ru-RU" sz="2700" dirty="0"/>
          </a:p>
        </p:txBody>
      </p:sp>
      <p:sp>
        <p:nvSpPr>
          <p:cNvPr id="3" name="Текст 2"/>
          <p:cNvSpPr txBox="1">
            <a:spLocks/>
          </p:cNvSpPr>
          <p:nvPr/>
        </p:nvSpPr>
        <p:spPr>
          <a:xfrm>
            <a:off x="1568656" y="2508020"/>
            <a:ext cx="2666486" cy="40219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июнь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56" y="2922584"/>
            <a:ext cx="2666486" cy="3555315"/>
          </a:xfrm>
          <a:prstGeom prst="rect">
            <a:avLst/>
          </a:prstGeom>
        </p:spPr>
      </p:pic>
      <p:sp>
        <p:nvSpPr>
          <p:cNvPr id="5" name="Текст 4"/>
          <p:cNvSpPr txBox="1">
            <a:spLocks/>
          </p:cNvSpPr>
          <p:nvPr/>
        </p:nvSpPr>
        <p:spPr>
          <a:xfrm>
            <a:off x="7318528" y="2492904"/>
            <a:ext cx="2659550" cy="40037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август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6590705" y="3296138"/>
            <a:ext cx="1638738" cy="19762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с одним скругленным углом 6"/>
          <p:cNvSpPr/>
          <p:nvPr/>
        </p:nvSpPr>
        <p:spPr>
          <a:xfrm flipV="1">
            <a:off x="8333095" y="14384081"/>
            <a:ext cx="71236" cy="1236711"/>
          </a:xfrm>
          <a:prstGeom prst="round1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 rot="16200000">
            <a:off x="6252450" y="4643973"/>
            <a:ext cx="1250663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 см.</a:t>
            </a:r>
            <a:endParaRPr lang="ru-RU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6616232" y="5851925"/>
            <a:ext cx="1638738" cy="19762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84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15610"/>
          </a:xfrm>
        </p:spPr>
        <p:txBody>
          <a:bodyPr>
            <a:noAutofit/>
          </a:bodyPr>
          <a:lstStyle/>
          <a:p>
            <a:r>
              <a:rPr lang="ru-RU" sz="28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8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 время как </a:t>
            </a:r>
            <a:r>
              <a:rPr lang="ru-RU" sz="28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взрослый тополь вырос </a:t>
            </a:r>
            <a:r>
              <a:rPr lang="ru-RU" sz="28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лето не более чем на 15 см. </a:t>
            </a:r>
            <a:br>
              <a:rPr lang="ru-RU" sz="28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/>
          <p:cNvSpPr txBox="1">
            <a:spLocks/>
          </p:cNvSpPr>
          <p:nvPr/>
        </p:nvSpPr>
        <p:spPr>
          <a:xfrm>
            <a:off x="1747602" y="1729947"/>
            <a:ext cx="2498284" cy="42969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июнь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622" y="2228135"/>
            <a:ext cx="3150253" cy="4200335"/>
          </a:xfrm>
          <a:prstGeom prst="rect">
            <a:avLst/>
          </a:prstGeom>
        </p:spPr>
      </p:pic>
      <p:sp>
        <p:nvSpPr>
          <p:cNvPr id="5" name="Текст 4"/>
          <p:cNvSpPr txBox="1">
            <a:spLocks/>
          </p:cNvSpPr>
          <p:nvPr/>
        </p:nvSpPr>
        <p:spPr>
          <a:xfrm>
            <a:off x="7336968" y="1661915"/>
            <a:ext cx="2837979" cy="46043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август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969" y="2228135"/>
            <a:ext cx="3143282" cy="42003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5400000">
            <a:off x="10595229" y="5397167"/>
            <a:ext cx="12506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см.</a:t>
            </a:r>
            <a:endParaRPr lang="ru-RU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 rot="10800000" flipV="1">
            <a:off x="9715665" y="5994692"/>
            <a:ext cx="1244032" cy="20840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10800000" flipV="1">
            <a:off x="9517329" y="5094533"/>
            <a:ext cx="1441622" cy="20455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32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72994"/>
          </a:xfrm>
        </p:spPr>
        <p:txBody>
          <a:bodyPr/>
          <a:lstStyle/>
          <a:p>
            <a:r>
              <a:rPr lang="ru-RU" sz="36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 сделал вывод: </a:t>
            </a:r>
            <a:br>
              <a:rPr lang="ru-RU" sz="36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i="1" dirty="0" smtClean="0">
                <a:solidFill>
                  <a:srgbClr val="002060"/>
                </a:solidFill>
              </a:rPr>
              <a:t>Молодое </a:t>
            </a:r>
            <a:r>
              <a:rPr lang="ru-RU" sz="4000" b="1" i="1" dirty="0">
                <a:solidFill>
                  <a:srgbClr val="002060"/>
                </a:solidFill>
              </a:rPr>
              <a:t>дерево растет намного быстрее, чем взрослое. Значит энергии и силы у него больше. Поэтому возраст живого организма может влиять на его способность к росту.</a:t>
            </a:r>
            <a:endParaRPr lang="ru-RU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13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736" y="2169268"/>
            <a:ext cx="5355786" cy="468873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163" y="35723"/>
            <a:ext cx="11793681" cy="1325563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…Когда я наблюдал за ростом тополя, то обратил внимание на одну вещь…</a:t>
            </a:r>
            <a:endParaRPr lang="ru-RU" sz="32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642" y="1204880"/>
            <a:ext cx="11969809" cy="1375950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взрослого тополя ветви клонились вниз. И хотя рост ветвей составил  15 см.,  в высоту тополь скорее всего выше не стал. Так как все ветки были направленны не в верх, а вниз.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63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195" y="160026"/>
            <a:ext cx="10903723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 смотрел на взрослые деревья, и думал, что чем выше они становятся, тем тяжелее им держать свой вес, они ломаются от собственной тяжести…</a:t>
            </a:r>
            <a:endParaRPr lang="ru-RU" sz="28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95" y="1546653"/>
            <a:ext cx="4280731" cy="4909282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858" y="1546653"/>
            <a:ext cx="6076061" cy="4909282"/>
          </a:xfrm>
        </p:spPr>
      </p:pic>
    </p:spTree>
    <p:extLst>
      <p:ext uri="{BB962C8B-B14F-4D97-AF65-F5344CB8AC3E}">
        <p14:creationId xmlns:p14="http://schemas.microsoft.com/office/powerpoint/2010/main" val="219652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1108" y="-9400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Меня удивили их сильные корни, но даже они не могли помочь дереву выдержать свой собственный вес …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481" y="1087395"/>
            <a:ext cx="4475119" cy="5642562"/>
          </a:xfrm>
        </p:spPr>
      </p:pic>
    </p:spTree>
    <p:extLst>
      <p:ext uri="{BB962C8B-B14F-4D97-AF65-F5344CB8AC3E}">
        <p14:creationId xmlns:p14="http://schemas.microsoft.com/office/powerpoint/2010/main" val="48255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62464"/>
          </a:xfrm>
        </p:spPr>
        <p:txBody>
          <a:bodyPr>
            <a:normAutofit/>
          </a:bodyPr>
          <a:lstStyle/>
          <a:p>
            <a:r>
              <a:rPr lang="ru-RU" sz="4000" b="1" i="1" dirty="0">
                <a:solidFill>
                  <a:srgbClr val="002060"/>
                </a:solidFill>
              </a:rPr>
              <a:t>Возможно гравитация Земли в совокупности с другими природными явлениями, </a:t>
            </a:r>
            <a:r>
              <a:rPr lang="ru-RU" sz="4000" b="1" i="1" dirty="0" smtClean="0">
                <a:solidFill>
                  <a:srgbClr val="002060"/>
                </a:solidFill>
              </a:rPr>
              <a:t>не даёт </a:t>
            </a:r>
            <a:r>
              <a:rPr lang="ru-RU" sz="4000" b="1" i="1" dirty="0">
                <a:solidFill>
                  <a:srgbClr val="002060"/>
                </a:solidFill>
              </a:rPr>
              <a:t>деревьям продолжать естественный рост, </a:t>
            </a:r>
            <a:r>
              <a:rPr lang="ru-RU" sz="4000" b="1" i="1" dirty="0" smtClean="0">
                <a:solidFill>
                  <a:srgbClr val="002060"/>
                </a:solidFill>
              </a:rPr>
              <a:t>притягивая к </a:t>
            </a:r>
            <a:r>
              <a:rPr lang="ru-RU" sz="4000" b="1" i="1" dirty="0">
                <a:solidFill>
                  <a:srgbClr val="002060"/>
                </a:solidFill>
              </a:rPr>
              <a:t>себе тяжелые ветви и тем самым разрушая ствол и структуру дерева…</a:t>
            </a:r>
            <a:r>
              <a:rPr lang="ru-RU" sz="4000" b="1" dirty="0">
                <a:solidFill>
                  <a:srgbClr val="002060"/>
                </a:solidFill>
              </a:rPr>
              <a:t/>
            </a:r>
            <a:br>
              <a:rPr lang="ru-RU" sz="4000" b="1" dirty="0">
                <a:solidFill>
                  <a:srgbClr val="002060"/>
                </a:solidFill>
              </a:rPr>
            </a:br>
            <a:endParaRPr lang="ru-RU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73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463" y="0"/>
            <a:ext cx="11848289" cy="409652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</a:t>
            </a:r>
            <a:r>
              <a:rPr lang="ru-RU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ГРАВИТАЦИЯ!!!</a:t>
            </a:r>
            <a:br>
              <a:rPr lang="ru-RU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3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Гравитация, </a:t>
            </a:r>
            <a:r>
              <a:rPr lang="ru-RU" sz="3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проявляется на Земле в виде силы тяжести </a:t>
            </a:r>
            <a:r>
              <a:rPr lang="ru-RU" sz="3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силы</a:t>
            </a:r>
            <a:r>
              <a:rPr lang="ru-RU" sz="3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 которой все тела притягиваются к </a:t>
            </a:r>
            <a:r>
              <a:rPr lang="ru-RU" sz="3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Земле</a:t>
            </a:r>
            <a:r>
              <a:rPr lang="ru-RU" sz="3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r>
              <a:rPr lang="ru-RU" sz="3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0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</a:t>
            </a:r>
            <a:r>
              <a:rPr lang="ru-RU" sz="30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всемирного тяготения </a:t>
            </a:r>
            <a:r>
              <a:rPr lang="ru-RU" sz="3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открыл </a:t>
            </a:r>
            <a:r>
              <a:rPr lang="ru-RU" sz="3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Исаак Ньютон</a:t>
            </a:r>
            <a:r>
              <a:rPr lang="ru-RU" sz="3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английский физик, математик и </a:t>
            </a:r>
            <a:r>
              <a:rPr lang="ru-RU" sz="3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астроном, в 1687г..   Ньютон </a:t>
            </a:r>
            <a:r>
              <a:rPr lang="ru-RU" sz="3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рассказывал, что к открытию закона всемирного тяготения его подтолкнуло </a:t>
            </a:r>
            <a:r>
              <a:rPr lang="ru-RU" sz="3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наблюдение за яблоком, </a:t>
            </a:r>
            <a:r>
              <a:rPr lang="ru-RU" sz="3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которое упало с ветки, когда он гулял по </a:t>
            </a:r>
            <a:r>
              <a:rPr lang="ru-RU" sz="3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саду: «</a:t>
            </a:r>
            <a:r>
              <a:rPr lang="ru-RU" sz="30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Земля </a:t>
            </a:r>
            <a:r>
              <a:rPr lang="ru-RU" sz="30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притягивает к себе все, что на ней находится и именно поэтому любой предмет, не имеющий опоры, падает на </a:t>
            </a:r>
            <a:r>
              <a:rPr lang="ru-RU" sz="30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Землю</a:t>
            </a:r>
            <a:r>
              <a:rPr lang="ru-RU" sz="3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 </a:t>
            </a:r>
            <a:r>
              <a:rPr lang="ru-RU" sz="3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40" y="3647872"/>
            <a:ext cx="11663463" cy="321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05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5501" y="172994"/>
            <a:ext cx="11106884" cy="221597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</a:t>
            </a:r>
            <a:r>
              <a:rPr lang="ru-RU" sz="32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всемирного тяготения</a:t>
            </a:r>
            <a:r>
              <a:rPr lang="ru-RU" sz="3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открыл </a:t>
            </a:r>
            <a:r>
              <a:rPr lang="ru-RU" sz="3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Исаак Ньютон</a:t>
            </a:r>
            <a:r>
              <a:rPr lang="ru-RU" sz="3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английский физик, математик и </a:t>
            </a:r>
            <a:r>
              <a:rPr lang="ru-RU" sz="32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астроном, в 1687г.. </a:t>
            </a:r>
            <a:br>
              <a:rPr lang="ru-RU" sz="32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3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2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*Именно благодаря силе земного притяжения мы можем      </a:t>
            </a:r>
            <a:r>
              <a:rPr lang="ru-RU" sz="32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………….</a:t>
            </a:r>
            <a:r>
              <a:rPr lang="ru-RU" sz="32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ходить по Земле, а не улетаем в космос. </a:t>
            </a:r>
            <a:br>
              <a:rPr lang="ru-RU" sz="32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0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902" y="2323070"/>
            <a:ext cx="8878082" cy="439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5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563" y="111095"/>
            <a:ext cx="10515600" cy="122205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2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Именно сила гравитационного притяжения придает вес всем объектам на Земле!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685" y="1221063"/>
            <a:ext cx="9737387" cy="552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13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7507"/>
            <a:ext cx="12035480" cy="1139977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примере этих фотографий видно, как сила тяжести и гравитация влияют на деревья…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88" y="1371021"/>
            <a:ext cx="6406665" cy="5198850"/>
          </a:xfrm>
        </p:spPr>
      </p:pic>
      <p:sp>
        <p:nvSpPr>
          <p:cNvPr id="9" name="Стрелка вниз 8"/>
          <p:cNvSpPr/>
          <p:nvPr/>
        </p:nvSpPr>
        <p:spPr>
          <a:xfrm>
            <a:off x="1657523" y="2833816"/>
            <a:ext cx="823785" cy="2512541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445" y="1371021"/>
            <a:ext cx="4085005" cy="5198850"/>
          </a:xfrm>
        </p:spPr>
      </p:pic>
      <p:sp>
        <p:nvSpPr>
          <p:cNvPr id="12" name="Стрелка вниз 11"/>
          <p:cNvSpPr/>
          <p:nvPr/>
        </p:nvSpPr>
        <p:spPr>
          <a:xfrm>
            <a:off x="10389901" y="2833816"/>
            <a:ext cx="823785" cy="2512541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43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2465" y="345991"/>
            <a:ext cx="11598875" cy="2174788"/>
          </a:xfrm>
        </p:spPr>
        <p:txBody>
          <a:bodyPr>
            <a:normAutofit fontScale="90000"/>
          </a:bodyPr>
          <a:lstStyle/>
          <a:p>
            <a:r>
              <a:rPr lang="ru-RU" sz="3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</a:t>
            </a:r>
            <a:r>
              <a:rPr lang="ru-RU" sz="31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книге «Эволюция, гравитация, невесомость» </a:t>
            </a:r>
            <a:r>
              <a:rPr lang="ru-RU" sz="31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Пётр Андреевич </a:t>
            </a:r>
            <a:r>
              <a:rPr lang="ru-RU" sz="3100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Коржуев</a:t>
            </a:r>
            <a:r>
              <a:rPr lang="ru-RU" sz="31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пишет: </a:t>
            </a:r>
            <a:br>
              <a:rPr lang="ru-RU" sz="31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«…</a:t>
            </a:r>
            <a:r>
              <a:rPr lang="ru-RU" sz="31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сила гравитации является одним из самых мощных факторов внешней среды, определяющим форму и размеры организмов животных и растений</a:t>
            </a:r>
            <a:r>
              <a:rPr lang="ru-RU" sz="31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br>
              <a:rPr lang="ru-RU" sz="31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5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5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5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sz="25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50" y="2520779"/>
            <a:ext cx="11136677" cy="4009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65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39" y="2117245"/>
            <a:ext cx="9179820" cy="466838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184" y="97276"/>
            <a:ext cx="11813059" cy="2019969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Эту мысль впервые высказал в 1882 г. </a:t>
            </a:r>
            <a:r>
              <a:rPr lang="ru-RU" sz="2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Константин Эдуардович </a:t>
            </a:r>
            <a:r>
              <a:rPr lang="ru-RU" sz="2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Циолковский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В статье «Биология карликов и великанов» он рассмотрел вопрос о 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соотношении 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размеров 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живых 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организмов и планеты, на которой 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обитают 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эти организмы.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4403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531" y="1598594"/>
            <a:ext cx="7436977" cy="516879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706" y="237580"/>
            <a:ext cx="11284759" cy="1999716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«…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Будь </a:t>
            </a:r>
            <a:r>
              <a:rPr lang="ru-RU" sz="28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иная сила тяжести на нашей планете, 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8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 всех других существ, изменился 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бы. Например</a:t>
            </a:r>
            <a:r>
              <a:rPr lang="ru-RU" sz="28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при уменьшении тяжести в Шесть раз (как на Луне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28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8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 человека мог бы увеличиться в 6 раз, масса в 216 раз, 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сила </a:t>
            </a:r>
            <a:r>
              <a:rPr lang="ru-RU" sz="28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мускулов в 35 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»!</a:t>
            </a:r>
            <a:r>
              <a:rPr lang="ru-RU" sz="2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42354" y="5227544"/>
            <a:ext cx="2341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 с Земли</a:t>
            </a:r>
            <a:endParaRPr 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50435" y="2037241"/>
            <a:ext cx="22297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 с Луны</a:t>
            </a:r>
            <a:endParaRPr 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73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45" y="1507788"/>
            <a:ext cx="11420272" cy="51751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0024" y="112635"/>
            <a:ext cx="10715713" cy="1768980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1897 году 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появилась работа английского ученого </a:t>
            </a:r>
            <a:r>
              <a:rPr lang="ru-RU" sz="28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Крукса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которой 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отмечалось что: « 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 </a:t>
            </a:r>
            <a:r>
              <a:rPr lang="ru-RU" sz="28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животных, за немногими исключениями, касающимися водных животных, полностью обусловлена силами земного 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притяжения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28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27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17" y="2364081"/>
            <a:ext cx="11676672" cy="449391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1652" y="83114"/>
            <a:ext cx="11477002" cy="2514807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Годом позже,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1898 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году, немецкий ученый </a:t>
            </a:r>
            <a:r>
              <a:rPr lang="ru-RU" sz="2800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Гертвиг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своей работе говорил 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том, 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: «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силы </a:t>
            </a:r>
            <a:r>
              <a:rPr lang="ru-RU" sz="28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тяжести влияют на все тела и 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всё, в </a:t>
            </a:r>
            <a:r>
              <a:rPr lang="ru-RU" sz="28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растительном и животном 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мире, </a:t>
            </a:r>
            <a:r>
              <a:rPr lang="ru-RU" sz="28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носит на себе печать силы тяжести, отражающейся на строении 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организма.  А особенности </a:t>
            </a:r>
            <a:r>
              <a:rPr lang="ru-RU" sz="28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строения животных и растений могут быть 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объяснены </a:t>
            </a:r>
            <a:r>
              <a:rPr lang="ru-RU" sz="28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влиянием силы 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тяжести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28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8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5589" y="3297677"/>
            <a:ext cx="9827741" cy="3560324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750" y="271194"/>
            <a:ext cx="11648302" cy="2760138"/>
          </a:xfrm>
        </p:spPr>
        <p:txBody>
          <a:bodyPr>
            <a:normAutofit/>
          </a:bodyPr>
          <a:lstStyle/>
          <a:p>
            <a:r>
              <a:rPr lang="ru-RU" sz="25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1917 </a:t>
            </a:r>
            <a:r>
              <a:rPr lang="ru-RU" sz="25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году, появилась </a:t>
            </a:r>
            <a:r>
              <a:rPr lang="ru-RU" sz="25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английского ученого </a:t>
            </a:r>
            <a:r>
              <a:rPr lang="ru-RU" sz="25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Томпсона</a:t>
            </a:r>
            <a:r>
              <a:rPr lang="ru-RU" sz="25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которой развивалась мысль, аналогичная ранее высказанной К. Э. Циолковским. </a:t>
            </a:r>
            <a:r>
              <a:rPr lang="ru-RU" sz="25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Томпсон</a:t>
            </a:r>
            <a:r>
              <a:rPr lang="ru-RU" sz="25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утверждал, что: «</a:t>
            </a:r>
            <a:r>
              <a:rPr lang="ru-RU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размеры </a:t>
            </a:r>
            <a:r>
              <a:rPr lang="ru-RU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животных зависят от размеров нашей планеты и </a:t>
            </a:r>
            <a:r>
              <a:rPr lang="ru-RU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случае удвоения </a:t>
            </a:r>
            <a:r>
              <a:rPr lang="ru-RU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её </a:t>
            </a:r>
            <a:r>
              <a:rPr lang="ru-RU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размеров, т. е. силы притяжения, большинство наземных форм походило бы на </a:t>
            </a:r>
            <a:r>
              <a:rPr lang="ru-RU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коротконогих </a:t>
            </a:r>
            <a:r>
              <a:rPr lang="ru-RU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ископаемых </a:t>
            </a:r>
            <a:r>
              <a:rPr lang="ru-RU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рептилий</a:t>
            </a:r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…»</a:t>
            </a:r>
          </a:p>
          <a:p>
            <a:endParaRPr lang="ru-RU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632" y="2761240"/>
            <a:ext cx="9843884" cy="397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55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2518" y="0"/>
            <a:ext cx="11150857" cy="1622854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 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ru-RU" sz="28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при уменьшении вдвое силы тяжести, наоборот, они стали бы легкими, тонкими, более активными, требовали бы меньше 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энергии».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89" y="1386717"/>
            <a:ext cx="8381696" cy="540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32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924" y="85459"/>
            <a:ext cx="11562460" cy="2700471"/>
          </a:xfrm>
        </p:spPr>
        <p:txBody>
          <a:bodyPr>
            <a:normAutofit/>
          </a:bodyPr>
          <a:lstStyle/>
          <a:p>
            <a:r>
              <a:rPr lang="ru-RU" sz="27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законам физики, если </a:t>
            </a:r>
            <a:r>
              <a:rPr lang="ru-RU" sz="27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просто </a:t>
            </a:r>
            <a:r>
              <a:rPr lang="ru-RU" sz="27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увеличить</a:t>
            </a:r>
            <a:r>
              <a:rPr lang="ru-RU" sz="27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размер </a:t>
            </a:r>
            <a:r>
              <a:rPr lang="ru-RU" sz="27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тела</a:t>
            </a:r>
            <a:r>
              <a:rPr lang="ru-RU" sz="27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7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br>
              <a:rPr lang="ru-RU" sz="27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раза, </a:t>
            </a:r>
            <a:r>
              <a:rPr lang="ru-RU" sz="27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кости станут прочнее </a:t>
            </a:r>
            <a:r>
              <a:rPr lang="ru-RU" sz="27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4 раза, а </a:t>
            </a:r>
            <a:r>
              <a:rPr lang="ru-RU" sz="27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вес </a:t>
            </a:r>
            <a:r>
              <a:rPr lang="ru-RU" sz="27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увеличится </a:t>
            </a:r>
            <a:r>
              <a:rPr lang="ru-RU" sz="27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8 </a:t>
            </a:r>
            <a:r>
              <a:rPr lang="ru-RU" sz="27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раз. Поэтому на тело будет действовать </a:t>
            </a:r>
            <a:r>
              <a:rPr lang="ru-RU" sz="27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сила в 8 раз </a:t>
            </a:r>
            <a:r>
              <a:rPr lang="ru-RU" sz="27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больше. </a:t>
            </a:r>
            <a:r>
              <a:rPr lang="ru-RU" sz="27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7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Вот почему </a:t>
            </a:r>
            <a:r>
              <a:rPr lang="ru-RU" sz="27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комара ножки тоньше волоса и не ломаются, а у слона - уже как столбы.</a:t>
            </a:r>
            <a:r>
              <a:rPr lang="ru-RU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55" y="2044600"/>
            <a:ext cx="10966391" cy="483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16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548" y="299103"/>
            <a:ext cx="11516497" cy="3885719"/>
          </a:xfrm>
        </p:spPr>
        <p:txBody>
          <a:bodyPr>
            <a:normAutofit fontScale="90000"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1960 году 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ышла книга 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морфолога </a:t>
            </a:r>
            <a:r>
              <a:rPr lang="ru-RU" sz="2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Владимира Яковлевича </a:t>
            </a:r>
            <a:r>
              <a:rPr lang="ru-RU" sz="28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Бровара</a:t>
            </a:r>
            <a:r>
              <a:rPr lang="ru-RU" sz="2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 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названием «Силы тяжести и морфология животных». 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Это исследование посвящено 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выявлению зависимости между силами гравитации и строением 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животного.</a:t>
            </a:r>
            <a:b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Бровар 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исходит из того, что </a:t>
            </a:r>
            <a:r>
              <a:rPr lang="ru-RU" sz="31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«масса животного </a:t>
            </a:r>
            <a:r>
              <a:rPr lang="ru-RU" sz="31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зависит </a:t>
            </a:r>
            <a:r>
              <a:rPr lang="ru-RU" sz="31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масс других тел и в первую очередь, конечно, от массы нашей </a:t>
            </a:r>
            <a:r>
              <a:rPr lang="ru-RU" sz="31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планеты». </a:t>
            </a:r>
            <a:br>
              <a:rPr lang="ru-RU" sz="31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16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71" y="3997528"/>
            <a:ext cx="11343964" cy="27923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378" y="0"/>
            <a:ext cx="11579551" cy="4418176"/>
          </a:xfrm>
        </p:spPr>
        <p:txBody>
          <a:bodyPr>
            <a:normAutofit fontScale="90000"/>
          </a:bodyPr>
          <a:lstStyle/>
          <a:p>
            <a:r>
              <a:rPr lang="ru-RU" sz="3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1982 году вышла книга американского профессора физиолога </a:t>
            </a:r>
            <a:r>
              <a:rPr lang="ru-RU" sz="3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Кнута</a:t>
            </a:r>
            <a:r>
              <a:rPr lang="ru-RU" sz="3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3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Шмидта-</a:t>
            </a:r>
            <a:r>
              <a:rPr lang="ru-RU" sz="3000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Ниельсена</a:t>
            </a:r>
            <a:r>
              <a:rPr lang="ru-RU" sz="3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3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«Размеры </a:t>
            </a:r>
            <a:r>
              <a:rPr lang="ru-RU" sz="3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животных: почему они так важны</a:t>
            </a:r>
            <a:r>
              <a:rPr lang="ru-RU" sz="3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?». </a:t>
            </a:r>
            <a:r>
              <a:rPr lang="ru-RU" sz="30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ru-RU" sz="3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ней он пишет</a:t>
            </a:r>
            <a:r>
              <a:rPr lang="ru-RU" sz="3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«</a:t>
            </a:r>
            <a:r>
              <a:rPr lang="ru-RU" sz="30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размеры наземных животных не </a:t>
            </a:r>
            <a:r>
              <a:rPr lang="ru-RU" sz="30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могут перейти некий предел, за которым утрачивается способность поддерживать массу тела. </a:t>
            </a:r>
            <a:r>
              <a:rPr lang="ru-RU" sz="30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30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многих водных животных, напротив, </a:t>
            </a:r>
            <a:r>
              <a:rPr lang="ru-RU" sz="30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рост </a:t>
            </a:r>
            <a:r>
              <a:rPr lang="ru-RU" sz="30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продолжается неопределенно </a:t>
            </a:r>
            <a:r>
              <a:rPr lang="ru-RU" sz="30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долго  и </a:t>
            </a:r>
            <a:r>
              <a:rPr lang="ru-RU" sz="30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они достигают очень крупных размеров</a:t>
            </a:r>
            <a:r>
              <a:rPr lang="ru-RU" sz="30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Это объясняется </a:t>
            </a:r>
            <a:r>
              <a:rPr lang="ru-RU" sz="30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тем, что в водной среде животные находятся как бы в состоянии </a:t>
            </a:r>
            <a:r>
              <a:rPr lang="ru-RU" sz="30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невесомости </a:t>
            </a:r>
            <a:r>
              <a:rPr lang="ru-RU" sz="30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им не приходится поддерживать свое тело, а потому в процессе эволюции у них не возник механизм ограничения </a:t>
            </a:r>
            <a:r>
              <a:rPr lang="ru-RU" sz="30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роста</a:t>
            </a:r>
            <a:r>
              <a:rPr lang="ru-RU" sz="3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…» </a:t>
            </a:r>
            <a:br>
              <a:rPr lang="ru-RU" sz="3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08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4330" y="140042"/>
            <a:ext cx="11425727" cy="2186569"/>
          </a:xfrm>
        </p:spPr>
        <p:txBody>
          <a:bodyPr>
            <a:normAutofit/>
          </a:bodyPr>
          <a:lstStyle/>
          <a:p>
            <a:r>
              <a:rPr lang="ru-RU" sz="27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«…В </a:t>
            </a:r>
            <a:r>
              <a:rPr lang="ru-RU" sz="27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этом отношении рост рыб сходен с ростом многолетних растений. Они растут на протяжении всей жизни</a:t>
            </a:r>
            <a:r>
              <a:rPr lang="ru-RU" sz="27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.».</a:t>
            </a:r>
            <a:r>
              <a:rPr lang="ru-RU" sz="2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7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60" y="2326611"/>
            <a:ext cx="10884738" cy="409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62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566" y="205099"/>
            <a:ext cx="6178609" cy="581114"/>
          </a:xfrm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Профессор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Коржуев</a:t>
            </a:r>
            <a:r>
              <a:rPr lang="ru-RU" sz="28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пишет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397" y="188007"/>
            <a:ext cx="4392542" cy="570446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5566" y="967445"/>
            <a:ext cx="6591926" cy="2846674"/>
          </a:xfrm>
        </p:spPr>
        <p:txBody>
          <a:bodyPr>
            <a:normAutofit/>
          </a:bodyPr>
          <a:lstStyle/>
          <a:p>
            <a:r>
              <a:rPr lang="ru-RU" sz="27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7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воде, </a:t>
            </a:r>
            <a:r>
              <a:rPr lang="ru-RU" sz="27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из-за </a:t>
            </a:r>
            <a:r>
              <a:rPr lang="ru-RU" sz="27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700" b="1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выталкивающей </a:t>
            </a:r>
            <a:r>
              <a:rPr lang="ru-RU" sz="2700" b="1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силы </a:t>
            </a:r>
            <a:r>
              <a:rPr lang="ru-RU" sz="2700" b="1" i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Архимеда</a:t>
            </a:r>
            <a:r>
              <a:rPr lang="ru-RU" sz="2700" b="1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ru-RU" sz="27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сила </a:t>
            </a:r>
            <a:r>
              <a:rPr lang="ru-RU" sz="27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тяжести </a:t>
            </a:r>
            <a:r>
              <a:rPr lang="ru-RU" sz="27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меньше  </a:t>
            </a:r>
            <a:r>
              <a:rPr lang="ru-RU" sz="27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поэтому предельно допустимая масса животного может быть еще больше, чем на суше </a:t>
            </a:r>
            <a:r>
              <a:rPr lang="ru-RU" sz="27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</a:t>
            </a:r>
            <a:r>
              <a:rPr lang="ru-RU" sz="27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27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ru-RU" sz="27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7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7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700" dirty="0"/>
          </a:p>
        </p:txBody>
      </p:sp>
      <p:sp>
        <p:nvSpPr>
          <p:cNvPr id="7" name="TextBox 6"/>
          <p:cNvSpPr txBox="1"/>
          <p:nvPr/>
        </p:nvSpPr>
        <p:spPr>
          <a:xfrm>
            <a:off x="5675871" y="5892475"/>
            <a:ext cx="6425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Архимед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-древнегреческий учёный </a:t>
            </a:r>
            <a:endParaRPr lang="ru-RU" sz="28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29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795" y="123567"/>
            <a:ext cx="11186983" cy="2072317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Помимо этого </a:t>
            </a:r>
            <a:r>
              <a:rPr lang="ru-RU" sz="24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рыб есть плавательный пузырь, который наполнен </a:t>
            </a:r>
            <a:r>
              <a:rPr lang="ru-RU" sz="24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газом. </a:t>
            </a:r>
            <a:r>
              <a:rPr lang="ru-RU" sz="24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 не позволяет рыбам утонуть. Но такой пузырь есть не у всех рыб. Например, у акулы его нет, поэтому она всю жизнь вынуждена провести в движении, если акула заболеет или окажется раненной и не сможет двигаться, то сразу пойдет ко дну.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3878031"/>
              </p:ext>
            </p:extLst>
          </p:nvPr>
        </p:nvGraphicFramePr>
        <p:xfrm>
          <a:off x="7527921" y="3244998"/>
          <a:ext cx="3230695" cy="330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" r:id="rId3" imgW="2209320" imgH="2260080" progId="">
                  <p:embed/>
                </p:oleObj>
              </mc:Choice>
              <mc:Fallback>
                <p:oleObj r:id="rId3" imgW="2209320" imgH="22600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27921" y="3244998"/>
                        <a:ext cx="3230695" cy="3304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98" y="3311611"/>
            <a:ext cx="4959609" cy="292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31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4562" y="136733"/>
            <a:ext cx="11514156" cy="1768979"/>
          </a:xfrm>
        </p:spPr>
        <p:txBody>
          <a:bodyPr>
            <a:normAutofit/>
          </a:bodyPr>
          <a:lstStyle/>
          <a:p>
            <a:r>
              <a:rPr lang="ru-RU" sz="27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«..Водная </a:t>
            </a:r>
            <a:r>
              <a:rPr lang="ru-RU" sz="27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среда породила настоящих гигантов — синего кита, достигающего 150 т</a:t>
            </a:r>
            <a:r>
              <a:rPr lang="ru-RU" sz="27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.»</a:t>
            </a:r>
            <a:endParaRPr lang="ru-RU" sz="27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1" y="1655805"/>
            <a:ext cx="11514156" cy="474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59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48" y="185825"/>
            <a:ext cx="11682101" cy="2129008"/>
          </a:xfrm>
        </p:spPr>
        <p:txBody>
          <a:bodyPr>
            <a:noAutofit/>
          </a:bodyPr>
          <a:lstStyle/>
          <a:p>
            <a:r>
              <a:rPr lang="ru-RU" sz="27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«…В </a:t>
            </a:r>
            <a:r>
              <a:rPr lang="ru-RU" sz="27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 же время среди наземных животных к категории гигантов могут быть отнесены лишь африканские слоны </a:t>
            </a:r>
            <a:r>
              <a:rPr lang="ru-RU" sz="27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бегемоты.»</a:t>
            </a:r>
            <a:br>
              <a:rPr lang="ru-RU" sz="27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7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/>
              <a:t> </a:t>
            </a:r>
            <a:endParaRPr lang="ru-RU" sz="2700" b="1" i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5492"/>
            <a:ext cx="12192000" cy="40217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85148" y="5477863"/>
            <a:ext cx="3379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Синий кит весит 150 тонн</a:t>
            </a:r>
            <a:endParaRPr lang="ru-RU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0029" y="5477863"/>
            <a:ext cx="4239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Африканский слон весит 4 тонны</a:t>
            </a:r>
            <a:endParaRPr lang="ru-RU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67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2827" y="321276"/>
            <a:ext cx="10950146" cy="2537254"/>
          </a:xfrm>
        </p:spPr>
        <p:txBody>
          <a:bodyPr>
            <a:normAutofit/>
          </a:bodyPr>
          <a:lstStyle/>
          <a:p>
            <a:r>
              <a:rPr lang="ru-RU" sz="27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земноводных и пресмыкающихся расти на протяжении всей жизни обусловлена тем, что земноводные часть своей жизни проводят в воде. А у пресмыкающихся строение тела позволяет снизить нагрузку на организм до минимума.</a:t>
            </a:r>
            <a:br>
              <a:rPr lang="ru-RU" sz="27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6" name="Picture 4" descr="Gallery For Reptiles Examp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103" y="2625806"/>
            <a:ext cx="6187783" cy="4076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900igr.net/datai/okruzhajuschij-mir/Mnogoobrazie-organizmov/0006-019-3.-Nazemno-vodnaja-zemnovodnye-krokodily-morskie-cherepakhi-i-d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27" y="2916195"/>
            <a:ext cx="5473243" cy="3656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71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570" y="156518"/>
            <a:ext cx="11647918" cy="2936827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ru-RU" sz="3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Вернёмся к растениям!</a:t>
            </a:r>
            <a:br>
              <a:rPr lang="ru-RU" sz="3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«Современном руководстве </a:t>
            </a:r>
            <a:r>
              <a:rPr lang="ru-RU" sz="27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общей </a:t>
            </a:r>
            <a:r>
              <a:rPr lang="ru-RU" sz="27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биологии» говорится:</a:t>
            </a:r>
            <a:br>
              <a:rPr lang="ru-RU" sz="27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*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Однолетние </a:t>
            </a:r>
            <a:r>
              <a:rPr lang="ru-RU" sz="28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растения запрограммированы на 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прекращение </a:t>
            </a:r>
            <a:r>
              <a:rPr lang="ru-RU" sz="28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роста и отмирание в первый (и 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единственный</a:t>
            </a:r>
            <a:r>
              <a:rPr lang="ru-RU" sz="28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год своей жизни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 </a:t>
            </a:r>
            <a:r>
              <a:rPr lang="ru-RU" sz="28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продолжение существования вида обеспечивается семенами</a:t>
            </a:r>
            <a:r>
              <a:rPr lang="ru-RU" sz="32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32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br>
              <a:rPr lang="ru-RU" sz="32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100" b="1" i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85" y="2586681"/>
            <a:ext cx="10947583" cy="4147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39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368" y="188007"/>
            <a:ext cx="6425360" cy="6523071"/>
          </a:xfrm>
        </p:spPr>
        <p:txBody>
          <a:bodyPr>
            <a:noAutofit/>
          </a:bodyPr>
          <a:lstStyle/>
          <a:p>
            <a:r>
              <a:rPr lang="ru-RU" sz="27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ru-RU" sz="25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Многолетние растения</a:t>
            </a:r>
            <a:r>
              <a:rPr lang="ru-RU" sz="25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частности </a:t>
            </a:r>
            <a:r>
              <a:rPr lang="ru-RU" sz="25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деревья</a:t>
            </a:r>
            <a:r>
              <a:rPr lang="ru-RU" sz="25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обладают способностью к </a:t>
            </a:r>
            <a:r>
              <a:rPr lang="ru-RU" sz="25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неограниченному </a:t>
            </a:r>
            <a:r>
              <a:rPr lang="ru-RU" sz="25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росту. </a:t>
            </a:r>
            <a:r>
              <a:rPr lang="ru-RU" sz="25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 счет растущих кончиков всех побегов, объем ветвей ежегодно увеличивается,  а за счет камбия происходит рост ствола в толщину и повышается его прочность. </a:t>
            </a:r>
            <a:br>
              <a:rPr lang="ru-RU" sz="25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5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Способность </a:t>
            </a:r>
            <a:r>
              <a:rPr lang="ru-RU" sz="25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деревьев расти до тех пор, пока они живут, а жить до тех пор, пока они растут, демонстрирует пример </a:t>
            </a:r>
            <a:r>
              <a:rPr lang="ru-RU" sz="25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секвойи, </a:t>
            </a:r>
            <a:r>
              <a:rPr lang="ru-RU" sz="25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25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её </a:t>
            </a:r>
            <a:r>
              <a:rPr lang="ru-RU" sz="25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гигантскими размерами и потенциальным бессмертием</a:t>
            </a:r>
            <a:r>
              <a:rPr lang="ru-RU" sz="25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25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5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5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5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5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В отличие от животных, которые растут "всем телом", за рост растений отвечают специальные образовательные  клетки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728" y="188007"/>
            <a:ext cx="4939469" cy="652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74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130" y="115330"/>
            <a:ext cx="11633214" cy="3446189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журнала </a:t>
            </a:r>
            <a:r>
              <a:rPr lang="ru-RU" sz="2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«Наука </a:t>
            </a:r>
            <a:r>
              <a:rPr lang="ru-RU" sz="2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жизнь»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«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Можно </a:t>
            </a:r>
            <a:r>
              <a:rPr lang="ru-RU" sz="28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полагать, что </a:t>
            </a:r>
            <a:r>
              <a:rPr lang="ru-RU" sz="2800" b="1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 </a:t>
            </a:r>
            <a:r>
              <a:rPr lang="ru-RU" sz="2800" b="1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тела живого орга­низма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определяется генетическим кодом молекулы ДНК, 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общие размеры тела и время его роста </a:t>
            </a:r>
            <a:r>
              <a:rPr lang="ru-RU" sz="28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старения определяются способностью биологических клеток тканей реагировать на внешние физические нагрузки тела, связанные 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8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первую очередь с силой тяжести </a:t>
            </a:r>
            <a:r>
              <a:rPr lang="ru-RU" sz="28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Земли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30" y="3196281"/>
            <a:ext cx="11359978" cy="356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66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191" y="365126"/>
            <a:ext cx="11733375" cy="3164287"/>
          </a:xfrm>
        </p:spPr>
        <p:txBody>
          <a:bodyPr>
            <a:normAutofit/>
          </a:bodyPr>
          <a:lstStyle/>
          <a:p>
            <a:pPr algn="ctr"/>
            <a:r>
              <a:rPr lang="ru-RU" sz="3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данной работе я изучил вопрос </a:t>
            </a:r>
            <a:br>
              <a:rPr lang="ru-RU" sz="3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примере представителей двух царств живой природы. Это </a:t>
            </a:r>
            <a:r>
              <a:rPr lang="ru-RU" sz="3000" b="1" i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царство растений </a:t>
            </a:r>
            <a:r>
              <a:rPr lang="ru-RU" sz="3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3000" b="1" i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царство животных</a:t>
            </a:r>
            <a:r>
              <a:rPr lang="ru-RU" sz="3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br>
              <a:rPr lang="ru-RU" sz="3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08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3542" y="418359"/>
            <a:ext cx="11475222" cy="4717277"/>
          </a:xfrm>
        </p:spPr>
        <p:txBody>
          <a:bodyPr>
            <a:normAutofit fontScale="90000"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br>
              <a:rPr lang="ru-RU" sz="2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0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основании проведенных наблюдении и изученной литературы я могу сказать, что:</a:t>
            </a:r>
            <a:r>
              <a:rPr lang="ru-RU" sz="3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br>
              <a:rPr lang="ru-RU" sz="3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000" b="1" i="1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- </a:t>
            </a:r>
            <a:r>
              <a:rPr lang="ru-RU" sz="3000" b="1" i="1" dirty="0" smtClean="0">
                <a:solidFill>
                  <a:srgbClr val="FF0000"/>
                </a:solidFill>
                <a:latin typeface="Arial" pitchFamily="34" charset="0"/>
                <a:cs typeface="Arial" panose="020B0604020202020204" pitchFamily="34" charset="0"/>
              </a:rPr>
              <a:t>Растения</a:t>
            </a:r>
            <a:r>
              <a:rPr lang="ru-RU" sz="3000" b="1" i="1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 растут на протяжении всей жизни (за исключением   однолетних).</a:t>
            </a:r>
            <a:br>
              <a:rPr lang="ru-RU" sz="3000" b="1" i="1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</a:br>
            <a:r>
              <a:rPr lang="ru-RU" sz="3000" b="1" i="1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- </a:t>
            </a:r>
            <a:r>
              <a:rPr lang="ru-RU" sz="3000" b="1" i="1" dirty="0" smtClean="0">
                <a:solidFill>
                  <a:srgbClr val="FF0000"/>
                </a:solidFill>
                <a:latin typeface="Arial" pitchFamily="34" charset="0"/>
                <a:cs typeface="Arial" panose="020B0604020202020204" pitchFamily="34" charset="0"/>
              </a:rPr>
              <a:t>Наземные животные </a:t>
            </a:r>
            <a:r>
              <a:rPr lang="ru-RU" sz="3000" b="1" i="1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способны вырасти на столько, насколько позволяет строение скелета, толщина костей и собственный вес, сопротивляться Земному притяжению…</a:t>
            </a:r>
            <a:r>
              <a:rPr lang="ru-RU" sz="3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3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Водные,</a:t>
            </a:r>
            <a:r>
              <a:rPr lang="ru-RU" sz="3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земноводные и </a:t>
            </a:r>
            <a:r>
              <a:rPr lang="ru-RU" sz="3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пресмыкающиеся</a:t>
            </a:r>
            <a:r>
              <a:rPr lang="ru-RU" sz="3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животные </a:t>
            </a:r>
            <a:r>
              <a:rPr lang="ru-RU" sz="3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растут на протяжении всей своей жизни. 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b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95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2077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Выводы:</a:t>
            </a:r>
            <a:endParaRPr lang="ru-RU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3669" y="1346961"/>
            <a:ext cx="1034466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Изучено  12 </a:t>
            </a: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</a:t>
            </a:r>
            <a:r>
              <a:rPr lang="ru-RU" sz="2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итературных источников, из них 6 интернет ресурс</a:t>
            </a:r>
          </a:p>
          <a:p>
            <a:pPr marL="342900" indent="-342900">
              <a:buAutoNum type="arabicPeriod"/>
            </a:pP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2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зучена возможность </a:t>
            </a: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организма расти в </a:t>
            </a:r>
            <a:r>
              <a:rPr lang="ru-RU" sz="2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естественных </a:t>
            </a: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условиях на примере </a:t>
            </a:r>
            <a:r>
              <a:rPr lang="ru-RU" sz="2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растений </a:t>
            </a: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  </a:t>
            </a:r>
            <a:r>
              <a:rPr lang="ru-RU" sz="2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животных</a:t>
            </a:r>
          </a:p>
          <a:p>
            <a:pPr marL="342900" indent="-342900">
              <a:buAutoNum type="arabicPeriod"/>
            </a:pPr>
            <a:r>
              <a:rPr lang="ru-RU" sz="2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Проведены наблюдения</a:t>
            </a:r>
          </a:p>
          <a:p>
            <a:pPr marL="342900" indent="-342900">
              <a:buAutoNum type="arabicPeriod"/>
            </a:pPr>
            <a:r>
              <a:rPr lang="ru-RU" sz="2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Сделаны выводы, что живые </a:t>
            </a: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организмы не имеют предельного роста,  и некоторые из них растут всю жизнь.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 smtClean="0"/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238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709" y="527222"/>
            <a:ext cx="11623588" cy="3962400"/>
          </a:xfrm>
        </p:spPr>
        <p:txBody>
          <a:bodyPr>
            <a:noAutofit/>
          </a:bodyPr>
          <a:lstStyle/>
          <a:p>
            <a:pPr algn="ctr"/>
            <a:r>
              <a:rPr lang="ru-RU" sz="72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</a:t>
            </a:r>
            <a:br>
              <a:rPr lang="ru-RU" sz="72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72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72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  ВНИМАНИЕ!</a:t>
            </a:r>
            <a:endParaRPr lang="ru-RU" sz="72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19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854</Words>
  <Application>Microsoft Office PowerPoint</Application>
  <PresentationFormat>Широкоэкранный</PresentationFormat>
  <Paragraphs>58</Paragraphs>
  <Slides>37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Тема Office</vt:lpstr>
      <vt:lpstr>Муниципальное бюджетное образовательное учреждение Средняя общеобразовательная школа № 121 ..  «ПОЧЕМУ  ЖИВЫЕ ОРГАНИЗМЫ  НЕ  РАСТУТ НА  ПРОТЯЖЕНИИ  ВСЕЙ СВОЕЙ  ЖИЗНИ?»</vt:lpstr>
      <vt:lpstr>Цель работы: найти ответ на вопрос, растут ли живые организмы на протяжении всей жизни.  Задачи: 1. изучить литературные источники 2. изучить возможности  организма расти в …естественных условиях на примере растений и              …животных 3. Провести наблюдения 4. Сделать выводы</vt:lpstr>
      <vt:lpstr>ГИПОТЕЗА  Я думал, что с возрастом живые организмы стареют, становятся слабее и энергия для их роста заканчивается.   Материал для данной работы был собран в начале и в конце лета 2014 года на острове Татышева  г.Красноярска.</vt:lpstr>
      <vt:lpstr>В нашем городе, тополь считается самым высоким и быстрорастущим деревом. А так, как большинство древесных пород растут в высоту только весной или летом, наблюдение за тополем в начале и в конце лета стало наиболее показательным. На этих фотографиях видно, что молодой тополь в первое лето своей жизни вырос на 70 см. </vt:lpstr>
      <vt:lpstr>В то время как взрослый тополь вырос за лето не более чем на 15 см.  </vt:lpstr>
      <vt:lpstr>Я сделал вывод:   Молодое дерево растет намного быстрее, чем взрослое. Значит энергии и силы у него больше. Поэтому возраст живого организма может влиять на его способность к росту.</vt:lpstr>
      <vt:lpstr>…Когда я наблюдал за ростом тополя, то обратил внимание на одну вещь…</vt:lpstr>
      <vt:lpstr>Я смотрел на взрослые деревья, и думал, что чем выше они становятся, тем тяжелее им держать свой вес, они ломаются от собственной тяжести…</vt:lpstr>
      <vt:lpstr>Меня удивили их сильные корни, но даже они не могли помочь дереву выдержать свой собственный вес …</vt:lpstr>
      <vt:lpstr>Возможно гравитация Земли в совокупности с другими природными явлениями, не даёт деревьям продолжать естественный рост, притягивая к себе тяжелые ветви и тем самым разрушая ствол и структуру дерева… </vt:lpstr>
      <vt:lpstr>                  ЭТО ГРАВИТАЦИЯ!!! *Гравитация, проявляется на Земле в виде силы тяжести – силы, с которой все тела притягиваются к Земле.  Закон всемирного тяготения открыл Исаак Ньютон, английский физик, математик и астроном, в 1687г..   Ньютон рассказывал, что к открытию закона всемирного тяготения его подтолкнуло наблюдение за яблоком, которое упало с ветки, когда он гулял по саду: «Земля притягивает к себе все, что на ней находится и именно поэтому любой предмет, не имеющий опоры, падает на Землю».  </vt:lpstr>
      <vt:lpstr>                   Закон всемирного тяготения открыл Исаак Ньютон, английский физик, математик и астроном, в 1687г..  .    *Именно благодаря силе земного притяжения мы можем      ………….ходить по Земле, а не улетаем в космос.  </vt:lpstr>
      <vt:lpstr>*Именно сила гравитационного притяжения придает вес всем объектам на Земле!</vt:lpstr>
      <vt:lpstr>На примере этих фотографий видно, как сила тяжести и гравитация влияют на деревья…</vt:lpstr>
      <vt:lpstr> ..В книге «Эволюция, гравитация, невесомость» Пётр Андреевич Коржуев, пишет:  «…сила гравитации является одним из самых мощных факторов внешней среды, определяющим форму и размеры организмов животных и растений».    </vt:lpstr>
      <vt:lpstr>Эту мысль впервые высказал в 1882 г. Константин Эдуардович Циолковский. В статье «Биология карликов и великанов» он рассмотрел вопрос о соотношении размеров живых организмов и планеты, на которой обитают эти организмы.</vt:lpstr>
      <vt:lpstr> «…Будь иная сила тяжести на нашей планете, и размер всех других существ, изменился бы. Например, при уменьшении тяжести в Шесть раз (как на Луне),  рост человека мог бы увеличиться в 6 раз, масса в 216 раз,  сила мускулов в 35 раз»!  </vt:lpstr>
      <vt:lpstr>В 1897 году появилась работа английского ученого Крукса, в которой отмечалось что: « форма животных, за немногими исключениями, касающимися водных животных, полностью обусловлена силами земного притяжения».</vt:lpstr>
      <vt:lpstr>Годом позже, в 1898 году, немецкий ученый Гертвиг, в своей работе говорил о том, что : «силы тяжести влияют на все тела и всё, в растительном и животном мире, носит на себе печать силы тяжести, отражающейся на строении организма.  А особенности строения животных и растений могут быть  объяснены влиянием силы тяжести».</vt:lpstr>
      <vt:lpstr>  </vt:lpstr>
      <vt:lpstr>« …а при уменьшении вдвое силы тяжести, наоборот, они стали бы легкими, тонкими, более активными, требовали бы меньше энергии».</vt:lpstr>
      <vt:lpstr>По законам физики, если просто увеличить размер тела в  2 раза, кости станут прочнее в 4 раза, а вес увеличится в 8 раз. Поэтому на тело будет действовать сила в 8 раз больше.  Вот почему у комара ножки тоньше волоса и не ломаются, а у слона - уже как столбы. </vt:lpstr>
      <vt:lpstr>В 1960 году вышла книга морфолога Владимира Яковлевича Бровара под названием «Силы тяжести и морфология животных».    Это исследование посвящено выявлению зависимости между силами гравитации и строением животного.   Бровар исходит из того, что «масса животного зависит от масс других тел и в первую очередь, конечно, от массы нашей планеты».    </vt:lpstr>
      <vt:lpstr>В 1982 году вышла книга американского профессора физиолога Кнута Шмидта-Ниельсена  «Размеры животных: почему они так важны?». … В ней он пишет: «размеры наземных животных не могут перейти некий предел, за которым утрачивается способность поддерживать массу тела. У многих водных животных, напротив,  рост продолжается неопределенно долго  и они достигают очень крупных размеров.  Это объясняется тем, что в водной среде животные находятся как бы в состоянии невесомости и им не приходится поддерживать свое тело, а потому в процессе эволюции у них не возник механизм ограничения роста…»   </vt:lpstr>
      <vt:lpstr>«…В этом отношении рост рыб сходен с ростом многолетних растений. Они растут на протяжении всей жизни.». </vt:lpstr>
      <vt:lpstr>Профессор Коржуев пишет:</vt:lpstr>
      <vt:lpstr>Помимо этого у рыб есть плавательный пузырь, который наполнен газом. Он не позволяет рыбам утонуть. Но такой пузырь есть не у всех рыб. Например, у акулы его нет, поэтому она всю жизнь вынуждена провести в движении, если акула заболеет или окажется раненной и не сможет двигаться, то сразу пойдет ко дну.</vt:lpstr>
      <vt:lpstr>«..Водная среда породила настоящих гигантов — синего кита, достигающего 150 т.»</vt:lpstr>
      <vt:lpstr>«…В то же время среди наземных животных к категории гигантов могут быть отнесены лишь африканские слоны и бегемоты.»   </vt:lpstr>
      <vt:lpstr>Возможность земноводных и пресмыкающихся расти на протяжении всей жизни обусловлена тем, что земноводные часть своей жизни проводят в воде. А у пресмыкающихся строение тела позволяет снизить нагрузку на организм до минимума. </vt:lpstr>
      <vt:lpstr>           Вернёмся к растениям! В «Современном руководстве по общей биологии» говорится:    *Однолетние растения запрограммированы на прекращение роста и отмирание в первый (и единственный) год своей жизни, а продолжение существования вида обеспечивается семенами.           </vt:lpstr>
      <vt:lpstr>…Многолетние растения, в частности деревья, обладают способностью к неограниченному росту.  За счет растущих кончиков всех побегов, объем ветвей ежегодно увеличивается,  а за счет камбия происходит рост ствола в толщину и повышается его прочность.   Способность деревьев расти до тех пор, пока они живут, а жить до тех пор, пока они растут, демонстрирует пример секвойи, с её гигантскими размерами и потенциальным бессмертием.     В отличие от животных, которые растут "всем телом", за рост растений отвечают специальные образовательные  клетки</vt:lpstr>
      <vt:lpstr>Из журнала «Наука и жизнь»: «Можно полагать, что форма тела живого орга­низма, определяется генетическим кодом молекулы ДНК,  а общие размеры тела и время его роста и старения определяются способностью биологических клеток тканей реагировать на внешние физические нагрузки тела, связанные  в первую очередь с силой тяжести Земли». </vt:lpstr>
      <vt:lpstr>В данной работе я изучил вопрос  на примере представителей двух царств живой природы. Это царство растений и царство животных.  </vt:lpstr>
      <vt:lpstr>           На основании проведенных наблюдении и изученной литературы я могу сказать, что:    - Растения растут на протяжении всей жизни (за исключением   однолетних). - Наземные животные способны вырасти на столько, насколько позволяет строение скелета, толщина костей и собственный вес, сопротивляться Земному притяжению… - Водные, земноводные и пресмыкающиеся животные растут на протяжении всей своей жизни.     </vt:lpstr>
      <vt:lpstr>Выводы:</vt:lpstr>
      <vt:lpstr>СПАСИБО  .  ЗА 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заинтересовался вопросом:  «ПОЧЕМУ  ЖИВЫЕ ОРГАНИЗМЫ  НЕ  РАСТУТ НА  ПРОТЯЖЕНИИ  ВСЕЙ СВОЕЙ  ЖИЗНИ?»</dc:title>
  <dc:creator>Windows User</dc:creator>
  <cp:lastModifiedBy>Windows User</cp:lastModifiedBy>
  <cp:revision>93</cp:revision>
  <dcterms:created xsi:type="dcterms:W3CDTF">2015-02-05T11:44:50Z</dcterms:created>
  <dcterms:modified xsi:type="dcterms:W3CDTF">2015-05-03T05:48:52Z</dcterms:modified>
</cp:coreProperties>
</file>