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58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61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4803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165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763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440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988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406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911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698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600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968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641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3515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819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364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838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588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275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C518512-6E76-4FF0-B3BA-722716FDDFB0}" type="datetimeFigureOut">
              <a:rPr lang="ru-RU" smtClean="0"/>
              <a:t>12.05.2015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919D628-0F5D-4515-80B6-F7179C4E0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77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psyera.ru/3002/socialnaya-situaciya-razvitiya-podrostkov" TargetMode="External"/><Relationship Id="rId2" Type="http://schemas.openxmlformats.org/officeDocument/2006/relationships/hyperlink" Target="http://uchebnikionline.com/psihologia/vikova_psihologiya_-_savchin_mv/sotsialna_situatsiya_rozvitku_pidlitka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syedu.ru/files/articles/psyedu_ru_2012_4_3150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885515" y="661792"/>
            <a:ext cx="9755187" cy="402572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Социальная ситуация развития в подростковом возрасте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 rot="10635772" flipV="1">
            <a:off x="178433" y="4624436"/>
            <a:ext cx="11109977" cy="1386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Franklin Gothic Demi" panose="020B0703020102020204" pitchFamily="34" charset="0"/>
                <a:ea typeface="Calibri" panose="020F0502020204030204" pitchFamily="34" charset="0"/>
                <a:cs typeface="BrowalliaUPC" panose="020B0604020202020204" pitchFamily="34" charset="-34"/>
              </a:rPr>
              <a:t>Подростковый возраст- это мир, в котором нет логики взрослой жизни, </a:t>
            </a:r>
            <a:r>
              <a:rPr lang="ru-RU" sz="2000" b="1" dirty="0" err="1">
                <a:latin typeface="Franklin Gothic Demi" panose="020B0703020102020204" pitchFamily="34" charset="0"/>
                <a:ea typeface="Calibri" panose="020F0502020204030204" pitchFamily="34" charset="0"/>
                <a:cs typeface="BrowalliaUPC" panose="020B0604020202020204" pitchFamily="34" charset="-34"/>
              </a:rPr>
              <a:t>непосредованности</a:t>
            </a:r>
            <a:r>
              <a:rPr lang="ru-RU" sz="2000" b="1" dirty="0">
                <a:latin typeface="Franklin Gothic Demi" panose="020B0703020102020204" pitchFamily="34" charset="0"/>
                <a:ea typeface="Calibri" panose="020F0502020204030204" pitchFamily="34" charset="0"/>
                <a:cs typeface="BrowalliaUPC" panose="020B0604020202020204" pitchFamily="34" charset="-34"/>
              </a:rPr>
              <a:t> детства, где все краски и запах жизни, весь её вкус и аромат, именно все и весь, обрушиваются на подростка как ливень. Последствия же ливня, как известно, бывают весьма неоднозначны.</a:t>
            </a:r>
            <a:endParaRPr lang="ru-RU" sz="2000" b="1" dirty="0">
              <a:effectLst/>
              <a:latin typeface="Franklin Gothic Demi" panose="020B0703020102020204" pitchFamily="34" charset="0"/>
              <a:ea typeface="Calibri" panose="020F0502020204030204" pitchFamily="34" charset="0"/>
              <a:cs typeface="Browallia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9071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выступления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Введение</a:t>
            </a:r>
          </a:p>
          <a:p>
            <a:pPr marL="457200" indent="-457200">
              <a:buAutoNum type="arabicPeriod"/>
            </a:pPr>
            <a:r>
              <a:rPr lang="ru-RU" dirty="0" smtClean="0"/>
              <a:t>Взаимоотношение подростка с родителями</a:t>
            </a:r>
          </a:p>
          <a:p>
            <a:pPr marL="457200" indent="-457200">
              <a:buAutoNum type="arabicPeriod"/>
            </a:pPr>
            <a:r>
              <a:rPr lang="ru-RU" dirty="0" smtClean="0"/>
              <a:t>Взаимоотношение подростка со сверстниками</a:t>
            </a:r>
          </a:p>
          <a:p>
            <a:pPr marL="457200" indent="-457200">
              <a:buAutoNum type="arabicPeriod"/>
            </a:pPr>
            <a:r>
              <a:rPr lang="ru-RU" dirty="0" smtClean="0"/>
              <a:t>Социальная ситуация развития в школе</a:t>
            </a:r>
          </a:p>
          <a:p>
            <a:pPr marL="457200" indent="-457200">
              <a:buAutoNum type="arabicPeriod"/>
            </a:pPr>
            <a:r>
              <a:rPr lang="ru-RU" dirty="0" smtClean="0"/>
              <a:t>Заключение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90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Взаимоотношение </a:t>
            </a:r>
            <a:r>
              <a:rPr lang="ru-RU" b="1" dirty="0"/>
              <a:t>подростка с </a:t>
            </a:r>
            <a:r>
              <a:rPr lang="ru-RU" b="1" dirty="0" smtClean="0"/>
              <a:t>родителями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941" y="1110713"/>
            <a:ext cx="6291742" cy="4491597"/>
          </a:xfrm>
        </p:spPr>
      </p:pic>
    </p:spTree>
    <p:extLst>
      <p:ext uri="{BB962C8B-B14F-4D97-AF65-F5344CB8AC3E}">
        <p14:creationId xmlns:p14="http://schemas.microsoft.com/office/powerpoint/2010/main" val="384635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28034" y="685800"/>
            <a:ext cx="9868504" cy="481347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Стили </a:t>
            </a:r>
            <a:r>
              <a:rPr lang="ru-RU" b="1" dirty="0" smtClean="0"/>
              <a:t>воспитания</a:t>
            </a:r>
            <a:br>
              <a:rPr lang="ru-RU" b="1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b="1" dirty="0"/>
              <a:t>- Демократический стиль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b="1" dirty="0"/>
              <a:t>- Авторитарный стиль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b="1" dirty="0"/>
              <a:t>- «Воспитание по типу Золушки»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b="1" dirty="0"/>
              <a:t>- Либеральный стиль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b="1" dirty="0"/>
              <a:t>- </a:t>
            </a:r>
            <a:r>
              <a:rPr lang="ru-RU" sz="4000" b="1" dirty="0" err="1"/>
              <a:t>Гиперопека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b="1" dirty="0"/>
              <a:t>- Высокие ожидания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b="1" dirty="0"/>
              <a:t>- Противоречивое </a:t>
            </a:r>
            <a:r>
              <a:rPr lang="ru-RU" sz="4000" b="1" dirty="0" smtClean="0"/>
              <a:t>воспитание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514" y="0"/>
            <a:ext cx="3820539" cy="25470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514" y="3337908"/>
            <a:ext cx="3820539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11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314" y="0"/>
            <a:ext cx="10396882" cy="1151965"/>
          </a:xfrm>
        </p:spPr>
        <p:txBody>
          <a:bodyPr>
            <a:normAutofit/>
          </a:bodyPr>
          <a:lstStyle/>
          <a:p>
            <a:r>
              <a:rPr lang="ru-RU" sz="4800" b="1" dirty="0"/>
              <a:t>Схема Э. </a:t>
            </a:r>
            <a:r>
              <a:rPr lang="ru-RU" sz="4800" b="1" dirty="0" err="1"/>
              <a:t>Шефера</a:t>
            </a:r>
            <a:endParaRPr lang="ru-RU" sz="4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1964"/>
            <a:ext cx="11603865" cy="442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5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Рекомендации родителям.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Передача </a:t>
            </a:r>
            <a:r>
              <a:rPr lang="ru-RU" b="1" dirty="0"/>
              <a:t>ребенку ответственности за его собственную жизнь</a:t>
            </a:r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85800" y="1223493"/>
            <a:ext cx="10394707" cy="5203065"/>
          </a:xfrm>
        </p:spPr>
        <p:txBody>
          <a:bodyPr/>
          <a:lstStyle/>
          <a:p>
            <a:r>
              <a:rPr lang="ru-RU" b="1" dirty="0"/>
              <a:t>Шаг 1 - </a:t>
            </a:r>
            <a:r>
              <a:rPr lang="ru-RU" dirty="0"/>
              <a:t>составьте по возможности полный список всего того, что задевает, беспокоит вас в поведении вашего ребенка.</a:t>
            </a:r>
          </a:p>
          <a:p>
            <a:r>
              <a:rPr lang="ru-RU" b="1" dirty="0"/>
              <a:t>Шаг 2</a:t>
            </a:r>
            <a:r>
              <a:rPr lang="ru-RU" dirty="0"/>
              <a:t> - выберите для отдельного перечня все то, что имеет вполне определенные последствия для жизни </a:t>
            </a:r>
            <a:r>
              <a:rPr lang="ru-RU" u="sng" dirty="0"/>
              <a:t>ребенка, </a:t>
            </a:r>
            <a:r>
              <a:rPr lang="ru-RU" dirty="0"/>
              <a:t>но никак не влияет на вас.</a:t>
            </a:r>
          </a:p>
          <a:p>
            <a:r>
              <a:rPr lang="ru-RU" b="1" dirty="0"/>
              <a:t>Шаг 3</a:t>
            </a:r>
            <a:r>
              <a:rPr lang="ru-RU" dirty="0"/>
              <a:t> - откажитесь от ответственности за эти пункты. Дайте ребенку понять и почувствовать это ваше доверие. </a:t>
            </a:r>
          </a:p>
        </p:txBody>
      </p:sp>
    </p:spTree>
    <p:extLst>
      <p:ext uri="{BB962C8B-B14F-4D97-AF65-F5344CB8AC3E}">
        <p14:creationId xmlns:p14="http://schemas.microsoft.com/office/powerpoint/2010/main" val="393438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405110719_149745042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042" y="3799267"/>
            <a:ext cx="5344732" cy="2588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Dozhivem do ponedel'nika (Otryvok).360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1"/>
            <a:ext cx="8939023" cy="3567448"/>
          </a:xfrm>
        </p:spPr>
      </p:pic>
    </p:spTree>
    <p:extLst>
      <p:ext uri="{BB962C8B-B14F-4D97-AF65-F5344CB8AC3E}">
        <p14:creationId xmlns:p14="http://schemas.microsoft.com/office/powerpoint/2010/main" val="141812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Взаимоотношение </a:t>
            </a:r>
            <a:r>
              <a:rPr lang="ru-RU" dirty="0"/>
              <a:t>подростка со сверстниками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758" y="2063750"/>
            <a:ext cx="7083380" cy="4324171"/>
          </a:xfrm>
        </p:spPr>
      </p:pic>
    </p:spTree>
    <p:extLst>
      <p:ext uri="{BB962C8B-B14F-4D97-AF65-F5344CB8AC3E}">
        <p14:creationId xmlns:p14="http://schemas.microsoft.com/office/powerpoint/2010/main" val="364342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Объединение в группы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763" y="1700011"/>
            <a:ext cx="6246253" cy="3902299"/>
          </a:xfrm>
        </p:spPr>
      </p:pic>
    </p:spTree>
    <p:extLst>
      <p:ext uri="{BB962C8B-B14F-4D97-AF65-F5344CB8AC3E}">
        <p14:creationId xmlns:p14="http://schemas.microsoft.com/office/powerpoint/2010/main" val="173053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Нравственные нормы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Нравственные </a:t>
            </a:r>
            <a:r>
              <a:rPr lang="ru-RU" sz="2800" dirty="0"/>
              <a:t>требования к дружеским </a:t>
            </a:r>
            <a:r>
              <a:rPr lang="ru-RU" sz="2800" dirty="0" smtClean="0"/>
              <a:t>взаимоотношениям:</a:t>
            </a:r>
          </a:p>
          <a:p>
            <a:r>
              <a:rPr lang="ru-RU" sz="2800" dirty="0"/>
              <a:t>взаимная </a:t>
            </a:r>
            <a:r>
              <a:rPr lang="ru-RU" sz="2800" dirty="0" smtClean="0"/>
              <a:t>откровенность</a:t>
            </a:r>
            <a:endParaRPr lang="ru-RU" sz="2800" dirty="0" smtClean="0"/>
          </a:p>
          <a:p>
            <a:r>
              <a:rPr lang="ru-RU" sz="2800" dirty="0" smtClean="0"/>
              <a:t>Взаимопонимание</a:t>
            </a:r>
          </a:p>
          <a:p>
            <a:r>
              <a:rPr lang="ru-RU" sz="2800" dirty="0"/>
              <a:t>отзывчивость и </a:t>
            </a:r>
            <a:r>
              <a:rPr lang="ru-RU" sz="2800" dirty="0" smtClean="0"/>
              <a:t>чуткость</a:t>
            </a:r>
          </a:p>
          <a:p>
            <a:r>
              <a:rPr lang="ru-RU" sz="2800" dirty="0"/>
              <a:t>умение хранить тайну</a:t>
            </a:r>
          </a:p>
        </p:txBody>
      </p:sp>
    </p:spTree>
    <p:extLst>
      <p:ext uri="{BB962C8B-B14F-4D97-AF65-F5344CB8AC3E}">
        <p14:creationId xmlns:p14="http://schemas.microsoft.com/office/powerpoint/2010/main" val="224499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Интимно-личностное общение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255" y="1700011"/>
            <a:ext cx="3567973" cy="3902299"/>
          </a:xfrm>
        </p:spPr>
      </p:pic>
    </p:spTree>
    <p:extLst>
      <p:ext uri="{BB962C8B-B14F-4D97-AF65-F5344CB8AC3E}">
        <p14:creationId xmlns:p14="http://schemas.microsoft.com/office/powerpoint/2010/main" val="27791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Особенности общения в подростковом возрасте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7976" y="2063396"/>
            <a:ext cx="10394707" cy="3757855"/>
          </a:xfrm>
        </p:spPr>
        <p:txBody>
          <a:bodyPr/>
          <a:lstStyle/>
          <a:p>
            <a:r>
              <a:rPr lang="ru-RU" sz="2800" dirty="0"/>
              <a:t>Возможность </a:t>
            </a:r>
            <a:r>
              <a:rPr lang="ru-RU" sz="2800" dirty="0" smtClean="0"/>
              <a:t>самовыражения</a:t>
            </a:r>
          </a:p>
          <a:p>
            <a:r>
              <a:rPr lang="ru-RU" sz="2800" dirty="0"/>
              <a:t>Максимализм в </a:t>
            </a:r>
            <a:r>
              <a:rPr lang="ru-RU" sz="2800" dirty="0" smtClean="0"/>
              <a:t>оценках</a:t>
            </a:r>
          </a:p>
          <a:p>
            <a:r>
              <a:rPr lang="ru-RU" sz="2800" dirty="0"/>
              <a:t>Совместное изучение окружающего </a:t>
            </a:r>
            <a:r>
              <a:rPr lang="ru-RU" sz="2800" dirty="0" smtClean="0"/>
              <a:t>мира</a:t>
            </a:r>
          </a:p>
          <a:p>
            <a:r>
              <a:rPr lang="ru-RU" sz="2800" dirty="0"/>
              <a:t>Чувство </a:t>
            </a:r>
            <a:r>
              <a:rPr lang="ru-RU" sz="2800" dirty="0" smtClean="0"/>
              <a:t>общности</a:t>
            </a:r>
          </a:p>
          <a:p>
            <a:r>
              <a:rPr lang="ru-RU" sz="2800" dirty="0"/>
              <a:t>Обретение дружбы</a:t>
            </a:r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9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92618"/>
            <a:ext cx="10396882" cy="885422"/>
          </a:xfrm>
        </p:spPr>
        <p:txBody>
          <a:bodyPr>
            <a:normAutofit/>
          </a:bodyPr>
          <a:lstStyle/>
          <a:p>
            <a:r>
              <a:rPr lang="ru-RU" sz="4800" b="1" dirty="0"/>
              <a:t>Памятка для родителей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92428" y="1584102"/>
            <a:ext cx="10488079" cy="3790484"/>
          </a:xfrm>
        </p:spPr>
        <p:txBody>
          <a:bodyPr>
            <a:noAutofit/>
          </a:bodyPr>
          <a:lstStyle/>
          <a:p>
            <a:r>
              <a:rPr lang="ru-RU" sz="2800" dirty="0"/>
              <a:t>Общение со сверстниками имеет особое значение в жизни </a:t>
            </a:r>
            <a:r>
              <a:rPr lang="ru-RU" sz="2800" dirty="0" smtClean="0"/>
              <a:t>подростка</a:t>
            </a:r>
          </a:p>
          <a:p>
            <a:r>
              <a:rPr lang="ru-RU" sz="2800" dirty="0"/>
              <a:t>Ребенок имеет право на свою личную </a:t>
            </a:r>
            <a:r>
              <a:rPr lang="ru-RU" sz="2800" dirty="0" smtClean="0"/>
              <a:t>жизнь</a:t>
            </a:r>
          </a:p>
          <a:p>
            <a:r>
              <a:rPr lang="ru-RU" sz="2800" dirty="0" err="1"/>
              <a:t>Референтная</a:t>
            </a:r>
            <a:r>
              <a:rPr lang="ru-RU" sz="2800" dirty="0"/>
              <a:t> группа играет особую роль в формировании личности подростка </a:t>
            </a:r>
            <a:endParaRPr lang="ru-RU" sz="2800" dirty="0" smtClean="0"/>
          </a:p>
          <a:p>
            <a:r>
              <a:rPr lang="ru-RU" sz="2800" dirty="0" smtClean="0"/>
              <a:t>Пусть ваш дом будет открыт для друзей вашего ребенка</a:t>
            </a:r>
          </a:p>
          <a:p>
            <a:r>
              <a:rPr lang="ru-RU" sz="2800" dirty="0" smtClean="0"/>
              <a:t>Отнеситесь </a:t>
            </a:r>
            <a:r>
              <a:rPr lang="ru-RU" sz="2800" dirty="0"/>
              <a:t>внимательно к кодексу </a:t>
            </a:r>
            <a:r>
              <a:rPr lang="ru-RU" sz="2800" dirty="0" smtClean="0"/>
              <a:t>чести</a:t>
            </a:r>
          </a:p>
        </p:txBody>
      </p:sp>
    </p:spTree>
    <p:extLst>
      <p:ext uri="{BB962C8B-B14F-4D97-AF65-F5344CB8AC3E}">
        <p14:creationId xmlns:p14="http://schemas.microsoft.com/office/powerpoint/2010/main" val="343770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922" y="582769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Социальная ситуация развития подростка в школе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119" y="2009104"/>
            <a:ext cx="5416330" cy="3597991"/>
          </a:xfrm>
        </p:spPr>
      </p:pic>
    </p:spTree>
    <p:extLst>
      <p:ext uri="{BB962C8B-B14F-4D97-AF65-F5344CB8AC3E}">
        <p14:creationId xmlns:p14="http://schemas.microsoft.com/office/powerpoint/2010/main" val="79490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СМЫСЛОВОЙ БАРЬЕР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ru-RU" sz="2800" dirty="0"/>
              <a:t>«Возникновение смыслового барьера является следствием отсутствия индивидуального подхода в обучении в воспитании</a:t>
            </a:r>
            <a:r>
              <a:rPr lang="ru-RU" sz="2800" dirty="0" smtClean="0"/>
              <a:t>».  Л.С</a:t>
            </a:r>
            <a:r>
              <a:rPr lang="ru-RU" sz="2800" dirty="0"/>
              <a:t>. Славина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98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/>
              <a:t>Причины возникновения смыслового барьера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2800" dirty="0" err="1"/>
              <a:t>неучет</a:t>
            </a:r>
            <a:r>
              <a:rPr lang="ru-RU" sz="2800" dirty="0"/>
              <a:t> мотивов поведения </a:t>
            </a:r>
            <a:r>
              <a:rPr lang="ru-RU" sz="2800" dirty="0" smtClean="0"/>
              <a:t>ребенка</a:t>
            </a:r>
          </a:p>
          <a:p>
            <a:r>
              <a:rPr lang="ru-RU" sz="2800" dirty="0"/>
              <a:t>не осознание учеником действительных мотивов своего </a:t>
            </a:r>
            <a:r>
              <a:rPr lang="ru-RU" sz="2800" dirty="0" smtClean="0"/>
              <a:t>поведения</a:t>
            </a:r>
          </a:p>
          <a:p>
            <a:r>
              <a:rPr lang="ru-RU" sz="2800" dirty="0"/>
              <a:t>безрезультатное повторение одних и тех же </a:t>
            </a:r>
            <a:r>
              <a:rPr lang="ru-RU" sz="2800" dirty="0" smtClean="0"/>
              <a:t>требований</a:t>
            </a:r>
          </a:p>
          <a:p>
            <a:r>
              <a:rPr lang="ru-RU" sz="2800" dirty="0"/>
              <a:t>аффективное отношением к учителю </a:t>
            </a:r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531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/>
              <a:t>Устранение смыслового барьера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/>
              <a:t>побуждение подростка задуматься над тем, как он выглядит со </a:t>
            </a:r>
            <a:r>
              <a:rPr lang="ru-RU" sz="2800" dirty="0" smtClean="0"/>
              <a:t>стороны</a:t>
            </a:r>
          </a:p>
          <a:p>
            <a:r>
              <a:rPr lang="ru-RU" sz="2800" dirty="0"/>
              <a:t>требование, выдвигаемое учителем, </a:t>
            </a:r>
            <a:r>
              <a:rPr lang="ru-RU" sz="2800" dirty="0" err="1"/>
              <a:t>высказаается</a:t>
            </a:r>
            <a:r>
              <a:rPr lang="ru-RU" sz="2800" dirty="0"/>
              <a:t> человеком, пользующимся у ребят большим уважением и авторитетом</a:t>
            </a:r>
          </a:p>
          <a:p>
            <a:r>
              <a:rPr lang="ru-RU" sz="2800" dirty="0"/>
              <a:t>беседа должна строиться так, чтобы подросток понял, что учитель желает ему </a:t>
            </a:r>
            <a:r>
              <a:rPr lang="ru-RU" sz="2800" dirty="0" smtClean="0"/>
              <a:t>добра</a:t>
            </a: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81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911431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Внутренняя позиция подростка.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ru-RU" sz="2800" dirty="0"/>
              <a:t>« Кризис подросткового возраста связан в основном </a:t>
            </a:r>
            <a:r>
              <a:rPr lang="ru-RU" sz="2800" u="sng" dirty="0" smtClean="0"/>
              <a:t>с </a:t>
            </a:r>
            <a:r>
              <a:rPr lang="ru-RU" sz="2800" u="sng" dirty="0"/>
              <a:t>возникновением в этот период нового уровня самосознания, характерной чертой которого является появление у подростка способности и потребности познать самого себя как личность».  </a:t>
            </a:r>
            <a:endParaRPr lang="ru-RU" sz="2800" dirty="0"/>
          </a:p>
          <a:p>
            <a:pPr marL="0" lvl="0" indent="0" algn="r">
              <a:buNone/>
            </a:pPr>
            <a:r>
              <a:rPr lang="ru-RU" sz="2800" dirty="0" smtClean="0"/>
              <a:t>Л.И</a:t>
            </a:r>
            <a:r>
              <a:rPr lang="ru-RU" sz="2800" dirty="0"/>
              <a:t>. </a:t>
            </a:r>
            <a:r>
              <a:rPr lang="ru-RU" sz="2800" dirty="0" err="1" smtClean="0"/>
              <a:t>Божович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«Внешняя взрослость»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893" y="1653784"/>
            <a:ext cx="3725790" cy="360079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1655030"/>
            <a:ext cx="5715000" cy="359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62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Проявления внешней взрослости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2800" dirty="0"/>
              <a:t>изменении внешнего облика </a:t>
            </a:r>
          </a:p>
          <a:p>
            <a:r>
              <a:rPr lang="ru-RU" sz="2800" dirty="0" smtClean="0"/>
              <a:t>преувеличенный </a:t>
            </a:r>
            <a:r>
              <a:rPr lang="ru-RU" sz="2800" dirty="0"/>
              <a:t>интересе к проблемам пола</a:t>
            </a:r>
          </a:p>
          <a:p>
            <a:r>
              <a:rPr lang="ru-RU" sz="2800" dirty="0" smtClean="0"/>
              <a:t>курение</a:t>
            </a:r>
            <a:endParaRPr lang="ru-RU" sz="2800" dirty="0"/>
          </a:p>
          <a:p>
            <a:r>
              <a:rPr lang="ru-RU" sz="2800" dirty="0" smtClean="0"/>
              <a:t>потребление </a:t>
            </a:r>
            <a:r>
              <a:rPr lang="ru-RU" sz="2800" dirty="0"/>
              <a:t>спиртных напитков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481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endParaRPr lang="ru-RU" dirty="0" smtClean="0"/>
          </a:p>
          <a:p>
            <a:pPr fontAlgn="base"/>
            <a:endParaRPr lang="ru-RU" dirty="0"/>
          </a:p>
          <a:p>
            <a:pPr fontAlgn="base"/>
            <a:endParaRPr lang="ru-RU" dirty="0" smtClean="0"/>
          </a:p>
          <a:p>
            <a:pPr fontAlgn="base"/>
            <a:endParaRPr lang="ru-RU" dirty="0"/>
          </a:p>
          <a:p>
            <a:pPr fontAlgn="base"/>
            <a:endParaRPr lang="ru-RU" dirty="0" smtClean="0"/>
          </a:p>
          <a:p>
            <a:pPr marL="0" indent="0" fontAlgn="base">
              <a:buNone/>
            </a:pPr>
            <a:r>
              <a:rPr lang="ru-RU" dirty="0" smtClean="0"/>
              <a:t>Мама</a:t>
            </a:r>
            <a:r>
              <a:rPr lang="ru-RU" dirty="0"/>
              <a:t>, попробуй услышать меня! Мне надоело быть виноватой во всём. Попытайся понять и простить меня за этот крик души неразумного </a:t>
            </a:r>
            <a:r>
              <a:rPr lang="ru-RU" dirty="0" smtClean="0"/>
              <a:t>подростка.</a:t>
            </a:r>
          </a:p>
          <a:p>
            <a:pPr marL="0" indent="0" algn="r" fontAlgn="base">
              <a:buNone/>
            </a:pPr>
            <a:r>
              <a:rPr lang="ru-RU" dirty="0" smtClean="0"/>
              <a:t>Анжелика</a:t>
            </a:r>
            <a:r>
              <a:rPr lang="ru-RU" dirty="0"/>
              <a:t>, восьмиклассница</a:t>
            </a:r>
          </a:p>
          <a:p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435" y="180303"/>
            <a:ext cx="2667000" cy="372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8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83336"/>
            <a:ext cx="10396882" cy="87576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Список литературы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1" y="1532586"/>
            <a:ext cx="10634730" cy="431442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Абрамова Г. С. </a:t>
            </a:r>
            <a:r>
              <a:rPr lang="ru-RU" dirty="0"/>
              <a:t>Учеб. пособие для студ. </a:t>
            </a:r>
            <a:r>
              <a:rPr lang="ru-RU" dirty="0" smtClean="0"/>
              <a:t>Вузов. 4-е изд.  </a:t>
            </a:r>
            <a:r>
              <a:rPr lang="ru-RU" dirty="0"/>
              <a:t>М.: Издательский центр «Академия», 1999. </a:t>
            </a:r>
            <a:r>
              <a:rPr lang="ru-RU" dirty="0" smtClean="0"/>
              <a:t>- </a:t>
            </a:r>
            <a:r>
              <a:rPr lang="ru-RU" dirty="0"/>
              <a:t>672 </a:t>
            </a:r>
            <a:r>
              <a:rPr lang="ru-RU" dirty="0" smtClean="0"/>
              <a:t>с.</a:t>
            </a:r>
          </a:p>
          <a:p>
            <a:r>
              <a:rPr lang="ru-RU" dirty="0" smtClean="0"/>
              <a:t>Мухина </a:t>
            </a:r>
            <a:r>
              <a:rPr lang="ru-RU" dirty="0"/>
              <a:t>В.С. Возрастная психология. - 4-е изд., - М., 1999. - 456 с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Сельченок</a:t>
            </a:r>
            <a:r>
              <a:rPr lang="ru-RU" dirty="0" smtClean="0"/>
              <a:t> К. В. Психология возрастных кризисов. Минск: </a:t>
            </a:r>
            <a:r>
              <a:rPr lang="ru-RU" dirty="0" err="1" smtClean="0"/>
              <a:t>Харвест</a:t>
            </a:r>
            <a:r>
              <a:rPr lang="ru-RU" dirty="0"/>
              <a:t>.</a:t>
            </a:r>
            <a:r>
              <a:rPr lang="ru-RU" dirty="0" smtClean="0"/>
              <a:t> 2000. – 256 с.</a:t>
            </a:r>
          </a:p>
          <a:p>
            <a:r>
              <a:rPr lang="ru-RU" dirty="0" smtClean="0"/>
              <a:t> Калугина И. Ю. Возрастная психология. Развитие ребенка от рождения до 17 лет. М. 2002. – 120 С.</a:t>
            </a:r>
          </a:p>
          <a:p>
            <a:r>
              <a:rPr lang="ru-RU" dirty="0" smtClean="0"/>
              <a:t> Рыбалко Е. Ф. Возрастная и дифференциальная психология. Учебное пособие для студ. Вузов. М. 2000. – 280 С.</a:t>
            </a:r>
          </a:p>
          <a:p>
            <a:r>
              <a:rPr lang="ru-RU" dirty="0" smtClean="0"/>
              <a:t>Мухина В. С. Хвостов А. А. Возрастная психология: детство, отрочество, юность. Хрестоматия: Учебное пособие для студентов </a:t>
            </a:r>
            <a:r>
              <a:rPr lang="ru-RU" dirty="0" err="1" smtClean="0"/>
              <a:t>пед</a:t>
            </a:r>
            <a:r>
              <a:rPr lang="ru-RU" dirty="0" smtClean="0"/>
              <a:t>. Вузов.</a:t>
            </a:r>
            <a:r>
              <a:rPr lang="ru-RU" dirty="0"/>
              <a:t> М.: Изд. Цент "Академия", 2003. - 624 с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sz="4500" dirty="0" smtClean="0">
                <a:solidFill>
                  <a:schemeClr val="accent1"/>
                </a:solidFill>
              </a:rPr>
              <a:t>Интернет- источники</a:t>
            </a:r>
          </a:p>
          <a:p>
            <a:r>
              <a:rPr lang="en-US" dirty="0">
                <a:hlinkClick r:id="rId2"/>
              </a:rPr>
              <a:t>http://uchebnikionline.com/psihologia/vikova_psihologiya_-_</a:t>
            </a:r>
            <a:r>
              <a:rPr lang="en-US" dirty="0" smtClean="0">
                <a:hlinkClick r:id="rId2"/>
              </a:rPr>
              <a:t>savchin_mv/sotsialna_situatsiya_rozvitku_pidlitka.htm</a:t>
            </a:r>
            <a:endParaRPr lang="ru-RU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psyera.ru/3002/socialnaya-situaciya-razvitiya-podrostkov</a:t>
            </a:r>
            <a:endParaRPr lang="ru-RU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psyedu.ru/files/articles/psyedu_ru_2012_4_3150.pdf</a:t>
            </a:r>
            <a:endParaRPr lang="ru-RU" dirty="0" smtClean="0"/>
          </a:p>
          <a:p>
            <a:r>
              <a:rPr lang="en-US" dirty="0"/>
              <a:t>http://www.razlib.ru/psihologija/vozrastnaja_psihologija_konspekt_lekcii/p9.php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95006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161</TotalTime>
  <Words>591</Words>
  <Application>Microsoft Office PowerPoint</Application>
  <PresentationFormat>Широкоэкранный</PresentationFormat>
  <Paragraphs>77</Paragraphs>
  <Slides>22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BrowalliaUPC</vt:lpstr>
      <vt:lpstr>Calibri</vt:lpstr>
      <vt:lpstr>Franklin Gothic Demi</vt:lpstr>
      <vt:lpstr>Impact</vt:lpstr>
      <vt:lpstr>Главное мероприятие</vt:lpstr>
      <vt:lpstr>   Социальная ситуация развития в подростковом возрасте</vt:lpstr>
      <vt:lpstr>План выступления</vt:lpstr>
      <vt:lpstr>Взаимоотношение подростка с родителями </vt:lpstr>
      <vt:lpstr>Стили воспитания  - Демократический стиль - Авторитарный стиль - «Воспитание по типу Золушки» - Либеральный стиль - Гиперопека - Высокие ожидания - Противоречивое воспитание </vt:lpstr>
      <vt:lpstr>Схема Э. Шефера</vt:lpstr>
      <vt:lpstr>Рекомендации родителям.  Передача ребенку ответственности за его собственную жизнь.</vt:lpstr>
      <vt:lpstr>Презентация PowerPoint</vt:lpstr>
      <vt:lpstr>Взаимоотношение подростка со сверстниками</vt:lpstr>
      <vt:lpstr>Объединение в группы</vt:lpstr>
      <vt:lpstr>Нравственные нормы</vt:lpstr>
      <vt:lpstr>Интимно-личностное общение</vt:lpstr>
      <vt:lpstr>Особенности общения в подростковом возрасте</vt:lpstr>
      <vt:lpstr>Памятка для родителей</vt:lpstr>
      <vt:lpstr>Социальная ситуация развития подростка в школе</vt:lpstr>
      <vt:lpstr>СМЫСЛОВОЙ БАРЬЕР</vt:lpstr>
      <vt:lpstr>Причины возникновения смыслового барьера </vt:lpstr>
      <vt:lpstr>Устранение смыслового барьера </vt:lpstr>
      <vt:lpstr>Внутренняя позиция подростка.   </vt:lpstr>
      <vt:lpstr>«Внешняя взрослость» </vt:lpstr>
      <vt:lpstr>Проявления внешней взрослости</vt:lpstr>
      <vt:lpstr>Презентация PowerPoint</vt:lpstr>
      <vt:lpstr>Список литературы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Социальная ситуация развития в подростковом возрасте.</dc:title>
  <dc:creator>Rock Little</dc:creator>
  <cp:lastModifiedBy>natalia shushu</cp:lastModifiedBy>
  <cp:revision>19</cp:revision>
  <dcterms:created xsi:type="dcterms:W3CDTF">2015-04-28T14:14:28Z</dcterms:created>
  <dcterms:modified xsi:type="dcterms:W3CDTF">2015-05-12T19:39:20Z</dcterms:modified>
</cp:coreProperties>
</file>