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1"/>
  </p:notesMasterIdLst>
  <p:sldIdLst>
    <p:sldId id="256" r:id="rId2"/>
    <p:sldId id="274" r:id="rId3"/>
    <p:sldId id="257" r:id="rId4"/>
    <p:sldId id="258" r:id="rId5"/>
    <p:sldId id="259" r:id="rId6"/>
    <p:sldId id="273" r:id="rId7"/>
    <p:sldId id="260" r:id="rId8"/>
    <p:sldId id="261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7" r:id="rId18"/>
    <p:sldId id="278" r:id="rId19"/>
    <p:sldId id="280" r:id="rId20"/>
    <p:sldId id="279" r:id="rId21"/>
    <p:sldId id="272" r:id="rId22"/>
    <p:sldId id="264" r:id="rId23"/>
    <p:sldId id="265" r:id="rId24"/>
    <p:sldId id="276" r:id="rId25"/>
    <p:sldId id="281" r:id="rId26"/>
    <p:sldId id="282" r:id="rId27"/>
    <p:sldId id="283" r:id="rId28"/>
    <p:sldId id="284" r:id="rId29"/>
    <p:sldId id="262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 showScrollbar="0"/>
    <p:sldAll/>
    <p:penClr>
      <a:srgbClr val="FF0000"/>
    </p:penClr>
  </p:showPr>
  <p:clrMru>
    <a:srgbClr val="9610C0"/>
    <a:srgbClr val="E92B2B"/>
    <a:srgbClr val="CA0FEF"/>
    <a:srgbClr val="FAE4DA"/>
    <a:srgbClr val="B6C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 autoAdjust="0"/>
    <p:restoredTop sz="94638" autoAdjust="0"/>
  </p:normalViewPr>
  <p:slideViewPr>
    <p:cSldViewPr>
      <p:cViewPr>
        <p:scale>
          <a:sx n="75" d="100"/>
          <a:sy n="75" d="100"/>
        </p:scale>
        <p:origin x="-102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E3A93-7240-414A-AD24-D3A8585DC44A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19F88-E5D3-4119-86C5-E1819CB192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19F88-E5D3-4119-86C5-E1819CB1928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19F88-E5D3-4119-86C5-E1819CB1928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6861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1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BD1A5-8FEB-4EF1-B5C7-E3FECE0A0E5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82D79-BA73-4958-8775-B6951C832E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9CC6F-C772-4958-A4E7-21F989F2D22D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EFD16-3A5B-4DB9-AAD7-1CF6554FF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982CF-8A55-4A79-ABF0-89FC65D165B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0625D-1710-4594-8DD1-0520E7A99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50AE4-3A08-4AAD-BB9C-B5182BC1ACE1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09D09-3DCB-4897-A62F-9376AB617B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3CA5C-8C45-425B-A1B0-DFDF2831764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6127A-DD66-4906-80D1-1C5390EF20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4DB49-56EA-4239-9C62-240BBEE54E13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F0724-8EE6-4552-A140-811366A91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ED55E-8B24-468A-8586-0787AB172FD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E0DE-5573-41B7-9DD9-5F5391421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B220F-FD9F-493B-ABBA-FD8BAA78F0C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1A7C2-4084-4FF7-963E-D44428BE9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E3425-9BB5-40FD-9CBD-65B27FE2DC3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3DC2A-2F70-4FAE-B7E8-431B65A5D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7BEA3-0AF7-49AA-B569-003922CB879E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47107-64B3-42AC-89B3-49072E74B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6735E-59B4-4E41-B01D-63F71ED384DE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3E6A1-7EDD-4A0C-B17F-9502C0EE8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6758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8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8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9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9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9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9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759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675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CD4ED5E-57AB-4BC2-B341-2FEE11C8F9AE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E0331B3-AF90-4865-877C-7E35E3A00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759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59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  <p:sldLayoutId id="2147483680" r:id="rId10"/>
    <p:sldLayoutId id="2147483679" r:id="rId11"/>
  </p:sldLayoutIdLst>
  <p:transition>
    <p:pull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85750" y="188913"/>
            <a:ext cx="8429625" cy="2382837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3600" dirty="0"/>
              <a:t>Семейный исследовательский проект на тему: </a:t>
            </a:r>
            <a:r>
              <a:rPr lang="ru-RU" sz="4200" dirty="0"/>
              <a:t/>
            </a:r>
            <a:br>
              <a:rPr lang="ru-RU" sz="4200" dirty="0"/>
            </a:br>
            <a:r>
              <a:rPr lang="ru-RU" sz="4200" dirty="0">
                <a:solidFill>
                  <a:srgbClr val="FFFF00"/>
                </a:solidFill>
              </a:rPr>
              <a:t>«Правильная осанка»</a:t>
            </a:r>
            <a:r>
              <a:rPr lang="ru-RU" sz="4200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ru-RU" sz="4200" dirty="0">
                <a:solidFill>
                  <a:srgbClr val="FFFF00"/>
                </a:solidFill>
                <a:latin typeface="Arial" charset="0"/>
              </a:rPr>
            </a:br>
            <a:r>
              <a:rPr lang="ru-RU" sz="1900" dirty="0">
                <a:solidFill>
                  <a:schemeClr val="tx1"/>
                </a:solidFill>
                <a:latin typeface="Arial" charset="0"/>
              </a:rPr>
              <a:t>номинация «Дружим с физкультурой и спортом»</a:t>
            </a:r>
          </a:p>
        </p:txBody>
      </p:sp>
      <p:sp>
        <p:nvSpPr>
          <p:cNvPr id="13314" name="Текст 5"/>
          <p:cNvSpPr>
            <a:spLocks noGrp="1"/>
          </p:cNvSpPr>
          <p:nvPr>
            <p:ph type="body" idx="4294967295"/>
          </p:nvPr>
        </p:nvSpPr>
        <p:spPr>
          <a:xfrm>
            <a:off x="4500563" y="2708275"/>
            <a:ext cx="4643437" cy="3529013"/>
          </a:xfrm>
        </p:spPr>
        <p:txBody>
          <a:bodyPr lIns="18288" rIns="18288"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Подготовили: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Семья Авдеева Никиты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группа 23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/>
              <a:t>ДО «Родничок» ГБОУ гимназии № 1358</a:t>
            </a:r>
          </a:p>
        </p:txBody>
      </p:sp>
      <p:pic>
        <p:nvPicPr>
          <p:cNvPr id="9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63" y="1428750"/>
            <a:ext cx="5000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82563" y="2714625"/>
            <a:ext cx="4318000" cy="3738563"/>
          </a:xfrm>
        </p:spPr>
      </p:pic>
    </p:spTree>
  </p:cSld>
  <p:clrMapOvr>
    <a:masterClrMapping/>
  </p:clrMapOvr>
  <p:transition advClick="0" advTm="3682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179512" y="3212976"/>
            <a:ext cx="5832648" cy="3456384"/>
          </a:xfrm>
        </p:spPr>
        <p:txBody>
          <a:bodyPr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40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4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4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4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4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kern="12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Мы </a:t>
            </a:r>
            <a: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решили разобраться, что же такое правильная осанка, для чего она </a:t>
            </a:r>
            <a:r>
              <a:rPr lang="ru-RU" sz="2800" kern="12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нужна, как </a:t>
            </a:r>
            <a: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ее сформировать и поддерживать в </a:t>
            </a:r>
            <a:r>
              <a:rPr lang="ru-RU" sz="2800" kern="12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течение жизни</a:t>
            </a:r>
            <a:r>
              <a:rPr lang="ru-RU" sz="2800" kern="1200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  <a:r>
              <a:rPr lang="ru-RU" sz="2800" kern="1200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800" kern="1200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sz="2800" kern="1200" dirty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7" y="188913"/>
            <a:ext cx="2987824" cy="626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5112568" cy="324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Взрослые часто говорят: </a:t>
            </a:r>
            <a: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- Держи спину ровно!!!</a:t>
            </a:r>
            <a:b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- Не сутулься!!!</a:t>
            </a:r>
            <a:b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- Следи за осанкой!!!</a:t>
            </a:r>
            <a:endParaRPr lang="ru-RU" sz="3600" dirty="0"/>
          </a:p>
        </p:txBody>
      </p:sp>
    </p:spTree>
  </p:cSld>
  <p:clrMapOvr>
    <a:masterClrMapping/>
  </p:clrMapOvr>
  <p:transition advTm="21076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33400" y="500042"/>
            <a:ext cx="7851648" cy="2000264"/>
          </a:xfrm>
        </p:spPr>
        <p:txBody>
          <a:bodyPr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3200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проекта </a:t>
            </a:r>
            <a:r>
              <a:rPr lang="ru-RU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осознание важности правильной осанки для жизни и здоровья человека, определение способов ее формирования и поддержания.</a:t>
            </a:r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23529" y="2584450"/>
            <a:ext cx="8231510" cy="3940894"/>
          </a:xfrm>
        </p:spPr>
        <p:txBody>
          <a:bodyPr lIns="0" rIns="18288"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  <a:latin typeface="+mj-lt"/>
              </a:rPr>
              <a:t>Задачи проекта: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2400" dirty="0" smtClean="0">
                <a:latin typeface="+mj-lt"/>
              </a:rPr>
              <a:t>- изучение литературы по теме «Здоровая осанка»;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2400" dirty="0" smtClean="0">
                <a:latin typeface="+mj-lt"/>
              </a:rPr>
              <a:t>- исследование осанки у себя и у друзей;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2400" dirty="0" smtClean="0">
                <a:latin typeface="+mj-lt"/>
              </a:rPr>
              <a:t>- поиск ответов на вопросы: зачем нужна правильная осанка, что влияет на нашу осанку, что мы делаем для формирования правильной осанки и что еще сможем сделать.</a:t>
            </a:r>
          </a:p>
          <a:p>
            <a:pPr marL="0" indent="0" algn="just" eaLnBrk="1" hangingPunct="1">
              <a:lnSpc>
                <a:spcPct val="80000"/>
              </a:lnSpc>
              <a:buFontTx/>
              <a:buChar char="-"/>
            </a:pPr>
            <a:endParaRPr lang="ru-RU" sz="2400" dirty="0" smtClean="0">
              <a:latin typeface="+mj-lt"/>
            </a:endParaRP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>
              <a:latin typeface="+mj-lt"/>
            </a:endParaRPr>
          </a:p>
        </p:txBody>
      </p:sp>
    </p:spTree>
  </p:cSld>
  <p:clrMapOvr>
    <a:masterClrMapping/>
  </p:clrMapOvr>
  <p:transition advClick="0" advTm="30608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60649"/>
            <a:ext cx="8229600" cy="3024335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2400" dirty="0">
                <a:solidFill>
                  <a:schemeClr val="folHlink"/>
                </a:solidFill>
                <a:cs typeface="Times New Roman" pitchFamily="18" charset="0"/>
              </a:rPr>
              <a:t>Актуальность темы проекта:</a:t>
            </a:r>
            <a:br>
              <a:rPr lang="ru-RU" sz="2400" dirty="0">
                <a:solidFill>
                  <a:schemeClr val="folHlink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cs typeface="Times New Roman" pitchFamily="18" charset="0"/>
              </a:rPr>
              <a:t>Дети нашей группы детского сада в этом году пойдут в школу. Придется долго сидеть на уроках, носить тяжелые рюкзаки. Основная нагрузка при этом ляжет на спину. Поэтому очень важно именно сейчас понять, как правильно держать спину и что делать чтобы она всегда была здоровая и сильная.</a:t>
            </a:r>
          </a:p>
        </p:txBody>
      </p:sp>
      <p:pic>
        <p:nvPicPr>
          <p:cNvPr id="16386" name="Picture 2" descr="C:\Users\Виталий\Desktop\правильная осанка\1sentabr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3356992"/>
            <a:ext cx="6552727" cy="3215258"/>
          </a:xfrm>
        </p:spPr>
      </p:pic>
    </p:spTree>
  </p:cSld>
  <p:clrMapOvr>
    <a:masterClrMapping/>
  </p:clrMapOvr>
  <p:transition advClick="0" advTm="28017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04850"/>
            <a:ext cx="8229600" cy="1724025"/>
          </a:xfrm>
        </p:spPr>
        <p:txBody>
          <a:bodyPr lIns="0" rIns="0" bIns="0" anchor="b"/>
          <a:lstStyle/>
          <a:p>
            <a:pPr algn="just" eaLnBrk="1" hangingPunct="1">
              <a:defRPr/>
            </a:pPr>
            <a:r>
              <a:rPr lang="ru-RU" sz="3100" dirty="0"/>
              <a:t>Осанка – это положение тела, наиболее привычное для человека, которое он принимает сидя, стоя и во время ходьбы.</a:t>
            </a:r>
          </a:p>
        </p:txBody>
      </p:sp>
      <p:pic>
        <p:nvPicPr>
          <p:cNvPr id="17410" name="Picture 2" descr="C:\Users\Виталий\Desktop\правильная осанка\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786063"/>
            <a:ext cx="7972425" cy="3643312"/>
          </a:xfrm>
        </p:spPr>
      </p:pic>
    </p:spTree>
  </p:cSld>
  <p:clrMapOvr>
    <a:masterClrMapping/>
  </p:clrMapOvr>
  <p:transition advClick="0" advTm="16364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Виталий\Desktop\правильная осанка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071688"/>
            <a:ext cx="4000500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 descr="C:\Users\Виталий\Desktop\правильная осанка\img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071688"/>
            <a:ext cx="4071937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980728"/>
            <a:ext cx="3357563" cy="1214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FF0000"/>
                </a:solidFill>
              </a:rPr>
              <a:t>ТАК  ПРАВИЛЬНО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908720"/>
            <a:ext cx="31432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E92B2B"/>
                </a:solidFill>
              </a:rPr>
              <a:t>ТАК  НЕПРАВИЛЬНО</a:t>
            </a:r>
          </a:p>
        </p:txBody>
      </p:sp>
      <p:sp>
        <p:nvSpPr>
          <p:cNvPr id="8" name="Овал 7"/>
          <p:cNvSpPr/>
          <p:nvPr/>
        </p:nvSpPr>
        <p:spPr>
          <a:xfrm>
            <a:off x="2627784" y="0"/>
            <a:ext cx="3528392" cy="1340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9610C0"/>
                </a:solidFill>
              </a:rPr>
              <a:t>СРАВНИМ</a:t>
            </a:r>
            <a:endParaRPr lang="ru-RU" sz="3600" dirty="0">
              <a:solidFill>
                <a:srgbClr val="9610C0"/>
              </a:solidFill>
            </a:endParaRPr>
          </a:p>
        </p:txBody>
      </p:sp>
    </p:spTree>
  </p:cSld>
  <p:clrMapOvr>
    <a:masterClrMapping/>
  </p:clrMapOvr>
  <p:transition advClick="0" advTm="15381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1"/>
          <p:cNvSpPr>
            <a:spLocks noGrp="1"/>
          </p:cNvSpPr>
          <p:nvPr>
            <p:ph type="title" idx="4294967295"/>
          </p:nvPr>
        </p:nvSpPr>
        <p:spPr>
          <a:xfrm>
            <a:off x="179512" y="404813"/>
            <a:ext cx="5616624" cy="4895850"/>
          </a:xfrm>
        </p:spPr>
        <p:txBody>
          <a:bodyPr lIns="0" rIns="0" bIns="0" anchor="b"/>
          <a:lstStyle/>
          <a:p>
            <a:pPr eaLnBrk="1" hangingPunct="1">
              <a:defRPr/>
            </a:pP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Признаки правильной </a:t>
            </a:r>
            <a:r>
              <a:rPr lang="ru-RU" sz="2700" dirty="0" smtClean="0">
                <a:solidFill>
                  <a:schemeClr val="tx1"/>
                </a:solidFill>
              </a:rPr>
              <a:t>	    	     осанки</a:t>
            </a:r>
            <a:r>
              <a:rPr lang="ru-RU" sz="2700" dirty="0">
                <a:solidFill>
                  <a:schemeClr val="tx1"/>
                </a:solidFill>
              </a:rPr>
              <a:t>: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- голова приподнята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- живот подтянут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- грудная клетка развернута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- плечи на одном уровне</a:t>
            </a:r>
            <a:r>
              <a:rPr lang="ru-RU" sz="2700" dirty="0">
                <a:solidFill>
                  <a:srgbClr val="9610C0"/>
                </a:solidFill>
              </a:rPr>
              <a:t/>
            </a:r>
            <a:br>
              <a:rPr lang="ru-RU" sz="2700" dirty="0">
                <a:solidFill>
                  <a:srgbClr val="9610C0"/>
                </a:solidFill>
              </a:rPr>
            </a:br>
            <a:r>
              <a:rPr lang="ru-RU" sz="2700" dirty="0">
                <a:solidFill>
                  <a:srgbClr val="9610C0"/>
                </a:solidFill>
              </a:rPr>
              <a:t/>
            </a:r>
            <a:br>
              <a:rPr lang="ru-RU" sz="2700" dirty="0">
                <a:solidFill>
                  <a:srgbClr val="9610C0"/>
                </a:solidFill>
              </a:rPr>
            </a:br>
            <a:endParaRPr lang="ru-RU" sz="2700" dirty="0">
              <a:solidFill>
                <a:srgbClr val="9610C0"/>
              </a:solidFill>
            </a:endParaRPr>
          </a:p>
        </p:txBody>
      </p:sp>
      <p:pic>
        <p:nvPicPr>
          <p:cNvPr id="19458" name="Picture 2" descr="C:\Users\Виталий\Desktop\правильная осанка\prav-osanka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24128" y="642938"/>
            <a:ext cx="3419872" cy="4857750"/>
          </a:xfrm>
        </p:spPr>
      </p:pic>
      <p:sp>
        <p:nvSpPr>
          <p:cNvPr id="18" name="Прямоугольник 17"/>
          <p:cNvSpPr/>
          <p:nvPr/>
        </p:nvSpPr>
        <p:spPr>
          <a:xfrm>
            <a:off x="5724128" y="5805264"/>
            <a:ext cx="1800200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FF0000"/>
                </a:solidFill>
              </a:rPr>
              <a:t>Неправильная осанка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524328" y="5805264"/>
            <a:ext cx="1619672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70C0"/>
                </a:solidFill>
              </a:rPr>
              <a:t>Правильная осанка</a:t>
            </a:r>
          </a:p>
        </p:txBody>
      </p:sp>
    </p:spTree>
  </p:cSld>
  <p:clrMapOvr>
    <a:masterClrMapping/>
  </p:clrMapOvr>
  <p:transition advClick="0" advTm="15569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85750"/>
            <a:ext cx="4329113" cy="5357813"/>
          </a:xfrm>
        </p:spPr>
        <p:txBody>
          <a:bodyPr lIns="0" rIns="0" bIns="0" anchor="b">
            <a:normAutofit/>
          </a:bodyPr>
          <a:lstStyle/>
          <a:p>
            <a:pPr eaLnBrk="1" hangingPunct="1">
              <a:defRPr/>
            </a:pPr>
            <a:r>
              <a:rPr lang="ru-RU" sz="2300" dirty="0">
                <a:solidFill>
                  <a:srgbClr val="FFFF00"/>
                </a:solidFill>
              </a:rPr>
              <a:t>Тест на правильную осанку: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Встать спиной к стене в привычном для вас положении (не напрягаясь). Если вы держитесь прямо, вы должны касаться стены только 5 точками, как на рисунке. Попробуйте между стеной и поясницей просунуть кулак. Если он проходит – нарушение осанки есть. Если проходит только ладонь – осанка нормальная.</a:t>
            </a:r>
          </a:p>
        </p:txBody>
      </p:sp>
      <p:pic>
        <p:nvPicPr>
          <p:cNvPr id="20482" name="Picture 2" descr="C:\Users\Виталий\Desktop\правильная осанка\2908096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29188" y="214313"/>
            <a:ext cx="4071937" cy="6215062"/>
          </a:xfrm>
        </p:spPr>
      </p:pic>
    </p:spTree>
  </p:cSld>
  <p:clrMapOvr>
    <a:masterClrMapping/>
  </p:clrMapOvr>
  <p:transition advClick="0" advTm="28782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"/>
            <a:ext cx="8229600" cy="764704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dirty="0">
                <a:solidFill>
                  <a:srgbClr val="FFFF00"/>
                </a:solidFill>
              </a:rPr>
              <a:t>Проверяем свою осанку.</a:t>
            </a:r>
          </a:p>
        </p:txBody>
      </p:sp>
      <p:pic>
        <p:nvPicPr>
          <p:cNvPr id="21506" name="Picture 2" descr="C:\Windows\system32\config\systemprofile\Desktop\фото\20150228_21115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981074"/>
            <a:ext cx="3960812" cy="4464149"/>
          </a:xfrm>
        </p:spPr>
      </p:pic>
      <p:pic>
        <p:nvPicPr>
          <p:cNvPr id="21507" name="Picture 3" descr="C:\Windows\system32\config\systemprofile\Desktop\фото\20150228_211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908050"/>
            <a:ext cx="4279900" cy="453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395288" y="5445125"/>
            <a:ext cx="8569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onstantia" pitchFamily="18" charset="0"/>
              </a:rPr>
              <a:t>Для формирования правильной осанки Никите необходимо</a:t>
            </a:r>
          </a:p>
          <a:p>
            <a:r>
              <a:rPr lang="ru-RU" sz="2400">
                <a:latin typeface="Constantia" pitchFamily="18" charset="0"/>
              </a:rPr>
              <a:t> укреплять мышцы пресса, чтобы подтянуть живот и убрать сильный прогиб в спине.</a:t>
            </a:r>
          </a:p>
        </p:txBody>
      </p:sp>
    </p:spTree>
  </p:cSld>
  <p:clrMapOvr>
    <a:masterClrMapping/>
  </p:clrMapOvr>
  <p:transition advClick="0" advTm="15460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692150"/>
            <a:ext cx="8229600" cy="4011613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6300">
                <a:solidFill>
                  <a:srgbClr val="FFFF00"/>
                </a:solidFill>
              </a:rPr>
              <a:t>Спросим у взрослых: </a:t>
            </a:r>
            <a:br>
              <a:rPr lang="ru-RU" sz="6300">
                <a:solidFill>
                  <a:srgbClr val="FFFF00"/>
                </a:solidFill>
              </a:rPr>
            </a:br>
            <a:r>
              <a:rPr lang="ru-RU" sz="5200">
                <a:solidFill>
                  <a:srgbClr val="FFFF00"/>
                </a:solidFill>
              </a:rPr>
              <a:t>«Зачем нам нужна правильная осанка?»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2143125"/>
            <a:ext cx="3071813" cy="857250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42875" y="2071688"/>
            <a:ext cx="2214563" cy="857250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714625" y="2143125"/>
            <a:ext cx="2214563" cy="857250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857875" y="2000250"/>
            <a:ext cx="2928938" cy="12144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Click="0" advTm="6896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188641"/>
            <a:ext cx="4608512" cy="5256583"/>
          </a:xfrm>
        </p:spPr>
        <p:txBody>
          <a:bodyPr lIns="0" rIns="0" bIns="0" anchor="b"/>
          <a:lstStyle/>
          <a:p>
            <a:pPr eaLnBrk="1" hangingPunct="1">
              <a:defRPr/>
            </a:pPr>
            <a:r>
              <a:rPr lang="ru-RU" sz="3500" dirty="0">
                <a:solidFill>
                  <a:srgbClr val="FFFF00"/>
                </a:solidFill>
              </a:rPr>
              <a:t>Ответ медсестры:</a:t>
            </a:r>
            <a:r>
              <a:rPr lang="ru-RU" sz="3500" dirty="0"/>
              <a:t/>
            </a:r>
            <a:br>
              <a:rPr lang="ru-RU" sz="3500" dirty="0"/>
            </a:br>
            <a:r>
              <a:rPr lang="ru-RU" sz="3500" dirty="0"/>
              <a:t>«Правильная осанка нужна для формирования здорового позвоночника и защиты от многих заболеваний».</a:t>
            </a:r>
          </a:p>
        </p:txBody>
      </p:sp>
      <p:pic>
        <p:nvPicPr>
          <p:cNvPr id="1026" name="Picture 2" descr="C:\Windows\system32\config\systemprofile\Desktop\Новая папка\20150316_09260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0648"/>
            <a:ext cx="3960440" cy="64087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444"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88913"/>
            <a:ext cx="4608513" cy="5949950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2700">
                <a:solidFill>
                  <a:srgbClr val="FFFF00"/>
                </a:solidFill>
              </a:rPr>
              <a:t>Ответ тренера:</a:t>
            </a:r>
            <a:r>
              <a:rPr lang="ru-RU" sz="2700"/>
              <a:t/>
            </a:r>
            <a:br>
              <a:rPr lang="ru-RU" sz="2700"/>
            </a:br>
            <a:r>
              <a:rPr lang="ru-RU" sz="2700"/>
              <a:t/>
            </a:r>
            <a:br>
              <a:rPr lang="ru-RU" sz="2700"/>
            </a:br>
            <a:r>
              <a:rPr lang="ru-RU" sz="2700"/>
              <a:t>«При любой работе, любом виде спорта необходимо держать свое тело. Правильная осанка, сочетающаяся с координированными, слаженными и ловкими движениями, делает человека сильным и выносливым». </a:t>
            </a:r>
          </a:p>
        </p:txBody>
      </p:sp>
      <p:pic>
        <p:nvPicPr>
          <p:cNvPr id="24578" name="Picture 3" descr="C:\Windows\system32\config\systemprofile\Desktop\20150303_21233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2363" y="333375"/>
            <a:ext cx="3960812" cy="6264275"/>
          </a:xfrm>
        </p:spPr>
      </p:pic>
    </p:spTree>
  </p:cSld>
  <p:clrMapOvr>
    <a:masterClrMapping/>
  </p:clrMapOvr>
  <p:transition advClick="0" advTm="19750"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04850"/>
            <a:ext cx="4186808" cy="3732262"/>
          </a:xfrm>
        </p:spPr>
        <p:txBody>
          <a:bodyPr lIns="0" rIns="0" bIns="0" anchor="b">
            <a:normAutofit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FFFF00"/>
                </a:solidFill>
              </a:rPr>
              <a:t>Ответ воспитателя: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« Хорошая осанка придает уверенность в себе, в своих силах, позволяет нравиться окружающим».</a:t>
            </a:r>
          </a:p>
        </p:txBody>
      </p:sp>
      <p:pic>
        <p:nvPicPr>
          <p:cNvPr id="2050" name="Picture 2" descr="C:\Windows\system32\config\systemprofile\Desktop\Новая папка\20150316_091835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88640"/>
            <a:ext cx="4104456" cy="648071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412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428625"/>
            <a:ext cx="8229600" cy="1000125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>
                <a:solidFill>
                  <a:srgbClr val="FFFF00"/>
                </a:solidFill>
              </a:rPr>
              <a:t>Что влияет на нашу осанку?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916832"/>
            <a:ext cx="2428875" cy="1214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9610C0"/>
                </a:solidFill>
              </a:rPr>
              <a:t>Крепкий позвоночник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86125" y="1928813"/>
            <a:ext cx="2714625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9610C0"/>
                </a:solidFill>
              </a:rPr>
              <a:t>Сильные мышцы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57938" y="1928813"/>
            <a:ext cx="2357437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9610C0"/>
                </a:solidFill>
              </a:rPr>
              <a:t>Привычка правильно держать спину</a:t>
            </a:r>
          </a:p>
        </p:txBody>
      </p:sp>
      <p:pic>
        <p:nvPicPr>
          <p:cNvPr id="26629" name="Picture 2" descr="C:\Users\Виталий\Desktop\правильная осанка\depositphotos_2895321-Human-anatomy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3571875"/>
            <a:ext cx="2714625" cy="3000375"/>
          </a:xfrm>
        </p:spPr>
      </p:pic>
      <p:pic>
        <p:nvPicPr>
          <p:cNvPr id="26630" name="Picture 3" descr="C:\Users\Виталий\Desktop\правильная осанка\post-226651-137066368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86125" y="3571875"/>
            <a:ext cx="2928938" cy="3000375"/>
          </a:xfrm>
        </p:spPr>
      </p:pic>
      <p:pic>
        <p:nvPicPr>
          <p:cNvPr id="26631" name="Picture 4" descr="C:\Users\Виталий\Desktop\правильная осанка\Mebel_dlya_shkolnika_-_vybor_pismennyx_stolov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3571875"/>
            <a:ext cx="24288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917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16632"/>
            <a:ext cx="8229600" cy="1584176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3500" dirty="0">
                <a:solidFill>
                  <a:srgbClr val="FFFF00"/>
                </a:solidFill>
              </a:rPr>
              <a:t>Что мы делаем для формирования правильной осанки?</a:t>
            </a:r>
          </a:p>
        </p:txBody>
      </p:sp>
      <p:pic>
        <p:nvPicPr>
          <p:cNvPr id="27650" name="Picture 2" descr="F:\ФОТО\фото спорт\DSCN84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73238"/>
            <a:ext cx="4083621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Windows\system32\config\systemprofile\Desktop\Новая папка\FullSizeRen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4104456" cy="48245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572000" y="5301208"/>
            <a:ext cx="424847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Катание на коньках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 advTm="9937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F:\ФОТО\фото спорт\DSCN84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396044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F:\ФОТО\фото спорт\RSCN8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848"/>
            <a:ext cx="439114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187624" y="548680"/>
            <a:ext cx="669674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ФУТБОЛ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5553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ФОТО\фото спорт\DSCN84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176464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:\ФОТО\фото спорт\DSCN8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132856"/>
            <a:ext cx="4876353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932040" y="332656"/>
            <a:ext cx="3960440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Зарядка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6162"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Windows\system32\config\systemprofile\Desktop\Новая папка\IMG_41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104456" cy="4941168"/>
          </a:xfrm>
          <a:prstGeom prst="rect">
            <a:avLst/>
          </a:prstGeom>
          <a:noFill/>
        </p:spPr>
      </p:pic>
      <p:pic>
        <p:nvPicPr>
          <p:cNvPr id="5124" name="Picture 4" descr="C:\Windows\system32\config\systemprofile\Desktop\Новая папка\IMG_417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844824"/>
            <a:ext cx="3795886" cy="50131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99592" y="476672"/>
            <a:ext cx="74888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Капоэйра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5959"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ФОТО\фото спорт\DSCN79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3989937" cy="4536504"/>
          </a:xfrm>
          <a:prstGeom prst="rect">
            <a:avLst/>
          </a:prstGeom>
          <a:noFill/>
        </p:spPr>
      </p:pic>
      <p:pic>
        <p:nvPicPr>
          <p:cNvPr id="7171" name="Picture 3" descr="F:\ФОТО\фото спорт\DSCN75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8640"/>
            <a:ext cx="4158461" cy="64087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404664"/>
            <a:ext cx="38164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Плавание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5070"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Windows\system32\config\systemprofile\Desktop\Новая папка\20150310_1712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3795886" cy="5157192"/>
          </a:xfrm>
          <a:prstGeom prst="rect">
            <a:avLst/>
          </a:prstGeom>
          <a:noFill/>
        </p:spPr>
      </p:pic>
      <p:pic>
        <p:nvPicPr>
          <p:cNvPr id="6147" name="Picture 3" descr="C:\Windows\system32\config\systemprofile\Desktop\Новая папка\IMG_15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276872"/>
            <a:ext cx="4032448" cy="4581128"/>
          </a:xfrm>
          <a:prstGeom prst="rect">
            <a:avLst/>
          </a:prstGeom>
          <a:noFill/>
        </p:spPr>
      </p:pic>
      <p:pic>
        <p:nvPicPr>
          <p:cNvPr id="6148" name="Picture 4" descr="C:\Windows\system32\config\systemprofile\Desktop\Новая папка\IMG_32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9374" y="0"/>
            <a:ext cx="4014625" cy="32129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460851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Активный отдых</a:t>
            </a:r>
            <a:endParaRPr lang="ru-RU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4960"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836713"/>
            <a:ext cx="8229600" cy="1800199"/>
          </a:xfrm>
        </p:spPr>
        <p:txBody>
          <a:bodyPr lIns="0" rIns="0" bIns="0" anchor="b"/>
          <a:lstStyle/>
          <a:p>
            <a:pPr eaLnBrk="1" hangingPunct="1">
              <a:defRPr/>
            </a:pPr>
            <a:r>
              <a:rPr lang="ru-RU" sz="1900" dirty="0"/>
              <a:t/>
            </a:r>
            <a:br>
              <a:rPr lang="ru-RU" sz="1900" dirty="0"/>
            </a:br>
            <a:r>
              <a:rPr lang="ru-RU" sz="1900" dirty="0"/>
              <a:t>-</a:t>
            </a:r>
            <a:r>
              <a:rPr lang="ru-RU" sz="2000" dirty="0">
                <a:latin typeface="+mn-lt"/>
              </a:rPr>
              <a:t>Есть больше продуктов, где содержится много кальция, полезного для укрепления костей позвоночника. 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-Меньше смотреть телевизор и играть в компьютерные игры. 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-Больше двигаться для укрепления мышц.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-Приобрести правильную парту для выполнения предстоящих школьных заданий.</a:t>
            </a:r>
          </a:p>
        </p:txBody>
      </p:sp>
      <p:pic>
        <p:nvPicPr>
          <p:cNvPr id="29698" name="Picture 2" descr="C:\Users\Виталий\Desktop\правильная осанка\4324325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27763" y="2852937"/>
            <a:ext cx="2736850" cy="4005064"/>
          </a:xfrm>
        </p:spPr>
      </p:pic>
      <p:pic>
        <p:nvPicPr>
          <p:cNvPr id="29699" name="Picture 5" descr="C:\Windows\system32\config\systemprofile\Desktop\фото\20150309_225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852937"/>
            <a:ext cx="2519362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6" descr="F:\ФОТО\фото спорт\DSCN70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2852937"/>
            <a:ext cx="2879725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10"/>
          <p:cNvSpPr txBox="1">
            <a:spLocks noChangeArrowheads="1"/>
          </p:cNvSpPr>
          <p:nvPr/>
        </p:nvSpPr>
        <p:spPr bwMode="auto">
          <a:xfrm>
            <a:off x="2195513" y="260350"/>
            <a:ext cx="48782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Constantia" pitchFamily="18" charset="0"/>
              </a:rPr>
              <a:t>Что еще </a:t>
            </a:r>
            <a:r>
              <a:rPr lang="ru-RU" sz="3200" dirty="0" smtClean="0">
                <a:solidFill>
                  <a:srgbClr val="FFFF00"/>
                </a:solidFill>
                <a:latin typeface="Constantia" pitchFamily="18" charset="0"/>
              </a:rPr>
              <a:t>сможем </a:t>
            </a:r>
            <a:r>
              <a:rPr lang="ru-RU" sz="3200" dirty="0">
                <a:solidFill>
                  <a:srgbClr val="FFFF00"/>
                </a:solidFill>
                <a:latin typeface="Constantia" pitchFamily="18" charset="0"/>
              </a:rPr>
              <a:t>сделать?</a:t>
            </a:r>
            <a:endParaRPr lang="ru-RU" sz="3200" dirty="0">
              <a:latin typeface="Constantia" pitchFamily="18" charset="0"/>
            </a:endParaRPr>
          </a:p>
        </p:txBody>
      </p:sp>
    </p:spTree>
  </p:cSld>
  <p:clrMapOvr>
    <a:masterClrMapping/>
  </p:clrMapOvr>
  <p:transition advClick="0" advTm="25334"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23528" y="188641"/>
            <a:ext cx="8568952" cy="1296143"/>
          </a:xfrm>
        </p:spPr>
        <p:txBody>
          <a:bodyPr lIns="0" rIns="0" bIns="0" anchor="b"/>
          <a:lstStyle/>
          <a:p>
            <a:pPr algn="just" eaLnBrk="1" hangingPunct="1"/>
            <a:r>
              <a:rPr lang="ru-RU" sz="2400" dirty="0" smtClean="0"/>
              <a:t>Наблюдая за друзьями из детского сада, мы </a:t>
            </a:r>
            <a:r>
              <a:rPr lang="ru-RU" sz="2400" dirty="0" smtClean="0"/>
              <a:t>пришли к</a:t>
            </a:r>
            <a:r>
              <a:rPr lang="ru-RU" sz="2400" dirty="0" smtClean="0"/>
              <a:t> выводу, </a:t>
            </a:r>
            <a:r>
              <a:rPr lang="ru-RU" sz="2400" dirty="0" smtClean="0"/>
              <a:t>что не все дети имеют привычку правильно держать спину.</a:t>
            </a:r>
          </a:p>
        </p:txBody>
      </p:sp>
      <p:pic>
        <p:nvPicPr>
          <p:cNvPr id="8195" name="Picture 3" descr="C:\Windows\system32\config\systemprofile\Desktop\Новая папка\20150316_085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38790"/>
            <a:ext cx="7920880" cy="529258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568"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0"/>
            <a:ext cx="8712968" cy="2060848"/>
          </a:xfrm>
        </p:spPr>
        <p:txBody>
          <a:bodyPr lIns="0" rIns="0" bIns="0" anchor="b">
            <a:normAutofit fontScale="90000"/>
          </a:bodyPr>
          <a:lstStyle/>
          <a:p>
            <a:pPr algn="just" eaLnBrk="1" hangingPunct="1">
              <a:defRPr/>
            </a:pPr>
            <a:r>
              <a:rPr lang="ru-RU" sz="3200" dirty="0"/>
              <a:t>Мы решили создать плакат-памятку «Правильная осанка – залог здоровья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и </a:t>
            </a:r>
            <a:r>
              <a:rPr lang="ru-RU" sz="3200" dirty="0"/>
              <a:t>красоты» и продемонстрировать его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</a:t>
            </a:r>
            <a:r>
              <a:rPr lang="ru-RU" sz="3200" dirty="0"/>
              <a:t>детском саду.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idx="4294967295"/>
          </p:nvPr>
        </p:nvSpPr>
        <p:spPr>
          <a:xfrm>
            <a:off x="838200" y="3946525"/>
            <a:ext cx="8007350" cy="2149475"/>
          </a:xfrm>
        </p:spPr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pic>
        <p:nvPicPr>
          <p:cNvPr id="9218" name="Picture 2" descr="C:\Windows\system32\config\systemprofile\Desktop\Новая папка\20150316_0916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05472"/>
            <a:ext cx="8568952" cy="47525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561">
    <p:pull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6633"/>
            <a:ext cx="8385175" cy="1080119"/>
          </a:xfrm>
          <a:noFill/>
          <a:ln/>
        </p:spPr>
        <p:txBody>
          <a:bodyPr/>
          <a:lstStyle/>
          <a:p>
            <a:r>
              <a:rPr lang="ru-RU" dirty="0" smtClean="0">
                <a:effectLst/>
              </a:rPr>
              <a:t>Вот как это было: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>
              <a:effectLst/>
            </a:endParaRPr>
          </a:p>
        </p:txBody>
      </p:sp>
      <p:pic>
        <p:nvPicPr>
          <p:cNvPr id="10242" name="Picture 2" descr="C:\Windows\system32\config\systemprofile\Desktop\Новая папка\20150310_2202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4191930" cy="5589240"/>
          </a:xfrm>
          <a:prstGeom prst="rect">
            <a:avLst/>
          </a:prstGeom>
          <a:noFill/>
        </p:spPr>
      </p:pic>
      <p:pic>
        <p:nvPicPr>
          <p:cNvPr id="10243" name="Picture 3" descr="C:\Windows\system32\config\systemprofile\Desktop\Новая папка\20150310_2205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96753"/>
            <a:ext cx="4245935" cy="566124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27784" y="6021288"/>
            <a:ext cx="3960440" cy="83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Рисуем.</a:t>
            </a:r>
            <a:endParaRPr lang="ru-RU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7504">
    <p:pull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Windows\system32\config\systemprofile\Desktop\Новая папка\20150316_0857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73748" cy="4869160"/>
          </a:xfrm>
          <a:prstGeom prst="rect">
            <a:avLst/>
          </a:prstGeom>
          <a:noFill/>
        </p:spPr>
      </p:pic>
      <p:pic>
        <p:nvPicPr>
          <p:cNvPr id="11268" name="Picture 4" descr="C:\Windows\system32\config\systemprofile\Desktop\Новая папка\20150316_0858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5" y="1752769"/>
            <a:ext cx="5796135" cy="510523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3968" y="404664"/>
            <a:ext cx="460851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Проводим занятие.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9610">
    <p:pull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Windows\system32\config\systemprofile\Desktop\Новая папка\20150316_0904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587974" cy="6117299"/>
          </a:xfrm>
          <a:prstGeom prst="rect">
            <a:avLst/>
          </a:prstGeom>
          <a:noFill/>
        </p:spPr>
      </p:pic>
      <p:pic>
        <p:nvPicPr>
          <p:cNvPr id="12291" name="Picture 3" descr="C:\Windows\system32\config\systemprofile\Desktop\Новая папка\20150316_09034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8640"/>
            <a:ext cx="3566424" cy="4755232"/>
          </a:xfrm>
          <a:prstGeom prst="rect">
            <a:avLst/>
          </a:prstGeom>
          <a:noFill/>
        </p:spPr>
      </p:pic>
      <p:pic>
        <p:nvPicPr>
          <p:cNvPr id="12292" name="Picture 4" descr="C:\Windows\system32\config\systemprofile\Desktop\Новая папка\20150316_0905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492896"/>
            <a:ext cx="3075806" cy="41010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24128" y="5301208"/>
            <a:ext cx="341987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7030A0"/>
                </a:solidFill>
              </a:rPr>
              <a:t>Проверяем осанку.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14227"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Windows\system32\config\systemprofile\Desktop\Новая папка\20150316_0912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780928"/>
            <a:ext cx="5248118" cy="3936088"/>
          </a:xfrm>
          <a:prstGeom prst="rect">
            <a:avLst/>
          </a:prstGeom>
          <a:noFill/>
        </p:spPr>
      </p:pic>
      <p:pic>
        <p:nvPicPr>
          <p:cNvPr id="13315" name="Picture 3" descr="C:\Windows\system32\config\systemprofile\Desktop\Новая папка\20150316_0914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73425"/>
            <a:ext cx="3888432" cy="5184576"/>
          </a:xfrm>
          <a:prstGeom prst="rect">
            <a:avLst/>
          </a:prstGeom>
          <a:noFill/>
        </p:spPr>
      </p:pic>
      <p:pic>
        <p:nvPicPr>
          <p:cNvPr id="13316" name="Picture 4" descr="C:\Windows\system32\config\systemprofile\Desktop\Новая папка\20150316_0915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0"/>
            <a:ext cx="5220072" cy="391505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4320480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Выполняем упражнения для укрепления мышц спины и формирования правильной осанки.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13899">
    <p:pull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6280869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В ходе исследования мы пришли к следующим выводам: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00B0F0"/>
                </a:solidFill>
              </a:rPr>
              <a:t>- Правильная осанка очень важна для жизни и здоровья каждого человека;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7030A0"/>
                </a:solidFill>
              </a:rPr>
              <a:t>- Люди с правильной осанкой чувствуют себя красивыми и уверенными;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FFFF00"/>
                </a:solidFill>
              </a:rPr>
              <a:t>- Для формирования красивой осанки необходимо правильно питаться, активно заниматься спортом и следить за положением тела в позе сидя, стоя и во время ходьбы.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704850"/>
            <a:ext cx="8712968" cy="3300214"/>
          </a:xfrm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dirty="0"/>
              <a:t>СПАСИБО </a:t>
            </a:r>
            <a:r>
              <a:rPr lang="ru-RU" dirty="0" smtClean="0"/>
              <a:t>ЗА ВНИМАНИЕ</a:t>
            </a:r>
            <a:r>
              <a:rPr lang="ru-RU" dirty="0"/>
              <a:t>!!!</a:t>
            </a:r>
          </a:p>
        </p:txBody>
      </p:sp>
    </p:spTree>
  </p:cSld>
  <p:clrMapOvr>
    <a:masterClrMapping/>
  </p:clrMapOvr>
  <p:transition advClick="0" advTm="0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833</TotalTime>
  <Words>281</Words>
  <Application>Microsoft Office PowerPoint</Application>
  <PresentationFormat>Экран (4:3)</PresentationFormat>
  <Paragraphs>52</Paragraphs>
  <Slides>29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Трава</vt:lpstr>
      <vt:lpstr>Семейный исследовательский проект на тему:  «Правильная осанка» номинация «Дружим с физкультурой и спортом»</vt:lpstr>
      <vt:lpstr>                Мы решили разобраться, что же такое правильная осанка, для чего она нужна, как ее сформировать и поддерживать в течение жизни. </vt:lpstr>
      <vt:lpstr>Цель проекта - осознание важности правильной осанки для жизни и здоровья человека, определение способов ее формирования и поддержания.</vt:lpstr>
      <vt:lpstr>Актуальность темы проекта: Дети нашей группы детского сада в этом году пойдут в школу. Придется долго сидеть на уроках, носить тяжелые рюкзаки. Основная нагрузка при этом ляжет на спину. Поэтому очень важно именно сейчас понять, как правильно держать спину и что делать чтобы она всегда была здоровая и сильная.</vt:lpstr>
      <vt:lpstr>Осанка – это положение тела, наиболее привычное для человека, которое он принимает сидя, стоя и во время ходьбы.</vt:lpstr>
      <vt:lpstr>Слайд 6</vt:lpstr>
      <vt:lpstr>   Признаки правильной            осанки: - голова приподнята - живот подтянут - грудная клетка развернута - плечи на одном уровне  </vt:lpstr>
      <vt:lpstr>Тест на правильную осанку: Встать спиной к стене в привычном для вас положении (не напрягаясь). Если вы держитесь прямо, вы должны касаться стены только 5 точками, как на рисунке. Попробуйте между стеной и поясницей просунуть кулак. Если он проходит – нарушение осанки есть. Если проходит только ладонь – осанка нормальная.</vt:lpstr>
      <vt:lpstr>Проверяем свою осанку.</vt:lpstr>
      <vt:lpstr>Спросим у взрослых:  «Зачем нам нужна правильная осанка?»</vt:lpstr>
      <vt:lpstr>Ответ медсестры: «Правильная осанка нужна для формирования здорового позвоночника и защиты от многих заболеваний».</vt:lpstr>
      <vt:lpstr>Ответ тренера:  «При любой работе, любом виде спорта необходимо держать свое тело. Правильная осанка, сочетающаяся с координированными, слаженными и ловкими движениями, делает человека сильным и выносливым». </vt:lpstr>
      <vt:lpstr>Ответ воспитателя: « Хорошая осанка придает уверенность в себе, в своих силах, позволяет нравиться окружающим».</vt:lpstr>
      <vt:lpstr>Что влияет на нашу осанку?</vt:lpstr>
      <vt:lpstr>Что мы делаем для формирования правильной осанки?</vt:lpstr>
      <vt:lpstr>Слайд 16</vt:lpstr>
      <vt:lpstr>Слайд 17</vt:lpstr>
      <vt:lpstr>Слайд 18</vt:lpstr>
      <vt:lpstr>Слайд 19</vt:lpstr>
      <vt:lpstr>Слайд 20</vt:lpstr>
      <vt:lpstr> -Есть больше продуктов, где содержится много кальция, полезного для укрепления костей позвоночника.  -Меньше смотреть телевизор и играть в компьютерные игры.  -Больше двигаться для укрепления мышц. -Приобрести правильную парту для выполнения предстоящих школьных заданий.</vt:lpstr>
      <vt:lpstr>Наблюдая за друзьями из детского сада, мы пришли к выводу, что не все дети имеют привычку правильно держать спину.</vt:lpstr>
      <vt:lpstr>Мы решили создать плакат-памятку «Правильная осанка – залог здоровья  и красоты» и продемонстрировать его  в детском саду.</vt:lpstr>
      <vt:lpstr>Вот как это было:</vt:lpstr>
      <vt:lpstr>Слайд 25</vt:lpstr>
      <vt:lpstr>Слайд 26</vt:lpstr>
      <vt:lpstr>Слайд 27</vt:lpstr>
      <vt:lpstr>В ходе исследования мы пришли к следующим выводам: - Правильная осанка очень важна для жизни и здоровья каждого человека; - Люди с правильной осанкой чувствуют себя красивыми и уверенными; - Для формирования красивой осанки необходимо правильно питаться, активно заниматься спортом и следить за положением тела в позе сидя, стоя и во время ходьбы.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исследовательский проект на тему Правильная осанка</dc:title>
  <dc:creator>Виталий</dc:creator>
  <cp:lastModifiedBy>Виталий</cp:lastModifiedBy>
  <cp:revision>54</cp:revision>
  <dcterms:created xsi:type="dcterms:W3CDTF">2015-02-28T11:42:54Z</dcterms:created>
  <dcterms:modified xsi:type="dcterms:W3CDTF">2015-03-16T17:13:51Z</dcterms:modified>
</cp:coreProperties>
</file>