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6" r:id="rId2"/>
    <p:sldId id="258" r:id="rId3"/>
    <p:sldId id="257" r:id="rId4"/>
    <p:sldId id="259" r:id="rId5"/>
    <p:sldId id="260" r:id="rId6"/>
    <p:sldId id="262" r:id="rId7"/>
    <p:sldId id="266" r:id="rId8"/>
    <p:sldId id="261" r:id="rId9"/>
    <p:sldId id="267" r:id="rId10"/>
    <p:sldId id="264" r:id="rId11"/>
    <p:sldId id="263" r:id="rId12"/>
    <p:sldId id="268" r:id="rId13"/>
    <p:sldId id="269" r:id="rId14"/>
    <p:sldId id="270" r:id="rId15"/>
    <p:sldId id="265" r:id="rId16"/>
    <p:sldId id="273" r:id="rId17"/>
    <p:sldId id="271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33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789363"/>
            <a:ext cx="7772400" cy="1109662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41888"/>
            <a:ext cx="6400800" cy="696912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42988" y="2349500"/>
            <a:ext cx="3744912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40300" y="2349500"/>
            <a:ext cx="3746500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77038" y="1700213"/>
            <a:ext cx="1909762" cy="48974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42988" y="1700213"/>
            <a:ext cx="5581650" cy="4897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1700213"/>
            <a:ext cx="7643812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2349500"/>
            <a:ext cx="7643812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4786322"/>
            <a:ext cx="7772400" cy="1109662"/>
          </a:xfrm>
        </p:spPr>
        <p:txBody>
          <a:bodyPr/>
          <a:lstStyle/>
          <a:p>
            <a:r>
              <a:rPr lang="ru-RU" sz="3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ЛІТЕРАТУРНА </a:t>
            </a:r>
            <a:r>
              <a:rPr lang="ru-RU" sz="3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ГРА-ПОДОРОЖ</a:t>
            </a:r>
            <a:r>
              <a:rPr lang="ru-RU" sz="4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4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4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4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4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„</a:t>
            </a:r>
            <a:r>
              <a:rPr lang="ru-RU" sz="4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КАЛЕЙДОСКОП” </a:t>
            </a:r>
            <a:r>
              <a:rPr lang="ru-RU" sz="4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4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4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4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print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72575" cy="6878638"/>
          </a:xfrm>
          <a:noFill/>
          <a:ln/>
        </p:spPr>
      </p:pic>
      <p:sp>
        <p:nvSpPr>
          <p:cNvPr id="26637" name="Rectangle 13"/>
          <p:cNvSpPr>
            <a:spLocks noGrp="1" noChangeArrowheads="1"/>
          </p:cNvSpPr>
          <p:nvPr>
            <p:ph type="title"/>
          </p:nvPr>
        </p:nvSpPr>
        <p:spPr>
          <a:xfrm>
            <a:off x="2357422" y="357166"/>
            <a:ext cx="5786478" cy="777889"/>
          </a:xfrm>
        </p:spPr>
        <p:txBody>
          <a:bodyPr/>
          <a:lstStyle/>
          <a:p>
            <a:r>
              <a:rPr lang="uk-UA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</a:t>
            </a:r>
            <a:r>
              <a:rPr lang="uk-UA" b="1" dirty="0" smtClean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 1СТАНЦІЯ. „ВИРУШАЛЬНА</a:t>
            </a:r>
            <a:r>
              <a:rPr lang="uk-UA" b="1" dirty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”</a:t>
            </a:r>
            <a:r>
              <a:rPr lang="uk-UA" dirty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    </a:t>
            </a:r>
            <a:r>
              <a:rPr lang="uk-UA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      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638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1928794" y="1571612"/>
            <a:ext cx="6858048" cy="4929222"/>
          </a:xfrm>
        </p:spPr>
        <p:txBody>
          <a:bodyPr/>
          <a:lstStyle/>
          <a:p>
            <a:pPr>
              <a:buNone/>
            </a:pPr>
            <a:r>
              <a:rPr lang="uk-UA" sz="16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1) Розташуйте ці довідникові видання в порядку від меншого до більшого за об’ємом інформації:</a:t>
            </a:r>
            <a:endParaRPr lang="ru-RU" sz="16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16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                   а) довідник;                           б) словник;</a:t>
            </a:r>
            <a:endParaRPr lang="ru-RU" sz="16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16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                   в) енциклопедія;                    г) покажчик (рос. </a:t>
            </a:r>
            <a:r>
              <a:rPr lang="uk-UA" sz="16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указатель</a:t>
            </a:r>
            <a:r>
              <a:rPr lang="uk-UA" sz="16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).</a:t>
            </a:r>
            <a:endParaRPr lang="ru-RU" sz="16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16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2) Відтворіть правильний порядок побудови літературного твору:</a:t>
            </a:r>
            <a:endParaRPr lang="ru-RU" sz="16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16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                   а) зав’язка;                            б) кульмінація;</a:t>
            </a:r>
            <a:endParaRPr lang="ru-RU" sz="16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16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                   в) розв’язка;                          г) розвиток дії.</a:t>
            </a:r>
            <a:endParaRPr lang="ru-RU" sz="16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16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3) Розташуйте ці літературні твори в порядку від більшого до меншого:</a:t>
            </a:r>
            <a:endParaRPr lang="ru-RU" sz="16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16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                   а) роман;                                б) стаття;</a:t>
            </a:r>
            <a:endParaRPr lang="ru-RU" sz="16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16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                   в) оповідання;                        г) повість.</a:t>
            </a:r>
            <a:endParaRPr lang="ru-RU" sz="16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16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4) Розташуйте цих літературних героїв за зростом від меншого до більшого:</a:t>
            </a:r>
            <a:endParaRPr lang="ru-RU" sz="16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16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                   а) Маленький принц;           б) Хлопчик-Мізинчик;</a:t>
            </a:r>
            <a:endParaRPr lang="ru-RU" sz="16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16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                   в) </a:t>
            </a:r>
            <a:r>
              <a:rPr lang="uk-UA" sz="16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Гуллівер</a:t>
            </a:r>
            <a:r>
              <a:rPr lang="uk-UA" sz="16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;                           г) Дюймовочка.</a:t>
            </a:r>
            <a:endParaRPr lang="ru-RU" sz="16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2051050" y="2924175"/>
            <a:ext cx="68421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ru-RU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6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6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6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66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66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66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66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66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66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66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266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8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2643182"/>
            <a:ext cx="7643812" cy="1728787"/>
          </a:xfrm>
        </p:spPr>
        <p:txBody>
          <a:bodyPr/>
          <a:lstStyle/>
          <a:p>
            <a:r>
              <a:rPr kumimoji="0" lang="uk-UA" sz="4800" b="1" i="0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2 СТАНЦІЯ</a:t>
            </a:r>
            <a:br>
              <a:rPr kumimoji="0" lang="uk-UA" sz="4800" b="1" i="0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</a:br>
            <a:r>
              <a:rPr kumimoji="0" lang="uk-UA" sz="4800" b="1" i="0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„ПОШТОВА”</a:t>
            </a:r>
            <a:endParaRPr lang="ru-RU" sz="4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print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72575" cy="6878638"/>
          </a:xfrm>
          <a:noFill/>
          <a:ln/>
        </p:spPr>
      </p:pic>
      <p:sp>
        <p:nvSpPr>
          <p:cNvPr id="26638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1928794" y="1571612"/>
            <a:ext cx="6858048" cy="4929222"/>
          </a:xfrm>
        </p:spPr>
        <p:txBody>
          <a:bodyPr/>
          <a:lstStyle/>
          <a:p>
            <a:pPr>
              <a:buNone/>
            </a:pPr>
            <a:r>
              <a:rPr lang="uk-UA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.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uk-UA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„Я мала чудового друга. Ми жили у великому місті у двох суміжних  будинках. Ми любили квіти і вирощували троянди у великих дерев’яних ящиках. Але одного разу холодна істота викрала мого друга. Я довго шукала його, іноді ризикуючи життям, у садку жінки, яка знала чари, або у лісових розбійників. Та все ж таки я перемогла, завдяки своїй любові і, звичайно, допомозі добрих людей. Хто я? Хто мій друг і як  звати людину, яка вигадала історію про нас?”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2051050" y="2924175"/>
            <a:ext cx="68421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ru-RU" sz="3600">
              <a:solidFill>
                <a:schemeClr val="bg1"/>
              </a:solidFill>
            </a:endParaRPr>
          </a:p>
        </p:txBody>
      </p:sp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357438" y="357188"/>
            <a:ext cx="507208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uk-UA" sz="4000" b="1" dirty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Лист </a:t>
            </a:r>
            <a:r>
              <a:rPr lang="uk-UA" sz="4000" b="1" dirty="0" smtClean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1</a:t>
            </a:r>
            <a:r>
              <a:rPr lang="uk-UA" sz="4000" dirty="0" smtClean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 </a:t>
            </a:r>
            <a:r>
              <a:rPr lang="uk-UA" sz="4000" dirty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 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rgbClr val="3333CC"/>
              </a:solidFill>
              <a:effectLst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print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72575" cy="6878638"/>
          </a:xfrm>
          <a:noFill/>
          <a:ln/>
        </p:spPr>
      </p:pic>
      <p:sp>
        <p:nvSpPr>
          <p:cNvPr id="26637" name="Rectangle 13"/>
          <p:cNvSpPr>
            <a:spLocks noGrp="1" noChangeArrowheads="1"/>
          </p:cNvSpPr>
          <p:nvPr>
            <p:ph type="title"/>
          </p:nvPr>
        </p:nvSpPr>
        <p:spPr>
          <a:xfrm>
            <a:off x="2357422" y="357166"/>
            <a:ext cx="5786478" cy="777889"/>
          </a:xfrm>
        </p:spPr>
        <p:txBody>
          <a:bodyPr/>
          <a:lstStyle/>
          <a:p>
            <a:r>
              <a:rPr lang="uk-UA" b="1" dirty="0" smtClean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Лист 2</a:t>
            </a:r>
            <a:r>
              <a:rPr lang="uk-UA" dirty="0" smtClean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638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1928794" y="1571612"/>
            <a:ext cx="6858048" cy="4929222"/>
          </a:xfrm>
        </p:spPr>
        <p:txBody>
          <a:bodyPr/>
          <a:lstStyle/>
          <a:p>
            <a:pPr>
              <a:buNone/>
            </a:pPr>
            <a:r>
              <a:rPr lang="uk-UA" sz="24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	„</a:t>
            </a:r>
            <a:r>
              <a:rPr lang="uk-UA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Я – напівбог. Греки дуже шанували мене. Народився я в сім’ї смертних людей, але батьком моїм був сам верховний бог – Зевс. Але з волі його дружини я знаходився під владою кволого, хворобливого і злостивого царя. Саме він наказав мені здійснити ті справи, які дали мені свободу і зробили моє ім’я безсмертним. Назвіть мене. А може,  й мої справи пригадаєте?”  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2051050" y="2924175"/>
            <a:ext cx="68421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ru-RU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3643314"/>
            <a:ext cx="7643812" cy="649287"/>
          </a:xfrm>
        </p:spPr>
        <p:txBody>
          <a:bodyPr/>
          <a:lstStyle/>
          <a:p>
            <a:r>
              <a:rPr lang="uk-UA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 </a:t>
            </a:r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 </a:t>
            </a:r>
            <a:r>
              <a:rPr lang="uk-UA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СТАНЦІЯ </a:t>
            </a:r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„</a:t>
            </a:r>
            <a:r>
              <a:rPr lang="uk-UA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ВІДОМА”</a:t>
            </a:r>
            <a:r>
              <a:rPr lang="ru-RU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4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print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72575" cy="6878638"/>
          </a:xfrm>
          <a:noFill/>
          <a:ln/>
        </p:spPr>
      </p:pic>
      <p:sp>
        <p:nvSpPr>
          <p:cNvPr id="26637" name="Rectangle 13"/>
          <p:cNvSpPr>
            <a:spLocks noGrp="1" noChangeArrowheads="1"/>
          </p:cNvSpPr>
          <p:nvPr>
            <p:ph type="title"/>
          </p:nvPr>
        </p:nvSpPr>
        <p:spPr>
          <a:xfrm>
            <a:off x="2357422" y="357166"/>
            <a:ext cx="5786478" cy="777889"/>
          </a:xfrm>
        </p:spPr>
        <p:txBody>
          <a:bodyPr/>
          <a:lstStyle/>
          <a:p>
            <a:r>
              <a:rPr lang="uk-UA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</a:t>
            </a:r>
            <a:r>
              <a:rPr lang="uk-UA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uk-UA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          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2051050" y="2924175"/>
            <a:ext cx="68421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6" name="Рисунок 5" descr="Jonathan_swif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62" y="0"/>
            <a:ext cx="4714896" cy="62865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86182" y="6500834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Джонатан </a:t>
            </a:r>
            <a:r>
              <a:rPr lang="uk-UA" dirty="0" err="1" smtClean="0">
                <a:solidFill>
                  <a:schemeClr val="bg1"/>
                </a:solidFill>
              </a:rPr>
              <a:t>Свіфт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print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72575" cy="6878638"/>
          </a:xfrm>
          <a:noFill/>
          <a:ln/>
        </p:spPr>
      </p:pic>
      <p:sp>
        <p:nvSpPr>
          <p:cNvPr id="26637" name="Rectangle 13"/>
          <p:cNvSpPr>
            <a:spLocks noGrp="1" noChangeArrowheads="1"/>
          </p:cNvSpPr>
          <p:nvPr>
            <p:ph type="title"/>
          </p:nvPr>
        </p:nvSpPr>
        <p:spPr>
          <a:xfrm>
            <a:off x="2357422" y="357166"/>
            <a:ext cx="5786478" cy="777889"/>
          </a:xfrm>
        </p:spPr>
        <p:txBody>
          <a:bodyPr/>
          <a:lstStyle/>
          <a:p>
            <a:r>
              <a:rPr lang="uk-UA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</a:t>
            </a:r>
            <a:r>
              <a:rPr lang="uk-UA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uk-UA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          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2051050" y="2924175"/>
            <a:ext cx="68421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6" name="Рисунок 5" descr="Фото_Стивенсон_Роберт_Льюис_ee5f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214290"/>
            <a:ext cx="4357718" cy="57150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43306" y="6143644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Р. Л. </a:t>
            </a:r>
            <a:r>
              <a:rPr lang="uk-UA" dirty="0" err="1" smtClean="0">
                <a:solidFill>
                  <a:schemeClr val="bg1"/>
                </a:solidFill>
              </a:rPr>
              <a:t>Стівенсон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3786190"/>
            <a:ext cx="7643812" cy="649287"/>
          </a:xfrm>
        </p:spPr>
        <p:txBody>
          <a:bodyPr/>
          <a:lstStyle/>
          <a:p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4 </a:t>
            </a:r>
            <a:r>
              <a:rPr lang="uk-UA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СТАНЦІЯ </a:t>
            </a:r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«</a:t>
            </a:r>
            <a:r>
              <a:rPr lang="uk-UA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ЛОГІЧНА»</a:t>
            </a:r>
            <a:endParaRPr lang="ru-RU" sz="4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print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72575" cy="6878638"/>
          </a:xfrm>
          <a:noFill/>
          <a:ln/>
        </p:spPr>
      </p:pic>
      <p:sp>
        <p:nvSpPr>
          <p:cNvPr id="26637" name="Rectangle 13"/>
          <p:cNvSpPr>
            <a:spLocks noGrp="1" noChangeArrowheads="1"/>
          </p:cNvSpPr>
          <p:nvPr>
            <p:ph type="title"/>
          </p:nvPr>
        </p:nvSpPr>
        <p:spPr>
          <a:xfrm>
            <a:off x="2357422" y="357166"/>
            <a:ext cx="5786478" cy="777889"/>
          </a:xfrm>
        </p:spPr>
        <p:txBody>
          <a:bodyPr/>
          <a:lstStyle/>
          <a:p>
            <a:r>
              <a:rPr lang="uk-UA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</a:t>
            </a:r>
            <a:r>
              <a:rPr lang="uk-UA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uk-UA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          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638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1928794" y="1571612"/>
            <a:ext cx="6858048" cy="4929222"/>
          </a:xfrm>
        </p:spPr>
        <p:txBody>
          <a:bodyPr/>
          <a:lstStyle/>
          <a:p>
            <a:pPr>
              <a:buNone/>
            </a:pPr>
            <a:r>
              <a:rPr lang="uk-UA" sz="24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Пенелопа</a:t>
            </a:r>
            <a:r>
              <a:rPr lang="uk-UA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                          </a:t>
            </a:r>
            <a:r>
              <a:rPr lang="uk-UA" sz="2400" dirty="0" smtClean="0">
                <a:solidFill>
                  <a:srgbClr val="990033"/>
                </a:solidFill>
                <a:latin typeface="+mn-lt"/>
                <a:ea typeface="+mn-ea"/>
                <a:cs typeface="+mn-cs"/>
              </a:rPr>
              <a:t>провидиця</a:t>
            </a:r>
            <a:endParaRPr lang="ru-RU" sz="2400" dirty="0">
              <a:solidFill>
                <a:srgbClr val="990033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Одіссей                                </a:t>
            </a:r>
            <a:r>
              <a:rPr lang="uk-UA" sz="2400" dirty="0" smtClean="0">
                <a:solidFill>
                  <a:srgbClr val="990033"/>
                </a:solidFill>
                <a:latin typeface="+mn-lt"/>
                <a:ea typeface="+mn-ea"/>
                <a:cs typeface="+mn-cs"/>
              </a:rPr>
              <a:t>самозакоханий</a:t>
            </a:r>
            <a:endParaRPr lang="ru-RU" sz="2400" dirty="0">
              <a:solidFill>
                <a:srgbClr val="990033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Геракл                       </a:t>
            </a:r>
            <a:r>
              <a:rPr lang="uk-UA" sz="2400" dirty="0" smtClean="0">
                <a:solidFill>
                  <a:srgbClr val="990033"/>
                </a:solidFill>
                <a:latin typeface="+mn-lt"/>
                <a:ea typeface="+mn-ea"/>
                <a:cs typeface="+mn-cs"/>
              </a:rPr>
              <a:t>той</a:t>
            </a:r>
            <a:r>
              <a:rPr lang="uk-UA" sz="2400" dirty="0">
                <a:solidFill>
                  <a:srgbClr val="990033"/>
                </a:solidFill>
                <a:latin typeface="+mn-lt"/>
                <a:ea typeface="+mn-ea"/>
                <a:cs typeface="+mn-cs"/>
              </a:rPr>
              <a:t>, що мислить наперед</a:t>
            </a:r>
            <a:endParaRPr lang="ru-RU" sz="2400" dirty="0">
              <a:solidFill>
                <a:srgbClr val="990033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Прометей                             </a:t>
            </a:r>
            <a:r>
              <a:rPr lang="uk-UA" sz="2400" dirty="0" smtClean="0">
                <a:solidFill>
                  <a:srgbClr val="990033"/>
                </a:solidFill>
                <a:latin typeface="+mn-lt"/>
                <a:ea typeface="+mn-ea"/>
                <a:cs typeface="+mn-cs"/>
              </a:rPr>
              <a:t>хитромудрий</a:t>
            </a:r>
            <a:endParaRPr lang="ru-RU" sz="2400" dirty="0">
              <a:solidFill>
                <a:srgbClr val="990033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24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Нарцис                                  </a:t>
            </a:r>
            <a:r>
              <a:rPr lang="uk-UA" sz="2400" dirty="0" smtClean="0">
                <a:solidFill>
                  <a:srgbClr val="990033"/>
                </a:solidFill>
                <a:latin typeface="+mn-lt"/>
                <a:ea typeface="+mn-ea"/>
                <a:cs typeface="+mn-cs"/>
              </a:rPr>
              <a:t>завдяки </a:t>
            </a:r>
            <a:r>
              <a:rPr lang="uk-UA" sz="2400" dirty="0">
                <a:solidFill>
                  <a:srgbClr val="990033"/>
                </a:solidFill>
                <a:latin typeface="+mn-lt"/>
                <a:ea typeface="+mn-ea"/>
                <a:cs typeface="+mn-cs"/>
              </a:rPr>
              <a:t>Гері</a:t>
            </a:r>
            <a:endParaRPr lang="ru-RU" sz="2400" dirty="0">
              <a:solidFill>
                <a:srgbClr val="990033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Ахілл                                     </a:t>
            </a:r>
            <a:r>
              <a:rPr lang="uk-UA" sz="2400" dirty="0" err="1" smtClean="0">
                <a:solidFill>
                  <a:srgbClr val="990033"/>
                </a:solidFill>
                <a:latin typeface="+mn-lt"/>
                <a:ea typeface="+mn-ea"/>
                <a:cs typeface="+mn-cs"/>
              </a:rPr>
              <a:t>упокірник</a:t>
            </a:r>
            <a:r>
              <a:rPr lang="uk-UA" sz="2400" dirty="0" smtClean="0">
                <a:solidFill>
                  <a:srgbClr val="990033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400" dirty="0">
                <a:solidFill>
                  <a:srgbClr val="990033"/>
                </a:solidFill>
                <a:latin typeface="+mn-lt"/>
                <a:ea typeface="+mn-ea"/>
                <a:cs typeface="+mn-cs"/>
              </a:rPr>
              <a:t>коней</a:t>
            </a:r>
            <a:endParaRPr lang="ru-RU" sz="2400" dirty="0">
              <a:solidFill>
                <a:srgbClr val="990033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24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Гектор                                   </a:t>
            </a:r>
            <a:r>
              <a:rPr lang="uk-UA" sz="2400" dirty="0" smtClean="0">
                <a:solidFill>
                  <a:srgbClr val="990033"/>
                </a:solidFill>
                <a:latin typeface="+mn-lt"/>
                <a:ea typeface="+mn-ea"/>
                <a:cs typeface="+mn-cs"/>
              </a:rPr>
              <a:t>прудконогий</a:t>
            </a:r>
            <a:endParaRPr lang="ru-RU" sz="2400" dirty="0">
              <a:solidFill>
                <a:srgbClr val="990033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24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4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Кассандра</a:t>
            </a:r>
            <a:r>
              <a:rPr lang="uk-UA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                        </a:t>
            </a:r>
            <a:r>
              <a:rPr lang="uk-UA" sz="2400" dirty="0" smtClean="0">
                <a:solidFill>
                  <a:srgbClr val="990033"/>
                </a:solidFill>
                <a:latin typeface="+mn-lt"/>
                <a:ea typeface="+mn-ea"/>
                <a:cs typeface="+mn-cs"/>
              </a:rPr>
              <a:t>вірна </a:t>
            </a:r>
            <a:r>
              <a:rPr lang="uk-UA" sz="2400" dirty="0">
                <a:solidFill>
                  <a:srgbClr val="990033"/>
                </a:solidFill>
                <a:latin typeface="+mn-lt"/>
                <a:ea typeface="+mn-ea"/>
                <a:cs typeface="+mn-cs"/>
              </a:rPr>
              <a:t>дружина</a:t>
            </a:r>
            <a:endParaRPr lang="ru-RU" sz="2400" dirty="0">
              <a:solidFill>
                <a:srgbClr val="990033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 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2051050" y="2924175"/>
            <a:ext cx="68421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ru-RU" sz="3600">
              <a:solidFill>
                <a:schemeClr val="bg1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rot="16200000" flipH="1">
            <a:off x="3214678" y="2143116"/>
            <a:ext cx="3000396" cy="2428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3286116" y="2285992"/>
            <a:ext cx="2643206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071802" y="2714620"/>
            <a:ext cx="2928958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3500430" y="2714620"/>
            <a:ext cx="157163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3214678" y="2214554"/>
            <a:ext cx="2714644" cy="1428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2857488" y="4071942"/>
            <a:ext cx="307183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3071802" y="4000504"/>
            <a:ext cx="2928958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5400000" flipH="1" flipV="1">
            <a:off x="3250397" y="2250273"/>
            <a:ext cx="3071834" cy="2286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3643314"/>
            <a:ext cx="7643812" cy="649287"/>
          </a:xfrm>
        </p:spPr>
        <p:txBody>
          <a:bodyPr/>
          <a:lstStyle/>
          <a:p>
            <a:r>
              <a:rPr lang="uk-UA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  </a:t>
            </a:r>
            <a:r>
              <a:rPr lang="uk-UA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 </a:t>
            </a:r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 </a:t>
            </a:r>
            <a:r>
              <a:rPr lang="uk-UA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СТАНЦІЯ </a:t>
            </a:r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„</a:t>
            </a:r>
            <a:r>
              <a:rPr lang="uk-UA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КАЛАМБУР”</a:t>
            </a:r>
            <a:r>
              <a:rPr lang="ru-RU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4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3000372"/>
            <a:ext cx="7643812" cy="649287"/>
          </a:xfrm>
        </p:spPr>
        <p:txBody>
          <a:bodyPr/>
          <a:lstStyle/>
          <a:p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6</a:t>
            </a:r>
            <a:r>
              <a:rPr lang="uk-UA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 СТАНЦІЯ </a:t>
            </a:r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«</a:t>
            </a:r>
            <a:r>
              <a:rPr lang="uk-UA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ТЕМНА КОНЯЧКА»</a:t>
            </a:r>
            <a:endParaRPr lang="ru-RU" sz="4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3714752"/>
            <a:ext cx="7643812" cy="649287"/>
          </a:xfrm>
        </p:spPr>
        <p:txBody>
          <a:bodyPr/>
          <a:lstStyle/>
          <a:p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7 СТАНЦІЯ </a:t>
            </a:r>
            <a:b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„</a:t>
            </a:r>
            <a:r>
              <a:rPr lang="uk-UA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ГЕРОЇЧНА”</a:t>
            </a:r>
            <a:r>
              <a:rPr lang="ru-RU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4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3857628"/>
            <a:ext cx="7643812" cy="649287"/>
          </a:xfrm>
        </p:spPr>
        <p:txBody>
          <a:bodyPr/>
          <a:lstStyle/>
          <a:p>
            <a:r>
              <a:rPr lang="uk-UA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8 </a:t>
            </a:r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uk-UA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СТАНЦІЯ „ЛАБОРАТОРНА”</a:t>
            </a:r>
            <a:r>
              <a:rPr lang="ru-RU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4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print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72575" cy="6878638"/>
          </a:xfrm>
          <a:noFill/>
          <a:ln/>
        </p:spPr>
      </p:pic>
      <p:sp>
        <p:nvSpPr>
          <p:cNvPr id="26637" name="Rectangle 13"/>
          <p:cNvSpPr>
            <a:spLocks noGrp="1" noChangeArrowheads="1"/>
          </p:cNvSpPr>
          <p:nvPr>
            <p:ph type="title"/>
          </p:nvPr>
        </p:nvSpPr>
        <p:spPr>
          <a:xfrm>
            <a:off x="2500298" y="285728"/>
            <a:ext cx="5786478" cy="777889"/>
          </a:xfrm>
        </p:spPr>
        <p:txBody>
          <a:bodyPr/>
          <a:lstStyle/>
          <a:p>
            <a:r>
              <a:rPr lang="uk-UA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</a:t>
            </a:r>
            <a:r>
              <a:rPr lang="uk-UA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uk-UA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          </a:t>
            </a:r>
            <a:r>
              <a:rPr lang="uk-UA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Текст 1 команди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638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1928794" y="1571612"/>
            <a:ext cx="6858048" cy="4929222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Вечером вся степь совершенно переменялась. Все пестрое пространство ее охватывалось последним ярким отблеском солнца и постепенно темнело, так что видно было, как тень пробегала по ним, и она становилась темно-зеленою; испарения поднимались гуще, каждый цветок, каждая травка испускала амбру, и вся степь курилась благовонием. По небу, </a:t>
            </a:r>
            <a:r>
              <a:rPr lang="ru-RU" sz="20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изголуба-темному</a:t>
            </a:r>
            <a:r>
              <a:rPr lang="ru-RU" sz="2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, как будто исполинскою кистью наляпаны были широкие полосы из </a:t>
            </a:r>
            <a:r>
              <a:rPr lang="ru-RU" sz="20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розового</a:t>
            </a:r>
            <a:r>
              <a:rPr lang="ru-RU" sz="2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золота; изредка белели клоками легкие и прозрачные облака, и самый свежий, обольстительный, как морские волны, ветерок едва колыхался по верхушкам травы и чуть дотрагивался до щек. Вся музыка, звучащая днем, утихала и сменялась другою. </a:t>
            </a:r>
            <a:r>
              <a:rPr lang="uk-UA" sz="2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 </a:t>
            </a:r>
            <a:endParaRPr lang="ru-RU" sz="20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2051050" y="2924175"/>
            <a:ext cx="68421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ru-RU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print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72575" cy="6878638"/>
          </a:xfrm>
          <a:noFill/>
          <a:ln/>
        </p:spPr>
      </p:pic>
      <p:sp>
        <p:nvSpPr>
          <p:cNvPr id="26637" name="Rectangle 13"/>
          <p:cNvSpPr>
            <a:spLocks noGrp="1" noChangeArrowheads="1"/>
          </p:cNvSpPr>
          <p:nvPr>
            <p:ph type="title"/>
          </p:nvPr>
        </p:nvSpPr>
        <p:spPr>
          <a:xfrm>
            <a:off x="2357422" y="357166"/>
            <a:ext cx="5786478" cy="777889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Текст 2 команди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638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1928794" y="1571612"/>
            <a:ext cx="6858048" cy="4929222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На них прямо глядели ночные звёзды. Они слышали своим ухом весь бесчисленный мир насекомых, наполнявших траву, весь их треск, свист, стрекотанье, – всё это звучно раздавалось среди ночи, очищалось в свежем воздухе и убаюкивало дремлющий слух. Если же кто-нибудь из них подымался и вставал на время, то ему представлялась степь усеянною блестящими искрами светящихся червей. Иногда ночное небо в разных местах освещалось дальним заревом от выжигаемого по лугам и рекам сухого тростника, и тёмная вереница лебедей, летевших на север, вдруг освещалась </a:t>
            </a:r>
            <a:r>
              <a:rPr lang="ru-RU" sz="20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серебряно-розовым</a:t>
            </a:r>
            <a:r>
              <a:rPr lang="ru-RU" sz="2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светом, и тогда казалось, что красные платки летали по тёмному небу.</a:t>
            </a:r>
          </a:p>
          <a:p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2051050" y="2924175"/>
            <a:ext cx="68421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ru-RU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3929066"/>
            <a:ext cx="7643812" cy="649287"/>
          </a:xfrm>
        </p:spPr>
        <p:txBody>
          <a:bodyPr/>
          <a:lstStyle/>
          <a:p>
            <a:r>
              <a:rPr lang="uk-UA">
                <a:solidFill>
                  <a:schemeClr val="tx2"/>
                </a:solidFill>
                <a:latin typeface="+mj-lt"/>
                <a:ea typeface="+mj-ea"/>
                <a:cs typeface="+mj-cs"/>
              </a:rPr>
              <a:t> </a:t>
            </a:r>
            <a:r>
              <a:rPr lang="uk-UA" sz="4000" b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9 </a:t>
            </a:r>
            <a:r>
              <a:rPr lang="uk-UA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СТАНЦІЯ  </a:t>
            </a:r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uk-UA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«</a:t>
            </a:r>
            <a:r>
              <a:rPr lang="uk-UA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ВПІЗНАЙ ГЕРОЯ ЗА ЦИТАТОЮ»</a:t>
            </a:r>
            <a:r>
              <a:rPr lang="ru-RU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rs">
  <a:themeElements>
    <a:clrScheme name="1 1">
      <a:dk1>
        <a:srgbClr val="808080"/>
      </a:dk1>
      <a:lt1>
        <a:srgbClr val="EAEAEA"/>
      </a:lt1>
      <a:dk2>
        <a:srgbClr val="000000"/>
      </a:dk2>
      <a:lt2>
        <a:srgbClr val="FFFFFF"/>
      </a:lt2>
      <a:accent1>
        <a:srgbClr val="CC00FF"/>
      </a:accent1>
      <a:accent2>
        <a:srgbClr val="FF99FF"/>
      </a:accent2>
      <a:accent3>
        <a:srgbClr val="AAAAAA"/>
      </a:accent3>
      <a:accent4>
        <a:srgbClr val="C8C8C8"/>
      </a:accent4>
      <a:accent5>
        <a:srgbClr val="E2AAFF"/>
      </a:accent5>
      <a:accent6>
        <a:srgbClr val="E78AE7"/>
      </a:accent6>
      <a:hlink>
        <a:srgbClr val="3333FF"/>
      </a:hlink>
      <a:folHlink>
        <a:srgbClr val="0066FF"/>
      </a:folHlink>
    </a:clrScheme>
    <a:fontScheme name="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 1">
        <a:dk1>
          <a:srgbClr val="808080"/>
        </a:dk1>
        <a:lt1>
          <a:srgbClr val="EAEAEA"/>
        </a:lt1>
        <a:dk2>
          <a:srgbClr val="000000"/>
        </a:dk2>
        <a:lt2>
          <a:srgbClr val="FFFFFF"/>
        </a:lt2>
        <a:accent1>
          <a:srgbClr val="CC00FF"/>
        </a:accent1>
        <a:accent2>
          <a:srgbClr val="FF99FF"/>
        </a:accent2>
        <a:accent3>
          <a:srgbClr val="AAAAAA"/>
        </a:accent3>
        <a:accent4>
          <a:srgbClr val="C8C8C8"/>
        </a:accent4>
        <a:accent5>
          <a:srgbClr val="E2AAFF"/>
        </a:accent5>
        <a:accent6>
          <a:srgbClr val="E78AE7"/>
        </a:accent6>
        <a:hlink>
          <a:srgbClr val="3333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 2">
        <a:dk1>
          <a:srgbClr val="808080"/>
        </a:dk1>
        <a:lt1>
          <a:srgbClr val="99CCFF"/>
        </a:lt1>
        <a:dk2>
          <a:srgbClr val="000000"/>
        </a:dk2>
        <a:lt2>
          <a:srgbClr val="FFCCFF"/>
        </a:lt2>
        <a:accent1>
          <a:srgbClr val="0000FF"/>
        </a:accent1>
        <a:accent2>
          <a:srgbClr val="FF99FF"/>
        </a:accent2>
        <a:accent3>
          <a:srgbClr val="AAAAAA"/>
        </a:accent3>
        <a:accent4>
          <a:srgbClr val="82AEDA"/>
        </a:accent4>
        <a:accent5>
          <a:srgbClr val="AAAAFF"/>
        </a:accent5>
        <a:accent6>
          <a:srgbClr val="E78AE7"/>
        </a:accent6>
        <a:hlink>
          <a:srgbClr val="0099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 3">
        <a:dk1>
          <a:srgbClr val="003399"/>
        </a:dk1>
        <a:lt1>
          <a:srgbClr val="99CCFF"/>
        </a:lt1>
        <a:dk2>
          <a:srgbClr val="000000"/>
        </a:dk2>
        <a:lt2>
          <a:srgbClr val="FFCCFF"/>
        </a:lt2>
        <a:accent1>
          <a:srgbClr val="0000FF"/>
        </a:accent1>
        <a:accent2>
          <a:srgbClr val="FF99FF"/>
        </a:accent2>
        <a:accent3>
          <a:srgbClr val="AAAAAA"/>
        </a:accent3>
        <a:accent4>
          <a:srgbClr val="82AEDA"/>
        </a:accent4>
        <a:accent5>
          <a:srgbClr val="AAAAFF"/>
        </a:accent5>
        <a:accent6>
          <a:srgbClr val="E78AE7"/>
        </a:accent6>
        <a:hlink>
          <a:srgbClr val="FF3399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Stars</Template>
  <TotalTime>44</TotalTime>
  <Words>182</Words>
  <Application>Microsoft PowerPoint</Application>
  <PresentationFormat>Экран (4:3)</PresentationFormat>
  <Paragraphs>44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Stars</vt:lpstr>
      <vt:lpstr>ЛІТЕРАТУРНА ГРА-ПОДОРОЖ  „КАЛЕЙДОСКОП”    </vt:lpstr>
      <vt:lpstr>  1СТАНЦІЯ. „ВИРУШАЛЬНА”           </vt:lpstr>
      <vt:lpstr>2 СТАНЦІЯ „ПОШТОВА”</vt:lpstr>
      <vt:lpstr>Лист 1  </vt:lpstr>
      <vt:lpstr>Лист 2 </vt:lpstr>
      <vt:lpstr> 3 СТАНЦІЯ  „ВІДОМА” </vt:lpstr>
      <vt:lpstr>             </vt:lpstr>
      <vt:lpstr>             </vt:lpstr>
      <vt:lpstr>4 СТАНЦІЯ  «ЛОГІЧНА»</vt:lpstr>
      <vt:lpstr>             </vt:lpstr>
      <vt:lpstr>   5 СТАНЦІЯ  „КАЛАМБУР” </vt:lpstr>
      <vt:lpstr>6 СТАНЦІЯ  «ТЕМНА КОНЯЧКА»</vt:lpstr>
      <vt:lpstr>7 СТАНЦІЯ  „ГЕРОЇЧНА” </vt:lpstr>
      <vt:lpstr>8  СТАНЦІЯ „ЛАБОРАТОРНА” </vt:lpstr>
      <vt:lpstr>             Текст 1 команди</vt:lpstr>
      <vt:lpstr>Текст 2 команди</vt:lpstr>
      <vt:lpstr> 9 СТАНЦІЯ   «ВПІЗНАЙ ГЕРОЯ ЗА ЦИТАТОЮ» 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ЛІТЕРАТУРНА ГРА-ПОДОРОЖ  „КАЛЕЙДОСКОП”</dc:title>
  <dc:creator>home</dc:creator>
  <dc:description>Презентации по культуре и искусству, шаблоны PowerPoint http://freeppt.ru/</dc:description>
  <cp:lastModifiedBy>home</cp:lastModifiedBy>
  <cp:revision>7</cp:revision>
  <dcterms:created xsi:type="dcterms:W3CDTF">2015-02-07T16:58:34Z</dcterms:created>
  <dcterms:modified xsi:type="dcterms:W3CDTF">2015-02-26T08:11:45Z</dcterms:modified>
</cp:coreProperties>
</file>