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59" r:id="rId3"/>
    <p:sldId id="331" r:id="rId4"/>
    <p:sldId id="258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309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311" r:id="rId23"/>
    <p:sldId id="312" r:id="rId24"/>
    <p:sldId id="348" r:id="rId25"/>
    <p:sldId id="334" r:id="rId26"/>
    <p:sldId id="299" r:id="rId27"/>
    <p:sldId id="332" r:id="rId28"/>
    <p:sldId id="313" r:id="rId29"/>
    <p:sldId id="349" r:id="rId30"/>
    <p:sldId id="335" r:id="rId31"/>
    <p:sldId id="310" r:id="rId32"/>
    <p:sldId id="333" r:id="rId33"/>
    <p:sldId id="314" r:id="rId34"/>
    <p:sldId id="316" r:id="rId35"/>
    <p:sldId id="318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347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66CC"/>
    <a:srgbClr val="FFCCFF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90" autoAdjust="0"/>
    <p:restoredTop sz="94660"/>
  </p:normalViewPr>
  <p:slideViewPr>
    <p:cSldViewPr>
      <p:cViewPr>
        <p:scale>
          <a:sx n="61" d="100"/>
          <a:sy n="61" d="100"/>
        </p:scale>
        <p:origin x="-798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80155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9FB54-CCF3-4253-A221-1D7B82C8FE0C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CC92D-1F3E-43D2-A854-3264E03AC8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6730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544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CC92D-1F3E-43D2-A854-3264E03AC873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2663825"/>
            <a:ext cx="6227763" cy="10080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2376488"/>
            <a:ext cx="6048375" cy="1109662"/>
          </a:xfr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noProof="0" smtClean="0"/>
              <a:t>Зразок заголовка</a:t>
            </a:r>
            <a:endParaRPr lang="ru-RU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32369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 noProof="0" smtClean="0"/>
              <a:t>Зразок підзаголовка</a:t>
            </a:r>
            <a:endParaRPr lang="ru-RU" noProof="0" smtClean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999532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</p:spTree>
    <p:extLst>
      <p:ext uri="{BB962C8B-B14F-4D97-AF65-F5344CB8AC3E}">
        <p14:creationId xmlns:p14="http://schemas.microsoft.com/office/powerpoint/2010/main" xmlns="" val="29583229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380963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31022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368408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479117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</p:spTree>
    <p:extLst>
      <p:ext uri="{BB962C8B-B14F-4D97-AF65-F5344CB8AC3E}">
        <p14:creationId xmlns:p14="http://schemas.microsoft.com/office/powerpoint/2010/main" xmlns="" val="185283798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</p:spTree>
    <p:extLst>
      <p:ext uri="{BB962C8B-B14F-4D97-AF65-F5344CB8AC3E}">
        <p14:creationId xmlns:p14="http://schemas.microsoft.com/office/powerpoint/2010/main" xmlns="" val="268252936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96306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27295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uk-U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7;&#1072;&#1089;&#1090;&#1072;&#1074;&#1082;&#1072;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3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4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5;&#1088;&#1072;&#1074;&#1080;&#1083;&#1100;&#1085;&#1099;&#1081;%20&#1086;&#1090;&#1074;&#1077;&#1090;.mp3" TargetMode="Externa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6" Type="http://schemas.openxmlformats.org/officeDocument/2006/relationships/image" Target="../media/image43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8;&#1080;&#1090;&#1088;&#1099;.mp3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4;&#1077;&#1096;&#1080;&#1092;&#1088;&#1086;&#1074;&#1097;&#1080;&#1082;%202.mp3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13" Type="http://schemas.openxmlformats.org/officeDocument/2006/relationships/slide" Target="slide43.xml"/><Relationship Id="rId3" Type="http://schemas.openxmlformats.org/officeDocument/2006/relationships/slide" Target="slide41.xml"/><Relationship Id="rId7" Type="http://schemas.openxmlformats.org/officeDocument/2006/relationships/slide" Target="slide37.xml"/><Relationship Id="rId12" Type="http://schemas.openxmlformats.org/officeDocument/2006/relationships/slide" Target="slide46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11" Type="http://schemas.openxmlformats.org/officeDocument/2006/relationships/slide" Target="slide39.xml"/><Relationship Id="rId5" Type="http://schemas.openxmlformats.org/officeDocument/2006/relationships/slide" Target="slide47.xml"/><Relationship Id="rId10" Type="http://schemas.openxmlformats.org/officeDocument/2006/relationships/slide" Target="slide40.xml"/><Relationship Id="rId4" Type="http://schemas.openxmlformats.org/officeDocument/2006/relationships/slide" Target="slide44.xml"/><Relationship Id="rId9" Type="http://schemas.openxmlformats.org/officeDocument/2006/relationships/slide" Target="slide4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8;&#1080;&#1090;&#1088;&#1099;.mp3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4;&#1077;&#1096;&#1080;&#1092;&#1088;&#1086;&#1074;&#1097;&#1080;&#1082;%202.mp3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4;&#1090;&#1082;&#1088;&#1099;&#1090;&#1080;&#1077;%20&#1103;&#1095;&#1077;&#1077;&#1082;.mp3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8;&#1072;&#1081;&#1084;&#1077;&#1088;%203%20&#1088;&#1072;&#1091;&#1085;&#1076;.mp3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58;&#1080;&#1090;&#1088;&#1099;.mp3" TargetMode="Externa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8;&#1072;&#1090;&#1100;&#1103;&#1085;&#1072;%20&#1048;&#1074;&#1072;&#1085;&#1086;&#1074;&#1085;&#1072;\&#1043;&#1088;&#1072;%20&#1053;&#1072;&#1081;&#1088;&#1086;&#1079;&#1091;&#1084;&#1085;&#1110;&#1096;&#1080;&#1081;%20&#1083;&#1110;&#1090;&#1077;&#1088;&#1072;&#1090;&#1091;&#1088;&#1086;&#1079;&#1085;&#1072;&#1074;&#1077;&#1094;&#1100;\&#1052;&#1091;&#1079;&#1099;&#1082;&#1072;\&#1057;&#1072;&#1084;&#1099;&#1081;%20&#1091;&#1084;&#1085;&#1099;&#1081;%20-%20&#1042;&#1086;&#1087;&#1088;&#1086;&#1089;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92696"/>
            <a:ext cx="9217024" cy="1794421"/>
          </a:xfrm>
          <a:noFill/>
        </p:spPr>
        <p:txBody>
          <a:bodyPr/>
          <a:lstStyle/>
          <a:p>
            <a:pPr algn="ctr"/>
            <a:r>
              <a:rPr lang="uk-UA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НАЙРОЗУМНІШИЙ літературознавець</a:t>
            </a:r>
            <a:endParaRPr lang="uk-UA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ідзаголовок 1"/>
          <p:cNvSpPr>
            <a:spLocks noGrp="1"/>
          </p:cNvSpPr>
          <p:nvPr>
            <p:ph type="subTitle" idx="1"/>
          </p:nvPr>
        </p:nvSpPr>
        <p:spPr>
          <a:xfrm>
            <a:off x="0" y="2924944"/>
            <a:ext cx="6264696" cy="696912"/>
          </a:xfrm>
        </p:spPr>
        <p:txBody>
          <a:bodyPr/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ІНТЕЛЕКТУАЛЬНА  ГРА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амый умный - Застав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908720"/>
            <a:ext cx="6840760" cy="936104"/>
          </a:xfrm>
        </p:spPr>
        <p:txBody>
          <a:bodyPr/>
          <a:lstStyle/>
          <a:p>
            <a:r>
              <a:rPr lang="uk-UA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ЕТАПИ   ГРИ</a:t>
            </a:r>
            <a:endParaRPr lang="uk-UA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420888"/>
            <a:ext cx="8640960" cy="410393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uk-UA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БЛІЦТУРНІР</a:t>
            </a:r>
          </a:p>
          <a:p>
            <a:pPr>
              <a:lnSpc>
                <a:spcPct val="80000"/>
              </a:lnSpc>
              <a:buNone/>
            </a:pPr>
            <a:r>
              <a:rPr lang="uk-UA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КАТЕГОРІЯ ЗНАНЬ</a:t>
            </a:r>
          </a:p>
          <a:p>
            <a:pPr>
              <a:lnSpc>
                <a:spcPct val="80000"/>
              </a:lnSpc>
              <a:buNone/>
            </a:pPr>
            <a:r>
              <a:rPr lang="uk-UA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СВОЯ ТЕМА</a:t>
            </a:r>
            <a:endParaRPr lang="uk-UA" sz="6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7576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420888"/>
            <a:ext cx="6553200" cy="508000"/>
          </a:xfrm>
        </p:spPr>
        <p:txBody>
          <a:bodyPr/>
          <a:lstStyle/>
          <a:p>
            <a:pPr algn="ctr"/>
            <a:r>
              <a:rPr lang="uk-UA" sz="5400" b="1" i="1" dirty="0" smtClean="0">
                <a:solidFill>
                  <a:srgbClr val="A50021"/>
                </a:solidFill>
              </a:rPr>
              <a:t>І етап</a:t>
            </a:r>
            <a:endParaRPr lang="ru-RU" sz="5400" b="1" i="1" dirty="0">
              <a:solidFill>
                <a:srgbClr val="A5002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3501008"/>
            <a:ext cx="6192688" cy="158417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A5002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Бліцтурнір</a:t>
            </a:r>
            <a:endParaRPr lang="ru-RU" sz="6600" b="1" dirty="0">
              <a:ln w="11430"/>
              <a:solidFill>
                <a:srgbClr val="A5002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63688" y="980728"/>
            <a:ext cx="7662695" cy="5616624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1.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Слово «Євангеліє» означає:</a:t>
            </a:r>
            <a:r>
              <a:rPr lang="uk-UA" sz="4800" b="1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</a:t>
            </a: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а) нова радість;		</a:t>
            </a: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б) прихід Бога;	</a:t>
            </a: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в) блага звістка;</a:t>
            </a: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г) погана звістка.</a:t>
            </a: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uk-UA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244408" y="6021288"/>
            <a:ext cx="304800" cy="304800"/>
          </a:xfrm>
          <a:prstGeom prst="rect">
            <a:avLst/>
          </a:prstGeom>
        </p:spPr>
      </p:pic>
      <p:pic>
        <p:nvPicPr>
          <p:cNvPr id="11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604448" y="47667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4589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49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ё</a:t>
            </a:r>
            <a:endParaRPr lang="ru-RU" dirty="0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63688" y="764704"/>
            <a:ext cx="7643812" cy="5328592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2.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Укажіть </a:t>
            </a:r>
            <a:r>
              <a:rPr lang="uk-UA" sz="4000" b="1" i="1" dirty="0" err="1" smtClean="0"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я поета – автора пісні про хліб і шовк: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а) </a:t>
            </a:r>
            <a:r>
              <a:rPr lang="uk-UA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Рудакі</a:t>
            </a:r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		</a:t>
            </a: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Лі Бо;</a:t>
            </a:r>
            <a:r>
              <a:rPr lang="uk-UA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4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в) Хайям; 	</a:t>
            </a: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г) </a:t>
            </a:r>
            <a:r>
              <a:rPr lang="uk-UA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Ду</a:t>
            </a:r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</a:t>
            </a:r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4800" b="1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   </a:t>
            </a:r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88424" y="332656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316416" y="602128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191573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691680" y="764704"/>
            <a:ext cx="7200800" cy="5328592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3. </a:t>
            </a: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Який віршований розмір мають </a:t>
            </a:r>
            <a:r>
              <a:rPr lang="uk-UA" sz="3600" b="1" i="1" dirty="0" err="1" smtClean="0">
                <a:latin typeface="Times New Roman" pitchFamily="18" charset="0"/>
                <a:cs typeface="Times New Roman" pitchFamily="18" charset="0"/>
              </a:rPr>
              <a:t>гомерові</a:t>
            </a: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 поеми «Іліада» й «Одіссея»: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а) анапест;			</a:t>
            </a: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б) ямб;	 </a:t>
            </a: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в) хорей; 		</a:t>
            </a:r>
          </a:p>
          <a:p>
            <a:r>
              <a:rPr lang="uk-UA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г) гекзаметр?</a:t>
            </a: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244408" y="476672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172400" y="602128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4588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63688" y="764704"/>
            <a:ext cx="7643812" cy="5328592"/>
          </a:xfrm>
        </p:spPr>
        <p:txBody>
          <a:bodyPr/>
          <a:lstStyle/>
          <a:p>
            <a:pPr>
              <a:buNone/>
            </a:pPr>
            <a:r>
              <a:rPr lang="uk-UA" sz="48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4.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Автор оди «Звів я </a:t>
            </a:r>
            <a:r>
              <a:rPr lang="uk-UA" sz="4800" b="1" i="1" dirty="0" err="1" smtClean="0">
                <a:latin typeface="Times New Roman" pitchFamily="18" charset="0"/>
                <a:cs typeface="Times New Roman" pitchFamily="18" charset="0"/>
              </a:rPr>
              <a:t>пам</a:t>
            </a:r>
            <a:r>
              <a:rPr lang="en-US" sz="4800" b="1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800" b="1" i="1" dirty="0" err="1" smtClean="0">
                <a:latin typeface="Times New Roman" pitchFamily="18" charset="0"/>
                <a:cs typeface="Times New Roman" pitchFamily="18" charset="0"/>
              </a:rPr>
              <a:t>ятник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 свій»: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Горацій;	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б) Овідій;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Вергілій; 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 </a:t>
            </a:r>
            <a:r>
              <a:rPr lang="uk-UA" sz="4800" b="1" i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Анакреонт</a:t>
            </a:r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332656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244408" y="602128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5671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691679" y="764704"/>
            <a:ext cx="7446671" cy="5328592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	 5.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 Хто прикував Прометея до скелі: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Гермес; 	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б) Геракл;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</a:t>
            </a:r>
            <a:r>
              <a:rPr lang="uk-UA" sz="4800" b="1" i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Гефест</a:t>
            </a:r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; 	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 Зевс?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620688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388424" y="6309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7208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835696" y="969720"/>
            <a:ext cx="7032252" cy="5328592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6.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Яким було перше покоління людей за Овідієм: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мідним; 	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б) золотим;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байдужим; 	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 грішним?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244408" y="548680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172400" y="602128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1286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2007340" y="1062728"/>
            <a:ext cx="7032252" cy="5688632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7.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 Де говорять езоповою мовою: 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а)  у загадках; 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б)  у байках;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в)  у прислів’ях; 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г)  в акровіршах?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532440" y="332656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388424" y="616530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2357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500188" y="953344"/>
            <a:ext cx="7643812" cy="5904656"/>
          </a:xfrm>
        </p:spPr>
        <p:txBody>
          <a:bodyPr/>
          <a:lstStyle/>
          <a:p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8.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3400" b="1" i="1" dirty="0" smtClean="0">
                <a:latin typeface="Times New Roman" pitchFamily="18" charset="0"/>
                <a:cs typeface="Times New Roman" pitchFamily="18" charset="0"/>
              </a:rPr>
              <a:t>Невеликий прозовий твір, сюжет якого охоплює один чи кілька епізодів із життя головного героя, називається:</a:t>
            </a:r>
            <a:endParaRPr lang="ru-RU" sz="3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а) повість;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б) оповідання;  	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роман;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 поема.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04448" y="260648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316416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4789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1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691680" y="764704"/>
            <a:ext cx="7467434" cy="6093296"/>
          </a:xfrm>
        </p:spPr>
        <p:txBody>
          <a:bodyPr/>
          <a:lstStyle/>
          <a:p>
            <a:pPr>
              <a:buNone/>
            </a:pPr>
            <a:r>
              <a:rPr lang="uk-UA" sz="4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	9.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Хронологічні рамки доби Середньовіччя у Західній Європі: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а) X - XII ст.;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б) VII - ІХ ст.; 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XV - XVII ст.;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 V-ХV ст.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476672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604448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8400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99184" y="692696"/>
            <a:ext cx="7344816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10. </a:t>
            </a:r>
            <a:r>
              <a:rPr lang="uk-UA" sz="4400" b="1" i="1" dirty="0" smtClean="0">
                <a:latin typeface="Times New Roman" pitchFamily="18" charset="0"/>
                <a:cs typeface="Times New Roman" pitchFamily="18" charset="0"/>
              </a:rPr>
              <a:t>Який вислів був написаний на щиті рицаря </a:t>
            </a:r>
            <a:r>
              <a:rPr lang="uk-UA" sz="4400" b="1" i="1" dirty="0" err="1" smtClean="0">
                <a:latin typeface="Times New Roman" pitchFamily="18" charset="0"/>
                <a:cs typeface="Times New Roman" pitchFamily="18" charset="0"/>
              </a:rPr>
              <a:t>Айвенго</a:t>
            </a:r>
            <a:r>
              <a:rPr lang="uk-UA" sz="4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а) «Ось я!»; 		</a:t>
            </a:r>
            <a:endParaRPr lang="ru-RU" sz="44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б) «Бережись рицаря»;</a:t>
            </a: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в) «Рицар без спадщини»; </a:t>
            </a: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г) «Смерть усім!»?</a:t>
            </a:r>
            <a:endParaRPr lang="ru-RU" sz="44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71656" y="404664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244408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4926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63688" y="586488"/>
            <a:ext cx="7380312" cy="6264696"/>
          </a:xfrm>
        </p:spPr>
        <p:txBody>
          <a:bodyPr/>
          <a:lstStyle/>
          <a:p>
            <a:pPr>
              <a:buNone/>
            </a:pPr>
            <a:r>
              <a:rPr lang="uk-UA" sz="4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11.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Хто з цих авторів не був байкарем: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Езоп;	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б) Лафонтен;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в) Крилов;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г) Гейне?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576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88424" y="188640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460432" y="60932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7446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2051720" y="0"/>
            <a:ext cx="6696744" cy="6264696"/>
          </a:xfrm>
        </p:spPr>
        <p:txBody>
          <a:bodyPr/>
          <a:lstStyle/>
          <a:p>
            <a:pPr marL="0" indent="0" algn="just"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12. </a:t>
            </a: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Який з названих літературних жанрів не належить до драматичних: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комедія;	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б) ода;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трагедія; 	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 трагікомедія?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532440" y="476672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532440" y="616530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873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619672" y="893520"/>
            <a:ext cx="7524328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</a:t>
            </a:r>
            <a:r>
              <a:rPr lang="ru-RU" sz="48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13. </a:t>
            </a: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Серед названих речей знайдіть той предмет, якого не мав Робінзон Крузо під час перебування на острові: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а) парасолька;		</a:t>
            </a:r>
            <a:endParaRPr lang="ru-RU" sz="44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б) порох;	 </a:t>
            </a: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в) теслярські інструменти;</a:t>
            </a:r>
          </a:p>
          <a:p>
            <a:r>
              <a:rPr lang="uk-UA" sz="44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г) компас.</a:t>
            </a:r>
            <a:endParaRPr lang="ru-RU" sz="44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04448" y="260648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604448" y="6309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77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2123728" y="836712"/>
            <a:ext cx="6624736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14. </a:t>
            </a: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Кого намалював у дитинстві пілот з твору </a:t>
            </a:r>
          </a:p>
          <a:p>
            <a:pPr>
              <a:buNone/>
            </a:pP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   А. де Сент-Екзюпері «Маленький принц»: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слона;	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б) літак;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чоловічка; 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 баранця?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620688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388424" y="602128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3769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907704" y="692696"/>
            <a:ext cx="7056784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</a:t>
            </a:r>
            <a:r>
              <a:rPr lang="ru-RU" sz="48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15.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Що впустила в криницю </a:t>
            </a:r>
            <a:r>
              <a:rPr lang="uk-UA" sz="4800" b="1" i="1" dirty="0" err="1" smtClean="0">
                <a:latin typeface="Times New Roman" pitchFamily="18" charset="0"/>
                <a:cs typeface="Times New Roman" pitchFamily="18" charset="0"/>
              </a:rPr>
              <a:t>падчірка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 в казці «Пані метелиця»: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гаманець;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б) відро;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в) рукавичку; 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г) починок?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uk-UA" sz="4800" b="1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04448" y="476672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244408" y="602128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8973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921888" y="836712"/>
            <a:ext cx="7200800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16. </a:t>
            </a:r>
            <a:r>
              <a:rPr lang="uk-UA" sz="3400" b="1" i="1" dirty="0" smtClean="0">
                <a:latin typeface="Times New Roman" pitchFamily="18" charset="0"/>
                <a:cs typeface="Times New Roman" pitchFamily="18" charset="0"/>
              </a:rPr>
              <a:t>Хто з письменників присвятив велику кількість творів подіям, що </a:t>
            </a:r>
            <a:r>
              <a:rPr lang="uk-UA" sz="3400" b="1" i="1" dirty="0" err="1" smtClean="0">
                <a:latin typeface="Times New Roman" pitchFamily="18" charset="0"/>
                <a:cs typeface="Times New Roman" pitchFamily="18" charset="0"/>
              </a:rPr>
              <a:t>пов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400" b="1" i="1" dirty="0" err="1" smtClean="0">
                <a:latin typeface="Times New Roman" pitchFamily="18" charset="0"/>
                <a:cs typeface="Times New Roman" pitchFamily="18" charset="0"/>
              </a:rPr>
              <a:t>язані</a:t>
            </a:r>
            <a:r>
              <a:rPr lang="uk-UA" sz="3400" b="1" i="1" dirty="0" smtClean="0">
                <a:latin typeface="Times New Roman" pitchFamily="18" charset="0"/>
                <a:cs typeface="Times New Roman" pitchFamily="18" charset="0"/>
              </a:rPr>
              <a:t> з Аляскою:</a:t>
            </a:r>
            <a:endParaRPr lang="ru-RU" sz="3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dirty="0" smtClean="0">
                <a:solidFill>
                  <a:srgbClr val="CC0000"/>
                </a:solidFill>
              </a:rPr>
              <a:t>	</a:t>
            </a:r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а) Майн Рід;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б) Дж. </a:t>
            </a:r>
            <a:r>
              <a:rPr lang="uk-UA" sz="4800" b="1" i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Грінвуд</a:t>
            </a:r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в) Дж. Лондон;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г) Г. Бічер-Стоу?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839200" y="260648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676456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8864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99692" y="764704"/>
            <a:ext cx="7560840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	17.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Джек Лондон – письменник: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Англії;	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б) США;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в) Німеччини; 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г) Шотландії.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476672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532440" y="616530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2717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46176" y="836712"/>
            <a:ext cx="7380312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48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18.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Що є </a:t>
            </a:r>
            <a:r>
              <a:rPr lang="uk-UA" sz="4800" b="1" i="1" dirty="0" err="1" smtClean="0">
                <a:latin typeface="Times New Roman" pitchFamily="18" charset="0"/>
                <a:cs typeface="Times New Roman" pitchFamily="18" charset="0"/>
              </a:rPr>
              <a:t>обов</a:t>
            </a:r>
            <a:r>
              <a:rPr lang="en-US" sz="4800" b="1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800" b="1" i="1" dirty="0" err="1" smtClean="0">
                <a:latin typeface="Times New Roman" pitchFamily="18" charset="0"/>
                <a:cs typeface="Times New Roman" pitchFamily="18" charset="0"/>
              </a:rPr>
              <a:t>язковим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 елементом байки: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а) гіпербола;		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б) віршована мова;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в) алегорія;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г) метафора?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260648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388424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1021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46176" y="836712"/>
            <a:ext cx="7380312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48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19.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Засновник жанру «робінзонади»: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 а) В. Дж. Голдінг;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б) Д. Дефо;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в) Ж. Верн; 		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г) Ч. Діккенс.</a:t>
            </a:r>
            <a:r>
              <a:rPr lang="uk-UA" sz="4800" dirty="0" smtClean="0"/>
              <a:t/>
            </a:r>
            <a:br>
              <a:rPr lang="uk-UA" sz="4800" dirty="0" smtClean="0"/>
            </a:b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260648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460432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1021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56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зное\Презентации,шаблоны,записки\Шаблоны для РР\habloni_ppt_bloganet\Power_habloni\00711\pri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1746176" y="836712"/>
            <a:ext cx="7380312" cy="6264696"/>
          </a:xfrm>
        </p:spPr>
        <p:txBody>
          <a:bodyPr/>
          <a:lstStyle/>
          <a:p>
            <a:pPr>
              <a:buNone/>
            </a:pPr>
            <a:r>
              <a:rPr lang="uk-UA" sz="4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4800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20. </a:t>
            </a:r>
            <a:r>
              <a:rPr lang="uk-UA" sz="4800" b="1" i="1" dirty="0" smtClean="0">
                <a:latin typeface="Times New Roman" pitchFamily="18" charset="0"/>
                <a:cs typeface="Times New Roman" pitchFamily="18" charset="0"/>
              </a:rPr>
              <a:t>Платон називав Сапфо: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 а) дивовижна жінка;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б) десята муза;	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в) улюблениця богів; </a:t>
            </a:r>
          </a:p>
          <a:p>
            <a:r>
              <a:rPr lang="uk-UA" sz="4800" b="1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г) лесбійське диво.</a:t>
            </a:r>
            <a:endParaRPr lang="ru-RU" sz="4800" b="1" i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800" dirty="0" smtClean="0"/>
              <a:t/>
            </a:r>
            <a:br>
              <a:rPr lang="uk-UA" sz="4800" dirty="0" smtClean="0"/>
            </a:b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27784" y="188640"/>
            <a:ext cx="590465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БЛІЦТУРНІР</a:t>
            </a:r>
            <a:endParaRPr lang="uk-UA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404664"/>
            <a:ext cx="304800" cy="304800"/>
          </a:xfrm>
          <a:prstGeom prst="rect">
            <a:avLst/>
          </a:prstGeom>
        </p:spPr>
      </p:pic>
      <p:pic>
        <p:nvPicPr>
          <p:cNvPr id="8" name="Самый умный - Правильный отве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8388424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1021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60000"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92696"/>
            <a:ext cx="9217024" cy="1794421"/>
          </a:xfrm>
          <a:noFill/>
        </p:spPr>
        <p:txBody>
          <a:bodyPr/>
          <a:lstStyle/>
          <a:p>
            <a:pPr algn="ctr"/>
            <a:r>
              <a:rPr lang="uk-UA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НАЙРОЗУМНІШИЙ літературознавець</a:t>
            </a:r>
            <a:endParaRPr lang="uk-UA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ідзаголовок 1"/>
          <p:cNvSpPr>
            <a:spLocks noGrp="1"/>
          </p:cNvSpPr>
          <p:nvPr>
            <p:ph type="subTitle" idx="1"/>
          </p:nvPr>
        </p:nvSpPr>
        <p:spPr>
          <a:xfrm>
            <a:off x="0" y="2924944"/>
            <a:ext cx="6264696" cy="696912"/>
          </a:xfrm>
        </p:spPr>
        <p:txBody>
          <a:bodyPr/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ІНТЕЛЕКТУАЛЬНА  ГРА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амый умный - Титр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7333" y="2564904"/>
            <a:ext cx="7775107" cy="20162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>
                <a:gd name="adj1" fmla="val 6250"/>
                <a:gd name="adj2" fmla="val 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solidFill>
                  <a:srgbClr val="A5002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Гра </a:t>
            </a:r>
            <a:r>
              <a:rPr lang="uk-UA" sz="5400" b="1" cap="none" spc="0" dirty="0" err="1" smtClean="0">
                <a:ln w="11430"/>
                <a:solidFill>
                  <a:srgbClr val="A5002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“Шифрувальник”</a:t>
            </a:r>
            <a:endParaRPr lang="ru-RU" sz="5400" b="1" cap="none" spc="0" dirty="0">
              <a:ln w="11430"/>
              <a:solidFill>
                <a:srgbClr val="A5002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0" y="0"/>
            <a:ext cx="9144000" cy="4824536"/>
          </a:xfrm>
          <a:prstGeom prst="ellipse">
            <a:avLst/>
          </a:prstGeom>
          <a:solidFill>
            <a:srgbClr val="00206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755576" y="620688"/>
            <a:ext cx="2609174" cy="118813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А Б В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75856" y="0"/>
            <a:ext cx="2418850" cy="136815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0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ГҐДЕ</a:t>
            </a:r>
          </a:p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652120" y="404664"/>
            <a:ext cx="2405686" cy="143968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Є ЖЗИ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1772816"/>
            <a:ext cx="2464650" cy="118813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ІЇЙК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203848" y="1484784"/>
            <a:ext cx="2827430" cy="140415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pPr algn="ctr"/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ЛМНО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623720" y="1700808"/>
            <a:ext cx="2520280" cy="1476164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ПРСТ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99592" y="2708920"/>
            <a:ext cx="2448780" cy="158417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УФХЦ 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59832" y="3429000"/>
            <a:ext cx="2808312" cy="151216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ЧШЩ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80112" y="2924944"/>
            <a:ext cx="2520280" cy="144016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9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ЬЮЯ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кутник 16"/>
          <p:cNvSpPr/>
          <p:nvPr/>
        </p:nvSpPr>
        <p:spPr>
          <a:xfrm>
            <a:off x="1353010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4440579" y="5629040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кутник 18"/>
          <p:cNvSpPr/>
          <p:nvPr/>
        </p:nvSpPr>
        <p:spPr>
          <a:xfrm>
            <a:off x="2378008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3403006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5465185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6516216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5"/>
          <p:cNvSpPr>
            <a:spLocks noChangeArrowheads="1"/>
          </p:cNvSpPr>
          <p:nvPr/>
        </p:nvSpPr>
        <p:spPr bwMode="auto">
          <a:xfrm>
            <a:off x="683568" y="6093296"/>
            <a:ext cx="7867482" cy="5847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  Р  Е  Ц  І  Я</a:t>
            </a:r>
            <a:endParaRPr lang="ru-RU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31640" y="5085184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C0000"/>
                </a:solidFill>
              </a:rPr>
              <a:t>Країна – колиска світової літератури</a:t>
            </a:r>
            <a:endParaRPr lang="ru-RU" sz="2400" b="1" dirty="0">
              <a:solidFill>
                <a:srgbClr val="CC0000"/>
              </a:solidFill>
            </a:endParaRPr>
          </a:p>
        </p:txBody>
      </p:sp>
      <p:pic>
        <p:nvPicPr>
          <p:cNvPr id="23" name="Самый умный - Дешифровщик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6309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20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420888"/>
            <a:ext cx="6553200" cy="508000"/>
          </a:xfrm>
        </p:spPr>
        <p:txBody>
          <a:bodyPr/>
          <a:lstStyle/>
          <a:p>
            <a:pPr algn="ctr"/>
            <a:r>
              <a:rPr lang="uk-UA" sz="5400" b="1" i="1" dirty="0" smtClean="0">
                <a:solidFill>
                  <a:srgbClr val="A50021"/>
                </a:solidFill>
              </a:rPr>
              <a:t>ІІ етап</a:t>
            </a:r>
            <a:endParaRPr lang="ru-RU" sz="5400" b="1" i="1" dirty="0">
              <a:solidFill>
                <a:srgbClr val="A5002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3501008"/>
            <a:ext cx="7056784" cy="158417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A5002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Категорія знань</a:t>
            </a:r>
            <a:endParaRPr lang="ru-RU" sz="6600" b="1" dirty="0">
              <a:ln w="11430"/>
              <a:solidFill>
                <a:srgbClr val="A5002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250825" y="1916113"/>
            <a:ext cx="8713788" cy="4608512"/>
          </a:xfrm>
          <a:prstGeom prst="rect">
            <a:avLst/>
          </a:prstGeom>
          <a:solidFill>
            <a:srgbClr val="CC99FF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300788" y="2060575"/>
            <a:ext cx="2592387" cy="863600"/>
          </a:xfrm>
          <a:prstGeom prst="rect">
            <a:avLst/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uk-UA" sz="2800" b="1" dirty="0">
                <a:solidFill>
                  <a:schemeClr val="bg1"/>
                </a:solidFill>
                <a:latin typeface="+mn-lt"/>
                <a:hlinkClick r:id="rId2" action="ppaction://hlinksldjump"/>
              </a:rPr>
              <a:t>Теорія </a:t>
            </a:r>
            <a:r>
              <a:rPr lang="uk-UA" sz="2800" b="1" dirty="0" smtClean="0">
                <a:solidFill>
                  <a:schemeClr val="bg1"/>
                </a:solidFill>
                <a:latin typeface="+mn-lt"/>
                <a:hlinkClick r:id="rId2" action="ppaction://hlinksldjump"/>
              </a:rPr>
              <a:t>літератури </a:t>
            </a:r>
            <a:endParaRPr lang="ru-RU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300788" y="3213100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>
                <a:solidFill>
                  <a:schemeClr val="bg1"/>
                </a:solidFill>
                <a:hlinkClick r:id="rId3" action="ppaction://hlinksldjump"/>
              </a:rPr>
              <a:t>У царстві </a:t>
            </a:r>
            <a:r>
              <a:rPr lang="uk-UA" sz="2800" b="1" dirty="0" smtClean="0">
                <a:solidFill>
                  <a:schemeClr val="bg1"/>
                </a:solidFill>
                <a:hlinkClick r:id="rId3" action="ppaction://hlinksldjump"/>
              </a:rPr>
              <a:t>точності </a:t>
            </a:r>
            <a:endParaRPr lang="uk-UA" sz="1100" b="1" dirty="0">
              <a:solidFill>
                <a:schemeClr val="bg1"/>
              </a:solidFill>
            </a:endParaRP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6300192" y="4437112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 smtClean="0">
                <a:solidFill>
                  <a:schemeClr val="bg1"/>
                </a:solidFill>
                <a:hlinkClick r:id="rId4" action="ppaction://hlinksldjump"/>
              </a:rPr>
              <a:t>Секрет </a:t>
            </a:r>
            <a:endParaRPr lang="uk-UA" sz="2800" b="1" dirty="0" smtClean="0">
              <a:solidFill>
                <a:schemeClr val="bg1"/>
              </a:solidFill>
            </a:endParaRPr>
          </a:p>
          <a:p>
            <a:pPr algn="ctr">
              <a:spcAft>
                <a:spcPts val="1000"/>
              </a:spcAft>
            </a:pP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6300788" y="5516563"/>
            <a:ext cx="2592387" cy="865187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>
                <a:solidFill>
                  <a:schemeClr val="bg1"/>
                </a:solidFill>
                <a:hlinkClick r:id="rId5" action="ppaction://hlinksldjump"/>
              </a:rPr>
              <a:t>Речі </a:t>
            </a:r>
            <a:r>
              <a:rPr lang="uk-UA" sz="2800" b="1" dirty="0" smtClean="0">
                <a:solidFill>
                  <a:schemeClr val="bg1"/>
                </a:solidFill>
                <a:hlinkClick r:id="rId5" action="ppaction://hlinksldjump"/>
              </a:rPr>
              <a:t>героїв</a:t>
            </a:r>
            <a:endParaRPr lang="uk-UA" sz="2800" b="1" dirty="0" smtClean="0">
              <a:solidFill>
                <a:schemeClr val="bg1"/>
              </a:solidFill>
            </a:endParaRPr>
          </a:p>
          <a:p>
            <a:pPr algn="ctr">
              <a:spcAft>
                <a:spcPts val="1000"/>
              </a:spcAft>
            </a:pP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1" name="Text Box 4"/>
          <p:cNvSpPr txBox="1">
            <a:spLocks noChangeArrowheads="1"/>
          </p:cNvSpPr>
          <p:nvPr/>
        </p:nvSpPr>
        <p:spPr bwMode="auto">
          <a:xfrm>
            <a:off x="395536" y="2060848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 smtClean="0">
                <a:solidFill>
                  <a:schemeClr val="bg1"/>
                </a:solidFill>
                <a:hlinkClick r:id="rId6" action="ppaction://hlinksldjump"/>
              </a:rPr>
              <a:t>Байка </a:t>
            </a:r>
            <a:endParaRPr lang="uk-UA" sz="2800" b="1" dirty="0" smtClean="0">
              <a:solidFill>
                <a:schemeClr val="bg1"/>
              </a:solidFill>
            </a:endParaRPr>
          </a:p>
          <a:p>
            <a:pPr algn="ctr">
              <a:spcAft>
                <a:spcPts val="1000"/>
              </a:spcAft>
            </a:pP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2" name="Text Box 4"/>
          <p:cNvSpPr txBox="1">
            <a:spLocks noChangeArrowheads="1"/>
          </p:cNvSpPr>
          <p:nvPr/>
        </p:nvSpPr>
        <p:spPr bwMode="auto">
          <a:xfrm>
            <a:off x="3347864" y="2060848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 smtClean="0">
                <a:solidFill>
                  <a:schemeClr val="bg1"/>
                </a:solidFill>
                <a:hlinkClick r:id="rId7" action="ppaction://hlinksldjump"/>
              </a:rPr>
              <a:t>Фольклор</a:t>
            </a:r>
            <a:endParaRPr lang="uk-UA" sz="2800" b="1" dirty="0" smtClean="0">
              <a:solidFill>
                <a:schemeClr val="bg1"/>
              </a:solidFill>
            </a:endParaRPr>
          </a:p>
          <a:p>
            <a:pPr algn="ctr">
              <a:spcAft>
                <a:spcPts val="1000"/>
              </a:spcAft>
            </a:pP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3" name="Text Box 4"/>
          <p:cNvSpPr txBox="1">
            <a:spLocks noChangeArrowheads="1"/>
          </p:cNvSpPr>
          <p:nvPr/>
        </p:nvSpPr>
        <p:spPr bwMode="auto">
          <a:xfrm>
            <a:off x="395288" y="5516563"/>
            <a:ext cx="2592387" cy="865187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700" b="1" dirty="0" smtClean="0">
                <a:solidFill>
                  <a:schemeClr val="bg1"/>
                </a:solidFill>
                <a:hlinkClick r:id="rId8" action="ppaction://hlinksldjump"/>
              </a:rPr>
              <a:t>Географічний</a:t>
            </a:r>
            <a:endParaRPr lang="uk-UA" sz="2700" b="1" dirty="0" smtClean="0">
              <a:solidFill>
                <a:schemeClr val="bg1"/>
              </a:solidFill>
            </a:endParaRPr>
          </a:p>
          <a:p>
            <a:pPr algn="ctr">
              <a:spcAft>
                <a:spcPts val="1000"/>
              </a:spcAft>
            </a:pP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4" name="Text Box 4"/>
          <p:cNvSpPr txBox="1">
            <a:spLocks noChangeArrowheads="1"/>
          </p:cNvSpPr>
          <p:nvPr/>
        </p:nvSpPr>
        <p:spPr bwMode="auto">
          <a:xfrm>
            <a:off x="395288" y="4437063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>
                <a:solidFill>
                  <a:schemeClr val="bg1"/>
                </a:solidFill>
                <a:hlinkClick r:id="rId9" action="ppaction://hlinksldjump"/>
              </a:rPr>
              <a:t>Літературні </a:t>
            </a:r>
            <a:r>
              <a:rPr lang="uk-UA" sz="2800" b="1" dirty="0" smtClean="0">
                <a:solidFill>
                  <a:schemeClr val="bg1"/>
                </a:solidFill>
                <a:hlinkClick r:id="rId9" action="ppaction://hlinksldjump"/>
              </a:rPr>
              <a:t>казки 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5" name="Text Box 4"/>
          <p:cNvSpPr txBox="1">
            <a:spLocks noChangeArrowheads="1"/>
          </p:cNvSpPr>
          <p:nvPr/>
        </p:nvSpPr>
        <p:spPr bwMode="auto">
          <a:xfrm>
            <a:off x="3348038" y="3213100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>
                <a:solidFill>
                  <a:schemeClr val="bg1"/>
                </a:solidFill>
                <a:hlinkClick r:id="rId10" action="ppaction://hlinksldjump"/>
              </a:rPr>
              <a:t>Літературні </a:t>
            </a:r>
            <a:r>
              <a:rPr lang="uk-UA" sz="2800" b="1" dirty="0" smtClean="0">
                <a:solidFill>
                  <a:schemeClr val="bg1"/>
                </a:solidFill>
                <a:hlinkClick r:id="rId10" action="ppaction://hlinksldjump"/>
              </a:rPr>
              <a:t>балади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6" name="Text Box 4"/>
          <p:cNvSpPr txBox="1">
            <a:spLocks noChangeArrowheads="1"/>
          </p:cNvSpPr>
          <p:nvPr/>
        </p:nvSpPr>
        <p:spPr bwMode="auto">
          <a:xfrm>
            <a:off x="395288" y="3213100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 smtClean="0">
                <a:solidFill>
                  <a:schemeClr val="bg1"/>
                </a:solidFill>
                <a:hlinkClick r:id="rId11" action="ppaction://hlinksldjump"/>
              </a:rPr>
              <a:t>Міфологія 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7" name="Text Box 4"/>
          <p:cNvSpPr txBox="1">
            <a:spLocks noChangeArrowheads="1"/>
          </p:cNvSpPr>
          <p:nvPr/>
        </p:nvSpPr>
        <p:spPr bwMode="auto">
          <a:xfrm>
            <a:off x="3348038" y="5516563"/>
            <a:ext cx="2592387" cy="865187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800" b="1" dirty="0">
                <a:solidFill>
                  <a:schemeClr val="bg1"/>
                </a:solidFill>
                <a:hlinkClick r:id="rId12" action="ppaction://hlinksldjump"/>
              </a:rPr>
              <a:t>Літературні </a:t>
            </a:r>
            <a:r>
              <a:rPr lang="uk-UA" sz="2800" b="1" dirty="0" smtClean="0">
                <a:solidFill>
                  <a:schemeClr val="bg1"/>
                </a:solidFill>
                <a:hlinkClick r:id="rId12" action="ppaction://hlinksldjump"/>
              </a:rPr>
              <a:t>герої  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158" name="Text Box 4"/>
          <p:cNvSpPr txBox="1">
            <a:spLocks noChangeArrowheads="1"/>
          </p:cNvSpPr>
          <p:nvPr/>
        </p:nvSpPr>
        <p:spPr bwMode="auto">
          <a:xfrm>
            <a:off x="3348038" y="4437063"/>
            <a:ext cx="2592387" cy="863600"/>
          </a:xfrm>
          <a:prstGeom prst="rect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sz="2700" b="1" dirty="0" smtClean="0">
                <a:solidFill>
                  <a:schemeClr val="bg1"/>
                </a:solidFill>
                <a:hlinkClick r:id="rId13" action="ppaction://hlinksldjump"/>
              </a:rPr>
              <a:t>Біографічний</a:t>
            </a:r>
            <a:r>
              <a:rPr lang="uk-UA" sz="2700" b="1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spcAft>
                <a:spcPts val="1000"/>
              </a:spcAft>
            </a:pP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483768" y="548680"/>
            <a:ext cx="4968552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solidFill>
                  <a:srgbClr val="C00000"/>
                </a:solidFill>
              </a:rPr>
              <a:t>КАТЕГОРІЯ ЗНАНЬ</a:t>
            </a:r>
            <a:endParaRPr lang="ru-RU" sz="4000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4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8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0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7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</p:childTnLst>
        </p:cTn>
      </p:par>
    </p:tnLst>
    <p:bldLst>
      <p:bldP spid="6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  <p:bldP spid="6156" grpId="0" animBg="1"/>
      <p:bldP spid="6157" grpId="0" animBg="1"/>
      <p:bldP spid="61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92696"/>
            <a:ext cx="9217024" cy="1794421"/>
          </a:xfrm>
          <a:noFill/>
        </p:spPr>
        <p:txBody>
          <a:bodyPr/>
          <a:lstStyle/>
          <a:p>
            <a:pPr algn="ctr"/>
            <a:r>
              <a:rPr lang="uk-UA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НАЙРОЗУМНІШИЙ літературознавець</a:t>
            </a:r>
            <a:endParaRPr lang="uk-UA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ідзаголовок 1"/>
          <p:cNvSpPr>
            <a:spLocks noGrp="1"/>
          </p:cNvSpPr>
          <p:nvPr>
            <p:ph type="subTitle" idx="1"/>
          </p:nvPr>
        </p:nvSpPr>
        <p:spPr>
          <a:xfrm>
            <a:off x="0" y="2924944"/>
            <a:ext cx="6264696" cy="696912"/>
          </a:xfrm>
        </p:spPr>
        <p:txBody>
          <a:bodyPr/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ІНТЕЛЕКТУАЛЬНА  ГРА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амый умный - Титр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7333" y="2564904"/>
            <a:ext cx="7775107" cy="20162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>
                <a:gd name="adj1" fmla="val 6250"/>
                <a:gd name="adj2" fmla="val 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solidFill>
                  <a:srgbClr val="A5002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Гра </a:t>
            </a:r>
            <a:r>
              <a:rPr lang="uk-UA" sz="5400" b="1" cap="none" spc="0" dirty="0" err="1" smtClean="0">
                <a:ln w="11430"/>
                <a:solidFill>
                  <a:srgbClr val="A5002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“Шифрувальник”</a:t>
            </a:r>
            <a:endParaRPr lang="ru-RU" sz="5400" b="1" cap="none" spc="0" dirty="0">
              <a:ln w="11430"/>
              <a:solidFill>
                <a:srgbClr val="A5002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0" y="0"/>
            <a:ext cx="9144000" cy="4824536"/>
          </a:xfrm>
          <a:prstGeom prst="ellipse">
            <a:avLst/>
          </a:prstGeom>
          <a:solidFill>
            <a:srgbClr val="00206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755576" y="620688"/>
            <a:ext cx="2609174" cy="118813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А Б В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75856" y="0"/>
            <a:ext cx="2418850" cy="136815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0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ГҐДЕ</a:t>
            </a:r>
          </a:p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652120" y="404664"/>
            <a:ext cx="2405686" cy="143968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Є ЖЗИ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1772816"/>
            <a:ext cx="2464650" cy="118813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ІЇЙК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203848" y="1484784"/>
            <a:ext cx="2827430" cy="140415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pPr algn="ctr"/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ЛМНО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623720" y="1700808"/>
            <a:ext cx="2520280" cy="1476164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ПРСТ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99592" y="2708920"/>
            <a:ext cx="2448780" cy="158417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УФХЦ 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59832" y="3429000"/>
            <a:ext cx="2808312" cy="151216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ЧШЩ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80112" y="2924944"/>
            <a:ext cx="2520280" cy="144016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9</a:t>
            </a:r>
          </a:p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ЬЮЯ 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кутник 16"/>
          <p:cNvSpPr/>
          <p:nvPr/>
        </p:nvSpPr>
        <p:spPr>
          <a:xfrm>
            <a:off x="1353010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4440579" y="5629040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кутник 18"/>
          <p:cNvSpPr/>
          <p:nvPr/>
        </p:nvSpPr>
        <p:spPr>
          <a:xfrm>
            <a:off x="2378008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3403006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5465185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6516216" y="5628064"/>
            <a:ext cx="1024998" cy="432048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5"/>
          <p:cNvSpPr>
            <a:spLocks noChangeArrowheads="1"/>
          </p:cNvSpPr>
          <p:nvPr/>
        </p:nvSpPr>
        <p:spPr bwMode="auto">
          <a:xfrm>
            <a:off x="681805" y="6112910"/>
            <a:ext cx="7867482" cy="5847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  Р  И  Т  Ч  А</a:t>
            </a:r>
            <a:endParaRPr lang="ru-RU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1560" y="5085184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CC0000"/>
                </a:solidFill>
              </a:rPr>
              <a:t>Невеликий твір, що містить повчання в алегоричній формі</a:t>
            </a:r>
            <a:endParaRPr lang="ru-RU" sz="2000" b="1" dirty="0">
              <a:solidFill>
                <a:srgbClr val="CC0000"/>
              </a:solidFill>
            </a:endParaRPr>
          </a:p>
        </p:txBody>
      </p:sp>
      <p:pic>
        <p:nvPicPr>
          <p:cNvPr id="23" name="Самый умный - Дешифровщик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76456" y="6309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20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420888"/>
            <a:ext cx="6553200" cy="508000"/>
          </a:xfrm>
        </p:spPr>
        <p:txBody>
          <a:bodyPr/>
          <a:lstStyle/>
          <a:p>
            <a:pPr algn="ctr"/>
            <a:r>
              <a:rPr lang="uk-UA" sz="5400" b="1" i="1" dirty="0" smtClean="0">
                <a:solidFill>
                  <a:srgbClr val="A50021"/>
                </a:solidFill>
              </a:rPr>
              <a:t>ІІІ етап</a:t>
            </a:r>
            <a:endParaRPr lang="ru-RU" sz="5400" b="1" i="1" dirty="0">
              <a:solidFill>
                <a:srgbClr val="A5002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3501008"/>
            <a:ext cx="6192688" cy="158417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solidFill>
                  <a:srgbClr val="A5002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Своя тема</a:t>
            </a:r>
            <a:endParaRPr lang="ru-RU" sz="6600" b="1" dirty="0">
              <a:ln w="11430"/>
              <a:solidFill>
                <a:srgbClr val="A5002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1340768"/>
            <a:ext cx="827087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4867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1340768"/>
            <a:ext cx="827088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>
                <a:solidFill>
                  <a:srgbClr val="000000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16486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1340768"/>
            <a:ext cx="827087" cy="792162"/>
          </a:xfrm>
          <a:prstGeom prst="actionButtonHome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3</a:t>
            </a:r>
          </a:p>
        </p:txBody>
      </p:sp>
      <p:sp>
        <p:nvSpPr>
          <p:cNvPr id="164869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2348880"/>
            <a:ext cx="827087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9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0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2348880"/>
            <a:ext cx="827088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12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2348880"/>
            <a:ext cx="827087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13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4581128"/>
            <a:ext cx="827087" cy="792163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24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7984" y="3429000"/>
            <a:ext cx="827088" cy="792163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18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3429000"/>
            <a:ext cx="827087" cy="792163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20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6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4581128"/>
            <a:ext cx="827088" cy="792163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27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8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1340768"/>
            <a:ext cx="827088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6</a:t>
            </a:r>
          </a:p>
        </p:txBody>
      </p:sp>
      <p:sp>
        <p:nvSpPr>
          <p:cNvPr id="164879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7984" y="1340768"/>
            <a:ext cx="827087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164880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1340768"/>
            <a:ext cx="827088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5</a:t>
            </a:r>
          </a:p>
        </p:txBody>
      </p:sp>
      <p:sp>
        <p:nvSpPr>
          <p:cNvPr id="164881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7984" y="2348880"/>
            <a:ext cx="827088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11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2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2348880"/>
            <a:ext cx="827087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14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3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3429000"/>
            <a:ext cx="827088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16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4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4581128"/>
            <a:ext cx="827088" cy="792163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22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5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3429000"/>
            <a:ext cx="827087" cy="792163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21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6" name="AutoShape 2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4581128"/>
            <a:ext cx="827088" cy="792163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16489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1340768"/>
            <a:ext cx="827087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7</a:t>
            </a:r>
          </a:p>
        </p:txBody>
      </p:sp>
      <p:sp>
        <p:nvSpPr>
          <p:cNvPr id="16489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2348880"/>
            <a:ext cx="827088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10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2348880"/>
            <a:ext cx="827087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8</a:t>
            </a:r>
          </a:p>
        </p:txBody>
      </p:sp>
      <p:sp>
        <p:nvSpPr>
          <p:cNvPr id="164893" name="AutoShape 2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3429000"/>
            <a:ext cx="827087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17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4" name="AutoShape 3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3429000"/>
            <a:ext cx="827088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19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5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3429000"/>
            <a:ext cx="827087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15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6" name="AutoShape 3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4581128"/>
            <a:ext cx="827087" cy="792163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26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7" name="AutoShape 3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7984" y="4581128"/>
            <a:ext cx="827088" cy="792163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25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8" name="AutoShape 3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4581128"/>
            <a:ext cx="827087" cy="792163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28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1619672" y="332656"/>
            <a:ext cx="6891926" cy="72008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СВОЯ   ТЕМА</a:t>
            </a:r>
            <a:endParaRPr lang="uk-UA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Самый умный - Открытие ячее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67544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64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64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64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64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64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164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64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64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64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164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64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64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64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648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164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164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164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164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164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164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164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000"/>
                                        <p:tgtEl>
                                          <p:spTgt spid="164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000"/>
                                        <p:tgtEl>
                                          <p:spTgt spid="164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164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164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164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1648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2000"/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1648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164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1648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/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20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2000"/>
                                        <p:tgtEl>
                                          <p:spTgt spid="164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1648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164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164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8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164866" grpId="0" animBg="1"/>
      <p:bldP spid="164867" grpId="0" animBg="1"/>
      <p:bldP spid="164868" grpId="0" animBg="1"/>
      <p:bldP spid="164869" grpId="0" animBg="1"/>
      <p:bldP spid="164870" grpId="0" animBg="1"/>
      <p:bldP spid="164871" grpId="0" animBg="1"/>
      <p:bldP spid="164872" grpId="0" animBg="1"/>
      <p:bldP spid="164873" grpId="0" animBg="1"/>
      <p:bldP spid="164874" grpId="0" animBg="1"/>
      <p:bldP spid="164876" grpId="0" animBg="1"/>
      <p:bldP spid="164878" grpId="0" animBg="1"/>
      <p:bldP spid="164879" grpId="0" animBg="1"/>
      <p:bldP spid="164880" grpId="0" animBg="1"/>
      <p:bldP spid="164881" grpId="0" animBg="1"/>
      <p:bldP spid="164882" grpId="0" animBg="1"/>
      <p:bldP spid="164883" grpId="0" animBg="1"/>
      <p:bldP spid="164884" grpId="0" animBg="1"/>
      <p:bldP spid="164885" grpId="0" animBg="1"/>
      <p:bldP spid="164886" grpId="0" animBg="1"/>
      <p:bldP spid="164890" grpId="0" animBg="1"/>
      <p:bldP spid="164891" grpId="0" animBg="1"/>
      <p:bldP spid="164892" grpId="0" animBg="1"/>
      <p:bldP spid="164893" grpId="0" animBg="1"/>
      <p:bldP spid="164894" grpId="0" animBg="1"/>
      <p:bldP spid="164895" grpId="0" animBg="1"/>
      <p:bldP spid="164896" grpId="0" animBg="1"/>
      <p:bldP spid="164897" grpId="0" animBg="1"/>
      <p:bldP spid="16489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1340768"/>
            <a:ext cx="827087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4867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1340768"/>
            <a:ext cx="827088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>
                <a:solidFill>
                  <a:srgbClr val="000000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16486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1340768"/>
            <a:ext cx="827087" cy="792162"/>
          </a:xfrm>
          <a:prstGeom prst="actionButtonHome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3</a:t>
            </a:r>
          </a:p>
        </p:txBody>
      </p:sp>
      <p:sp>
        <p:nvSpPr>
          <p:cNvPr id="164869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2348880"/>
            <a:ext cx="827087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9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0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2348880"/>
            <a:ext cx="827088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12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2348880"/>
            <a:ext cx="827087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13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4581128"/>
            <a:ext cx="827087" cy="792163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24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7984" y="3429000"/>
            <a:ext cx="827088" cy="792163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18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3429000"/>
            <a:ext cx="827087" cy="792163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20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6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4581128"/>
            <a:ext cx="827088" cy="792163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27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78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2160" y="1340768"/>
            <a:ext cx="827088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6</a:t>
            </a:r>
          </a:p>
        </p:txBody>
      </p:sp>
      <p:sp>
        <p:nvSpPr>
          <p:cNvPr id="164879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99992" y="1340768"/>
            <a:ext cx="755079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4</a:t>
            </a:r>
          </a:p>
        </p:txBody>
      </p:sp>
      <p:sp>
        <p:nvSpPr>
          <p:cNvPr id="164880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1340768"/>
            <a:ext cx="827088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5</a:t>
            </a:r>
          </a:p>
        </p:txBody>
      </p:sp>
      <p:sp>
        <p:nvSpPr>
          <p:cNvPr id="164881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7984" y="2348880"/>
            <a:ext cx="827088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11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2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2348880"/>
            <a:ext cx="827087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14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3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3429000"/>
            <a:ext cx="827088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16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4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4581128"/>
            <a:ext cx="827088" cy="792163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22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5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3429000"/>
            <a:ext cx="827087" cy="792163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21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86" name="AutoShape 2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843808" y="4581128"/>
            <a:ext cx="827088" cy="792163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16489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1340768"/>
            <a:ext cx="827087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7</a:t>
            </a:r>
          </a:p>
        </p:txBody>
      </p:sp>
      <p:sp>
        <p:nvSpPr>
          <p:cNvPr id="16489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2348880"/>
            <a:ext cx="827088" cy="792162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10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2348880"/>
            <a:ext cx="827087" cy="792162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>
                <a:solidFill>
                  <a:srgbClr val="000000"/>
                </a:solidFill>
                <a:latin typeface="Verdana" pitchFamily="34" charset="0"/>
              </a:rPr>
              <a:t>8</a:t>
            </a:r>
          </a:p>
        </p:txBody>
      </p:sp>
      <p:sp>
        <p:nvSpPr>
          <p:cNvPr id="164893" name="AutoShape 2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896" y="3429000"/>
            <a:ext cx="827087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17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4" name="AutoShape 3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3429000"/>
            <a:ext cx="827088" cy="792162"/>
          </a:xfrm>
          <a:prstGeom prst="actionButtonHom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uk-UA" sz="3200" b="1" dirty="0" smtClean="0">
                <a:solidFill>
                  <a:srgbClr val="000000"/>
                </a:solidFill>
                <a:latin typeface="Verdana" pitchFamily="34" charset="0"/>
              </a:rPr>
              <a:t>19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5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720" y="3429000"/>
            <a:ext cx="827087" cy="792162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15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6" name="AutoShape 3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20072" y="4581128"/>
            <a:ext cx="827087" cy="792163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26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7" name="AutoShape 3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27984" y="4581128"/>
            <a:ext cx="827088" cy="792163"/>
          </a:xfrm>
          <a:prstGeom prst="actionButtonHome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25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4898" name="AutoShape 3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248" y="4581128"/>
            <a:ext cx="827087" cy="792163"/>
          </a:xfrm>
          <a:prstGeom prst="actionButtonHom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uk-UA" sz="3200" b="1" dirty="0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</a:rPr>
              <a:t>28</a:t>
            </a:r>
            <a:endParaRPr lang="ru-RU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1619672" y="332656"/>
            <a:ext cx="6891926" cy="7200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uk-UA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СВОЯ   ТЕМА</a:t>
            </a:r>
            <a:endParaRPr lang="uk-UA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051720" y="134076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220072" y="134076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12160" y="134076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804248" y="1340768"/>
            <a:ext cx="8640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427984" y="134076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43808" y="1340768"/>
            <a:ext cx="8640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707904" y="134076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051720" y="234888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43808" y="234888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635896" y="234888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427984" y="234888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220072" y="234888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012160" y="234888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13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804248" y="2348880"/>
            <a:ext cx="8640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14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843808" y="342900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16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051720" y="342900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15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427984" y="342900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18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635896" y="342900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804248" y="3429000"/>
            <a:ext cx="8640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21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012160" y="342900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20072" y="3429000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427984" y="458112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25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635896" y="458112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24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843808" y="458112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23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051720" y="458112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22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804248" y="4581128"/>
            <a:ext cx="8640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28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012160" y="458112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27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220072" y="4581128"/>
            <a:ext cx="7920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26</a:t>
            </a:r>
            <a:endParaRPr lang="ru-RU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0" name="Самый умный - Таймер 3 раун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6254080"/>
            <a:ext cx="288032" cy="2880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60000">
                <p:cTn id="17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39317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352928" cy="508000"/>
          </a:xfrm>
        </p:spPr>
        <p:txBody>
          <a:bodyPr/>
          <a:lstStyle/>
          <a:p>
            <a:pPr algn="ctr"/>
            <a:r>
              <a:rPr lang="uk-UA" sz="5400" b="1" i="1" dirty="0" smtClean="0">
                <a:solidFill>
                  <a:srgbClr val="CC0000"/>
                </a:solidFill>
              </a:rPr>
              <a:t>Вітаємо з перемогою!</a:t>
            </a:r>
            <a:endParaRPr lang="uk-UA" sz="5400" b="1" i="1" dirty="0">
              <a:solidFill>
                <a:srgbClr val="CC0000"/>
              </a:solidFill>
            </a:endParaRPr>
          </a:p>
        </p:txBody>
      </p:sp>
      <p:pic>
        <p:nvPicPr>
          <p:cNvPr id="1026" name="Picture 2" descr="C:\Users\home\AppData\Local\Microsoft\Windows\Temporary Internet Files\Content.IE5\DXDYQ1US\MC90042826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573016"/>
            <a:ext cx="3384376" cy="2880320"/>
          </a:xfrm>
          <a:prstGeom prst="rect">
            <a:avLst/>
          </a:prstGeom>
          <a:noFill/>
        </p:spPr>
      </p:pic>
      <p:pic>
        <p:nvPicPr>
          <p:cNvPr id="5" name="Самый умный - Титр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431891"/>
            <a:ext cx="9144000" cy="526297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 Коротке віршоване алегоричне оповідання, в якому закладено повчальний зміст.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Країна, що подарувала світові основоположника жанру байки.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Частина байки, в якій ідеться про події.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 Частина, в якій міститься повчання.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Відображення одного предмета через інший.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Основоположник жанру байки.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Мова, сповнена натяків, недомовок, в якій думка автора має замасковану форму.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 Як називають того, хто складає байки?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 Найвідоміший французький байкар.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 Якою мовою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писав байки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Езоп?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Хто може бути героєм байки?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 Автор відомої байки «Лебідь, Рак і Щука». </a:t>
            </a: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43608" y="692696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Байка</a:t>
            </a:r>
            <a:r>
              <a:rPr lang="ru-RU" sz="40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</a:br>
            <a:endParaRPr lang="ru-RU" sz="40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7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5733256"/>
            <a:ext cx="304800" cy="304800"/>
          </a:xfrm>
          <a:prstGeom prst="rect">
            <a:avLst/>
          </a:prstGeom>
        </p:spPr>
      </p:pic>
      <p:sp>
        <p:nvSpPr>
          <p:cNvPr id="8" name="Управляющая кнопка: в начало 7">
            <a:hlinkClick r:id="" action="ppaction://hlinkshowjump?jump=lastslideviewed" highlightClick="1"/>
          </p:cNvPr>
          <p:cNvSpPr/>
          <p:nvPr/>
        </p:nvSpPr>
        <p:spPr>
          <a:xfrm>
            <a:off x="7956376" y="6165304"/>
            <a:ext cx="898400" cy="432048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04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1071801"/>
            <a:ext cx="9144000" cy="57861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Синонім до слова «фольклор».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rgbClr val="1F282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  Розповідний твір про вигадані, здебільшого фантастичні події .</a:t>
            </a:r>
            <a:b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rgbClr val="1F282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rgbClr val="1F282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Яким є основний конфлікт казок?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Що завжди перемагає в казках?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 Як називається частина, з якої починається казка?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В якій країні з’явилося слово «фольклор»?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 Хто є автором фольклору?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Короткий влучний вислів ритмічного характеру з повчальним змістом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Образний вислів, який дає яскраву оцінку певного явища;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побудований як незакінчена думка, але містить натяк на висновок.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9. </a:t>
            </a: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Спільні, однакові історії, пригоди, які зустрічаються у фольклорі різних народів.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10.В якій казці свійський птах залагодив шкоду, вчинену домашнім гризуном</a:t>
            </a:r>
            <a:r>
              <a:rPr lang="ru-RU" sz="2200" b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і збагатив своїх господарів?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Пісні, яких співають, заколисуючи дітей.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 Який чарівний предмет говорив завжди правду?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69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553200" cy="508000"/>
          </a:xfrm>
        </p:spPr>
        <p:txBody>
          <a:bodyPr/>
          <a:lstStyle/>
          <a:p>
            <a:pPr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Фольклор</a:t>
            </a:r>
            <a:endParaRPr lang="ru-RU" sz="4000" i="1" dirty="0">
              <a:solidFill>
                <a:srgbClr val="C00000"/>
              </a:solidFill>
            </a:endParaRPr>
          </a:p>
        </p:txBody>
      </p:sp>
      <p:pic>
        <p:nvPicPr>
          <p:cNvPr id="6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5805264"/>
            <a:ext cx="304800" cy="304800"/>
          </a:xfrm>
          <a:prstGeom prst="rect">
            <a:avLst/>
          </a:prstGeom>
        </p:spPr>
      </p:pic>
      <p:sp>
        <p:nvSpPr>
          <p:cNvPr id="7" name="Управляющая кнопка: в начало 6">
            <a:hlinkClick r:id="" action="ppaction://hlinkshowjump?jump=lastslideviewed" highlightClick="1"/>
          </p:cNvPr>
          <p:cNvSpPr/>
          <p:nvPr/>
        </p:nvSpPr>
        <p:spPr>
          <a:xfrm>
            <a:off x="8028384" y="6309320"/>
            <a:ext cx="826392" cy="332656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6758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0" y="1187605"/>
            <a:ext cx="9144000" cy="56703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1.Твори, де події викладено за роками.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Співчутливе, доброзичливе висміювання негативних явищ життя. </a:t>
            </a:r>
            <a:endParaRPr lang="uk-UA" sz="2400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Глузливе висміювання негативних явищ життя.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4.Опис внутрішнього вигляду приміщення.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Роздуми персонажа вголос.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Перенесення рис одного предмета на інший на основі подібності.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Художнє перебільшення.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Різке протиставлення явищ, понять.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9.Твір, призначений для постановки на сцені.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 Невеликий прозовий твір з несподіваним фіналом.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Літературний жанр, назва якого перекладається як «пісня цапів».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 Літературна доба, що прийшла на зміну Античності.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172400" y="6309320"/>
            <a:ext cx="720080" cy="360040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11760" y="548680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Теорія літератури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530120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68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8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860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1078123"/>
            <a:ext cx="9144000" cy="57798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 Птах-хижак, котрий за наказом Зевса щодня клював Прометея.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Що, за віруванням давніх греків, держав на плечах Атлант?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Ім’я сина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Фетіди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і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Пелея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славетного героя Троянської війни, котрий перевершив силою свого батька.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 Міф, у якому людина піднялася в небо. 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 Гора, на якій за уявленнями давніх греків жили боги. 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  Ім’я дівчини, яка допомогла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Тесею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вбити мінотавра і вийти з лабіринту з допомогою нитки.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Хто такі амазонки?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Кого замкнув Мінос в лабіринті?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  Стайні якого царя очистив від </a:t>
            </a:r>
            <a:r>
              <a:rPr lang="uk-U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бруду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Геракл? 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 Що відбувалося в природі, коли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Деметра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сумувала за донькою?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Чим є амброзія для богів?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12. Хто з героїв визволив Прометея?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244408" y="6309320"/>
            <a:ext cx="720080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39752" y="548680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Міфологія</a:t>
            </a:r>
            <a:r>
              <a:rPr lang="ru-RU" sz="4000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/>
            </a:r>
            <a:br>
              <a:rPr lang="ru-RU" sz="4000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</a:br>
            <a:endParaRPr lang="ru-RU" sz="4000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558924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963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897067"/>
            <a:ext cx="9144000" cy="600164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 Жанр ліро-епічної поезії фантастичного,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історико-героїчного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або соціального змісту з драматичним сюжетом.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Де відбуваються дії в баладі «Вільшаний король»?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Яку таємницю не видали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пикти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 З якого твору слова: "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Но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примешь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ты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смерть от коня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своего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"?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Про що попросив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пикт-батько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англійців?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Як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Альманзор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з балади «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Альпухара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» перемагає ворогів?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Єдинопочаток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; повторення однакових звуків, складів чи слів на початку віршованих  рядків чи строф.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Яку національну літературу представляє О. Пушкін?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 Чого не знає герой балади Ф. Війона «Балада прикмет»?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 Яку зброю залишив Олег на воротах Царгорода? (О.С.Пушкін. «Пісня про віщого Олега»).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Що зробив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Делорж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з балади Шиллера «Рукавичка» в кінці твору?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 Яка країна є батьківщиною Франсуа Війона?</a:t>
            </a: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423920" y="6381328"/>
            <a:ext cx="720080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39752" y="548680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Літературні балади</a:t>
            </a:r>
            <a:r>
              <a:rPr lang="ru-RU" sz="4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4000" i="1" dirty="0">
              <a:solidFill>
                <a:srgbClr val="C00000"/>
              </a:solidFill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544522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70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0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065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836712"/>
            <a:ext cx="9144000" cy="65556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 Скільки років прожив Робінзон Крузо на безлюдному острові?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О якій годині Попелюшка повинна була повернутися додому?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Яку математичну фігуру нагадує Колобок?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 Який по рахунку місяць подарував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падчірці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перстень, яким вона може скористатися, коли попаде у біду?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Яке число найчастіше зустрічається в народних казках?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Скільки років тривала Троянська війна?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Скільки витязів виходять із вод ясних з морським ватагом?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Скільки років Одіссей був відсутній вдома?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 Яку математичну дію пам’ятав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Кай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після поцілунку Снігової Королеви?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SchoolBookC"/>
              </a:rPr>
              <a:t>Скільки учасників складали музичну групу у казці братів Грімм «Бременські музики»?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SchoolBookC"/>
              </a:rPr>
              <a:t>11. Вік капітана з роману Жуля Верна?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SchoolBookC"/>
              </a:rPr>
              <a:t>12.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Скільки подвигів здійснив Геракл, щоб звільнитися від Еврисфея?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423920" y="6569968"/>
            <a:ext cx="720080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67744" y="404664"/>
            <a:ext cx="6553200" cy="508000"/>
          </a:xfrm>
        </p:spPr>
        <p:txBody>
          <a:bodyPr/>
          <a:lstStyle/>
          <a:p>
            <a:pPr lvl="0" algn="r"/>
            <a:r>
              <a:rPr lang="uk-UA" sz="32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Математичний</a:t>
            </a:r>
            <a: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„У царстві </a:t>
            </a:r>
            <a:r>
              <a:rPr lang="uk-UA" sz="3200" b="1" i="1" dirty="0" err="1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точності”</a:t>
            </a:r>
            <a: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59492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656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1412776"/>
            <a:ext cx="9144000" cy="48936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. У якій країні жила Снігова Королева?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2. Що використовував для свого польоту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Карлсон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3. На якого птаха перетворилося гидке каченя?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4. З якої рослини добра фея зробила карету для Попелюшки?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5. Як звали ляльку, яка була закохана у Мальвіну?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6. Хто із великих казкарів був родом із Данії?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7. На якому птахові подорожував Нільс?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8. Скільки часу розповідала свої казки Шахразада?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9. Що спричинило перетворення злого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Кая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 на доброго?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10. Яке слово загадала скласти Снігова Королева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Каю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SchoolBookC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Яка казка розповідає про дружбу хлопчика та звірів?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 Чи бувають проліски взимку? Чи можна змінити пори року? Яка казка дає відповіді на ці запитання? 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172400" y="6309320"/>
            <a:ext cx="720080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0800" y="548680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Літературні казки</a:t>
            </a:r>
            <a:r>
              <a:rPr lang="ru-RU" sz="4000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/>
            </a:r>
            <a:br>
              <a:rPr lang="ru-RU" sz="4000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</a:br>
            <a:endParaRPr lang="ru-RU" sz="4000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76456" y="558924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71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1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168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887474"/>
            <a:ext cx="9144000" cy="59705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 Який байкар був рабом за походженням?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Назвіть </a:t>
            </a:r>
            <a:r>
              <a:rPr kumimoji="0" lang="uk-UA" sz="2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ім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я письменника, який народився на Полтавщині.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Хто є засновником жанру історичного роману?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 Хто є засновником жанру «робінзонада»?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Автор оповідання «Любов до життя».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Назвіть псевдонім письменника, справжнє </a:t>
            </a:r>
            <a:r>
              <a:rPr kumimoji="0" lang="uk-UA" sz="2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ім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я якого Вільям </a:t>
            </a:r>
            <a:r>
              <a:rPr kumimoji="0" lang="uk-UA" sz="2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Сідні</a:t>
            </a: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Портер.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Для псевдоніма цей письменник взяв вираз лотів на Міссісіпі, вигук «Мірка 2», що означало достатню глибину для безпечного плавання. Назвіть цього письменника.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За легендою, цей письменник був сліпим.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 Кого з персько-таджицьких поетів називали «Адамом поетів»?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 Французький письменник, який під час Другої світової війни загинув, впавши в літаку в море?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Збирачі німецьких народних казок? 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 Герой цього англійського письменника став </a:t>
            </a:r>
            <a:r>
              <a:rPr kumimoji="0" lang="uk-UA" sz="2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знаменитішим</a:t>
            </a:r>
            <a:r>
              <a:rPr kumimoji="0" lang="uk-UA" sz="2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ніж його автор, тому він зробив спробу вбити свого героя. </a:t>
            </a:r>
            <a:endParaRPr kumimoji="0" lang="uk-UA" sz="2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316416" y="6381328"/>
            <a:ext cx="648072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39752" y="260648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Біографічний</a:t>
            </a:r>
            <a:r>
              <a:rPr lang="ru-RU" sz="4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558924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372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1340768"/>
            <a:ext cx="9144000" cy="48936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 Скільки  разів відмовлявся Роланд сурмити у чудодійний ріг?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Яку назву має чудодійний ріг Роланда?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Ім’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я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лицаря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друга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Роланда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 Вітчим Роланда?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Ким доводився Роланд Карлові Великому?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Як називався Роландів меч?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Якого короля уславлено в «Пісні про Роланда»?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Епітет, який найчастіше вживається з іменем Карла.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 За що стратили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Ганелона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 Як звали короля Сарагоси?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 Героїчному епосу якого народу належить «Пісня про Роланда»?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12.Як стратили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Ганелона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? 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95736" y="836712"/>
            <a:ext cx="6553200" cy="508000"/>
          </a:xfrm>
        </p:spPr>
        <p:txBody>
          <a:bodyPr/>
          <a:lstStyle/>
          <a:p>
            <a:pPr lvl="0" algn="r"/>
            <a:r>
              <a:rPr lang="uk-UA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Секрет («Пісня про Роланда»)</a:t>
            </a: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5589240"/>
            <a:ext cx="304800" cy="304800"/>
          </a:xfrm>
          <a:prstGeom prst="rect">
            <a:avLst/>
          </a:prstGeom>
        </p:spPr>
      </p:pic>
      <p:sp>
        <p:nvSpPr>
          <p:cNvPr id="6" name="Управляющая кнопка: в начало 5">
            <a:hlinkClick r:id="" action="ppaction://hlinkshowjump?jump=lastslideviewed" highlightClick="1"/>
          </p:cNvPr>
          <p:cNvSpPr/>
          <p:nvPr/>
        </p:nvSpPr>
        <p:spPr>
          <a:xfrm>
            <a:off x="7884368" y="6309320"/>
            <a:ext cx="826392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72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2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270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965920"/>
            <a:ext cx="9144000" cy="56323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1.Який літературний герой жив за адресою: Лондон,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Бейкер-стріт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221б?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2. На березі Міссісіпі встановлено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пам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ятник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двом літературним героям. Кому саме?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Батьківщина Одіссея?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4. Яка річка була свідком смерті Тараса Бульби?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5. На скелі якої гори прикували Прометея?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 На якому континенті опинилися після аварії роману «П’ятнадцятирічний капітан» Ж. Верна?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  Місто, де відбувалось весілля Руслана і Людмили?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8. Острів, на якому жив бик, приборканий Гераклом?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 Твір, в якому згадуються міста Київ та Дубно.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 Куди відправився коваль Вакула за черевичками?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 В якій країні відбуваються події казки Кіплінга «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Мауглі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»?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12. З якої країни в яку відправились мушкетери за підвісками? </a:t>
            </a: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423920" y="6569968"/>
            <a:ext cx="720080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764704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Географічний</a:t>
            </a:r>
            <a:r>
              <a:rPr lang="ru-RU" sz="40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</a:br>
            <a:endParaRPr lang="ru-RU" sz="40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537321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74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4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475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0" y="856357"/>
            <a:ext cx="9144000" cy="600164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Хто з літературних героїв: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Втік з дому за скарбами пірата Флінта?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Розповідав багато неймовірних історій і при цьому ніколи не брехав?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З висоти польоту гусей шукав гнома, щоб стати великим?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Єдина героїня казки «Ріпка», що має </a:t>
            </a:r>
            <a:r>
              <a:rPr kumimoji="0" lang="uk-UA" sz="2400" b="1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ім</a:t>
            </a:r>
            <a:r>
              <a:rPr kumimoji="0" lang="en-US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я.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33 роки просидів на печі?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Вважає, що краще за все ходити в гості зранку?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Хто з героїв побував на власному похороні?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8. Осідлав самого чорта, щоб отримати цінний подарунок з Петербурга?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9. Назвіть справжнє </a:t>
            </a:r>
            <a:r>
              <a:rPr kumimoji="0" lang="uk-UA" sz="2400" b="1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ім</a:t>
            </a:r>
            <a:r>
              <a:rPr kumimoji="0" lang="en-US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 Царівни-жаби.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10. Назвіть </a:t>
            </a:r>
            <a:r>
              <a:rPr kumimoji="0" lang="uk-UA" sz="2400" b="1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ім</a:t>
            </a:r>
            <a:r>
              <a:rPr kumimoji="0" lang="en-US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 казкового довгожителя.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11. Кого з народних героїв Англії описано у романі В. Скотта під іменем </a:t>
            </a:r>
            <a:r>
              <a:rPr kumimoji="0" lang="uk-UA" sz="2400" b="1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Локслі</a:t>
            </a: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 </a:t>
            </a:r>
            <a:endParaRPr kumimoji="0" lang="ru-RU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12. Хто став своїм серед диких звірів? </a:t>
            </a:r>
            <a:endParaRPr kumimoji="0" lang="uk-UA" sz="2400" b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244408" y="6381328"/>
            <a:ext cx="648072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67744" y="548680"/>
            <a:ext cx="6553200" cy="508000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Літературні герої</a:t>
            </a:r>
            <a:r>
              <a:rPr lang="ru-RU" sz="4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551723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680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0" y="1484784"/>
            <a:ext cx="9144000" cy="452431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1. Черевички, що їх носить цариця.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2. Буквар, який чотири роки закопували в землю.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3. Трубка та скрипка.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4. Шаровари завширшки, як Чорне море.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5. Решето з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агрусом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6. Меч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Дюрандаль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7. 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Півконя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, куріпки на шомполі.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8. Шматок картини «Джоконда».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9. Кришталевий черевичок.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10. Щит з написом «Вирваний з корінням.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11. Ланцюг, що складається з гаманців, ключів, паперів.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12. Троянда, баобаби, три вулкани.</a:t>
            </a: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>
          <a:xfrm>
            <a:off x="8316416" y="6381328"/>
            <a:ext cx="576064" cy="288032"/>
          </a:xfrm>
          <a:prstGeom prst="actionButtonBeginning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476672"/>
            <a:ext cx="7273280" cy="940048"/>
          </a:xfrm>
        </p:spPr>
        <p:txBody>
          <a:bodyPr/>
          <a:lstStyle/>
          <a:p>
            <a:pPr lvl="0" algn="r"/>
            <a:r>
              <a:rPr lang="uk-UA" sz="4000" b="1" i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haroni" pitchFamily="2" charset="-79"/>
              </a:rPr>
              <a:t>Речі героїв</a:t>
            </a:r>
            <a:r>
              <a:rPr lang="ru-RU" sz="4000" b="1" dirty="0" smtClean="0">
                <a:solidFill>
                  <a:srgbClr val="C00000"/>
                </a:solidFill>
                <a:latin typeface="Calibri" pitchFamily="34" charset="0"/>
                <a:cs typeface="Aharoni" pitchFamily="2" charset="-79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Calibri" pitchFamily="34" charset="0"/>
                <a:cs typeface="Aharoni" pitchFamily="2" charset="-79"/>
              </a:rPr>
            </a:br>
            <a:endParaRPr lang="ru-RU" sz="4000" dirty="0">
              <a:latin typeface="Calibri" pitchFamily="34" charset="0"/>
              <a:cs typeface="Aharoni" pitchFamily="2" charset="-79"/>
            </a:endParaRPr>
          </a:p>
        </p:txBody>
      </p:sp>
      <p:pic>
        <p:nvPicPr>
          <p:cNvPr id="5" name="Самый умный - Вопро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551723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000"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5777" grpId="0" animBg="1"/>
    </p:bldLst>
  </p:timing>
</p:sld>
</file>

<file path=ppt/theme/theme1.xml><?xml version="1.0" encoding="utf-8"?>
<a:theme xmlns:a="http://schemas.openxmlformats.org/drawingml/2006/main" name="template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33CCFF"/>
      </a:accent1>
      <a:accent2>
        <a:srgbClr val="6699FF"/>
      </a:accent2>
      <a:accent3>
        <a:srgbClr val="FFFFFF"/>
      </a:accent3>
      <a:accent4>
        <a:srgbClr val="404040"/>
      </a:accent4>
      <a:accent5>
        <a:srgbClr val="ADE2FF"/>
      </a:accent5>
      <a:accent6>
        <a:srgbClr val="5C8AE7"/>
      </a:accent6>
      <a:hlink>
        <a:srgbClr val="0066CC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33CCFF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ADE2FF"/>
        </a:accent5>
        <a:accent6>
          <a:srgbClr val="5C8A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33CCFF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ADE2FF"/>
        </a:accent5>
        <a:accent6>
          <a:srgbClr val="5C8AE7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</TotalTime>
  <Words>1697</Words>
  <Application>Microsoft Office PowerPoint</Application>
  <PresentationFormat>Экран (4:3)</PresentationFormat>
  <Paragraphs>544</Paragraphs>
  <Slides>47</Slides>
  <Notes>23</Notes>
  <HiddenSlides>0</HiddenSlides>
  <MMClips>60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template</vt:lpstr>
      <vt:lpstr>НАЙРОЗУМНІШИЙ літературознавець</vt:lpstr>
      <vt:lpstr>ЕТАПИ   ГРИ</vt:lpstr>
      <vt:lpstr>І етап</vt:lpstr>
      <vt:lpstr>Слайд 4</vt:lpstr>
      <vt:lpstr>ё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НАЙРОЗУМНІШИЙ літературознавець</vt:lpstr>
      <vt:lpstr>Слайд 25</vt:lpstr>
      <vt:lpstr>Слайд 26</vt:lpstr>
      <vt:lpstr>ІІ етап</vt:lpstr>
      <vt:lpstr>Слайд 28</vt:lpstr>
      <vt:lpstr>НАЙРОЗУМНІШИЙ літературознавець</vt:lpstr>
      <vt:lpstr>Слайд 30</vt:lpstr>
      <vt:lpstr>Слайд 31</vt:lpstr>
      <vt:lpstr>ІІІ етап</vt:lpstr>
      <vt:lpstr>Слайд 33</vt:lpstr>
      <vt:lpstr>Слайд 34</vt:lpstr>
      <vt:lpstr>Вітаємо з перемогою!</vt:lpstr>
      <vt:lpstr>Байка </vt:lpstr>
      <vt:lpstr>Фольклор</vt:lpstr>
      <vt:lpstr>Теорія літератури </vt:lpstr>
      <vt:lpstr>Міфологія </vt:lpstr>
      <vt:lpstr>Літературні балади </vt:lpstr>
      <vt:lpstr>Математичний „У царстві точності” </vt:lpstr>
      <vt:lpstr>Літературні казки </vt:lpstr>
      <vt:lpstr>Біографічний </vt:lpstr>
      <vt:lpstr>Секрет («Пісня про Роланда») </vt:lpstr>
      <vt:lpstr>Географічний </vt:lpstr>
      <vt:lpstr>Літературні герої </vt:lpstr>
      <vt:lpstr>Речі героїв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1</dc:creator>
  <cp:lastModifiedBy>home</cp:lastModifiedBy>
  <cp:revision>147</cp:revision>
  <dcterms:created xsi:type="dcterms:W3CDTF">2012-02-11T12:22:22Z</dcterms:created>
  <dcterms:modified xsi:type="dcterms:W3CDTF">2014-02-18T09:51:00Z</dcterms:modified>
</cp:coreProperties>
</file>