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80" r:id="rId3"/>
    <p:sldId id="259" r:id="rId4"/>
    <p:sldId id="260" r:id="rId5"/>
    <p:sldId id="266" r:id="rId6"/>
    <p:sldId id="264" r:id="rId7"/>
    <p:sldId id="265" r:id="rId8"/>
    <p:sldId id="267" r:id="rId9"/>
    <p:sldId id="268" r:id="rId10"/>
    <p:sldId id="269" r:id="rId11"/>
    <p:sldId id="271" r:id="rId12"/>
    <p:sldId id="270" r:id="rId13"/>
    <p:sldId id="279" r:id="rId14"/>
    <p:sldId id="278" r:id="rId15"/>
    <p:sldId id="277" r:id="rId16"/>
    <p:sldId id="274" r:id="rId17"/>
    <p:sldId id="273" r:id="rId18"/>
    <p:sldId id="272" r:id="rId19"/>
    <p:sldId id="275" r:id="rId20"/>
    <p:sldId id="276" r:id="rId21"/>
    <p:sldId id="283" r:id="rId22"/>
    <p:sldId id="282" r:id="rId23"/>
    <p:sldId id="281" r:id="rId24"/>
    <p:sldId id="284" r:id="rId25"/>
    <p:sldId id="285" r:id="rId26"/>
    <p:sldId id="286" r:id="rId27"/>
    <p:sldId id="261" r:id="rId28"/>
    <p:sldId id="26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69" d="100"/>
          <a:sy n="69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11" Type="http://schemas.openxmlformats.org/officeDocument/2006/relationships/image" Target="../media/image20.wmf"/><Relationship Id="rId5" Type="http://schemas.openxmlformats.org/officeDocument/2006/relationships/image" Target="../media/image14.wmf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5AB64-BB53-46E3-8E86-264AA615A62F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5DAFA-8CD5-40F5-AFE9-653D91CE06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556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5DAFA-8CD5-40F5-AFE9-653D91CE062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32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5DAFA-8CD5-40F5-AFE9-653D91CE062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66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5DAFA-8CD5-40F5-AFE9-653D91CE062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875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slide" Target="slide4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slide" Target="slide4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slide" Target="slide4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slide" Target="slide4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slide" Target="slide4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7.wmf"/><Relationship Id="rId26" Type="http://schemas.openxmlformats.org/officeDocument/2006/relationships/oleObject" Target="../embeddings/oleObject13.bin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8.bin"/><Relationship Id="rId25" Type="http://schemas.openxmlformats.org/officeDocument/2006/relationships/image" Target="../media/image20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6.wmf"/><Relationship Id="rId20" Type="http://schemas.openxmlformats.org/officeDocument/2006/relationships/image" Target="../media/image18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5.bin"/><Relationship Id="rId24" Type="http://schemas.openxmlformats.org/officeDocument/2006/relationships/oleObject" Target="../embeddings/oleObject12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image" Target="../media/image19.wmf"/><Relationship Id="rId28" Type="http://schemas.openxmlformats.org/officeDocument/2006/relationships/slide" Target="slide11.xml"/><Relationship Id="rId10" Type="http://schemas.openxmlformats.org/officeDocument/2006/relationships/image" Target="../media/image13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wmf"/><Relationship Id="rId22" Type="http://schemas.openxmlformats.org/officeDocument/2006/relationships/oleObject" Target="../embeddings/oleObject11.bin"/><Relationship Id="rId27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12.xml"/><Relationship Id="rId7" Type="http://schemas.openxmlformats.org/officeDocument/2006/relationships/slide" Target="slide16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5.wmf"/><Relationship Id="rId3" Type="http://schemas.openxmlformats.org/officeDocument/2006/relationships/audio" Target="../media/media1.mp3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18.bin"/><Relationship Id="rId2" Type="http://schemas.microsoft.com/office/2007/relationships/media" Target="../media/media1.mp3"/><Relationship Id="rId16" Type="http://schemas.openxmlformats.org/officeDocument/2006/relationships/image" Target="../media/image9.pn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4.wmf"/><Relationship Id="rId5" Type="http://schemas.openxmlformats.org/officeDocument/2006/relationships/audio" Target="../media/audio1.wav"/><Relationship Id="rId15" Type="http://schemas.openxmlformats.org/officeDocument/2006/relationships/slide" Target="slide11.xml"/><Relationship Id="rId10" Type="http://schemas.openxmlformats.org/officeDocument/2006/relationships/oleObject" Target="../embeddings/oleObject17.bin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3.wmf"/><Relationship Id="rId1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slide" Target="slide11.xml"/><Relationship Id="rId18" Type="http://schemas.openxmlformats.org/officeDocument/2006/relationships/oleObject" Target="../embeddings/oleObject24.bin"/><Relationship Id="rId3" Type="http://schemas.openxmlformats.org/officeDocument/2006/relationships/audio" Target="../media/media1.mp3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8.wmf"/><Relationship Id="rId17" Type="http://schemas.openxmlformats.org/officeDocument/2006/relationships/image" Target="../media/image30.wmf"/><Relationship Id="rId2" Type="http://schemas.microsoft.com/office/2007/relationships/media" Target="../media/media1.mp3"/><Relationship Id="rId16" Type="http://schemas.openxmlformats.org/officeDocument/2006/relationships/oleObject" Target="../embeddings/oleObject23.bin"/><Relationship Id="rId20" Type="http://schemas.openxmlformats.org/officeDocument/2006/relationships/image" Target="../media/image9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jpeg"/><Relationship Id="rId11" Type="http://schemas.openxmlformats.org/officeDocument/2006/relationships/oleObject" Target="../embeddings/oleObject21.bin"/><Relationship Id="rId5" Type="http://schemas.openxmlformats.org/officeDocument/2006/relationships/audio" Target="../media/audio1.wav"/><Relationship Id="rId15" Type="http://schemas.openxmlformats.org/officeDocument/2006/relationships/image" Target="../media/image29.wmf"/><Relationship Id="rId10" Type="http://schemas.openxmlformats.org/officeDocument/2006/relationships/image" Target="../media/image27.wmf"/><Relationship Id="rId19" Type="http://schemas.openxmlformats.org/officeDocument/2006/relationships/image" Target="../media/image31.wmf"/><Relationship Id="rId4" Type="http://schemas.openxmlformats.org/officeDocument/2006/relationships/slideLayout" Target="../slideLayouts/slideLayout1.xml"/><Relationship Id="rId9" Type="http://schemas.openxmlformats.org/officeDocument/2006/relationships/oleObject" Target="../embeddings/oleObject20.bin"/><Relationship Id="rId14" Type="http://schemas.openxmlformats.org/officeDocument/2006/relationships/oleObject" Target="../embeddings/oleObject2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4.wmf"/><Relationship Id="rId3" Type="http://schemas.openxmlformats.org/officeDocument/2006/relationships/audio" Target="../media/media1.mp3"/><Relationship Id="rId7" Type="http://schemas.openxmlformats.org/officeDocument/2006/relationships/image" Target="../media/image2.jpeg"/><Relationship Id="rId12" Type="http://schemas.openxmlformats.org/officeDocument/2006/relationships/oleObject" Target="../embeddings/oleObject27.bin"/><Relationship Id="rId2" Type="http://schemas.microsoft.com/office/2007/relationships/media" Target="../media/media1.mp3"/><Relationship Id="rId1" Type="http://schemas.openxmlformats.org/officeDocument/2006/relationships/vmlDrawing" Target="../drawings/vmlDrawing4.vml"/><Relationship Id="rId6" Type="http://schemas.openxmlformats.org/officeDocument/2006/relationships/audio" Target="../media/audio1.wav"/><Relationship Id="rId11" Type="http://schemas.openxmlformats.org/officeDocument/2006/relationships/image" Target="../media/image33.wmf"/><Relationship Id="rId5" Type="http://schemas.openxmlformats.org/officeDocument/2006/relationships/notesSlide" Target="../notesSlides/notesSlide2.xml"/><Relationship Id="rId15" Type="http://schemas.openxmlformats.org/officeDocument/2006/relationships/image" Target="../media/image9.png"/><Relationship Id="rId10" Type="http://schemas.openxmlformats.org/officeDocument/2006/relationships/oleObject" Target="../embeddings/oleObject26.bin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2.wmf"/><Relationship Id="rId14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slide" Target="slide11.xml"/><Relationship Id="rId18" Type="http://schemas.openxmlformats.org/officeDocument/2006/relationships/oleObject" Target="../embeddings/oleObject33.bin"/><Relationship Id="rId3" Type="http://schemas.openxmlformats.org/officeDocument/2006/relationships/audio" Target="../media/media1.mp3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7.wmf"/><Relationship Id="rId17" Type="http://schemas.openxmlformats.org/officeDocument/2006/relationships/image" Target="../media/image39.wmf"/><Relationship Id="rId2" Type="http://schemas.microsoft.com/office/2007/relationships/media" Target="../media/media1.mp3"/><Relationship Id="rId16" Type="http://schemas.openxmlformats.org/officeDocument/2006/relationships/oleObject" Target="../embeddings/oleObject32.bin"/><Relationship Id="rId20" Type="http://schemas.openxmlformats.org/officeDocument/2006/relationships/image" Target="../media/image9.png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jpeg"/><Relationship Id="rId11" Type="http://schemas.openxmlformats.org/officeDocument/2006/relationships/oleObject" Target="../embeddings/oleObject30.bin"/><Relationship Id="rId5" Type="http://schemas.openxmlformats.org/officeDocument/2006/relationships/audio" Target="../media/audio1.wav"/><Relationship Id="rId15" Type="http://schemas.openxmlformats.org/officeDocument/2006/relationships/image" Target="../media/image38.wmf"/><Relationship Id="rId10" Type="http://schemas.openxmlformats.org/officeDocument/2006/relationships/image" Target="../media/image36.wmf"/><Relationship Id="rId19" Type="http://schemas.openxmlformats.org/officeDocument/2006/relationships/image" Target="../media/image40.wmf"/><Relationship Id="rId4" Type="http://schemas.openxmlformats.org/officeDocument/2006/relationships/slideLayout" Target="../slideLayouts/slideLayout1.xml"/><Relationship Id="rId9" Type="http://schemas.openxmlformats.org/officeDocument/2006/relationships/oleObject" Target="../embeddings/oleObject29.bin"/><Relationship Id="rId14" Type="http://schemas.openxmlformats.org/officeDocument/2006/relationships/oleObject" Target="../embeddings/oleObject3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1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11.xml"/><Relationship Id="rId5" Type="http://schemas.openxmlformats.org/officeDocument/2006/relationships/image" Target="../media/image2.jpeg"/><Relationship Id="rId10" Type="http://schemas.openxmlformats.org/officeDocument/2006/relationships/image" Target="../media/image9.png"/><Relationship Id="rId4" Type="http://schemas.openxmlformats.org/officeDocument/2006/relationships/audio" Target="../media/audio1.wav"/><Relationship Id="rId9" Type="http://schemas.openxmlformats.org/officeDocument/2006/relationships/image" Target="../media/image4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hyperlink" Target="http://metodisty.ru/m/files/view/elektronnaya_fizminutka_dlya_glaz-_fizicheskie_uprazhneniya_dlya_myshch_ruk_i_nog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5" Type="http://schemas.openxmlformats.org/officeDocument/2006/relationships/slide" Target="slide21.xml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audio" Target="../media/media1.mp3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jpeg"/><Relationship Id="rId11" Type="http://schemas.openxmlformats.org/officeDocument/2006/relationships/image" Target="../media/image47.wmf"/><Relationship Id="rId5" Type="http://schemas.openxmlformats.org/officeDocument/2006/relationships/audio" Target="../media/audio1.wav"/><Relationship Id="rId10" Type="http://schemas.openxmlformats.org/officeDocument/2006/relationships/oleObject" Target="../embeddings/oleObject35.bin"/><Relationship Id="rId4" Type="http://schemas.openxmlformats.org/officeDocument/2006/relationships/slideLayout" Target="../slideLayouts/slideLayout1.xml"/><Relationship Id="rId9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audio" Target="../media/media1.mp3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jpeg"/><Relationship Id="rId11" Type="http://schemas.openxmlformats.org/officeDocument/2006/relationships/image" Target="../media/image49.wmf"/><Relationship Id="rId5" Type="http://schemas.openxmlformats.org/officeDocument/2006/relationships/audio" Target="../media/audio1.wav"/><Relationship Id="rId10" Type="http://schemas.openxmlformats.org/officeDocument/2006/relationships/oleObject" Target="../embeddings/oleObject37.bin"/><Relationship Id="rId4" Type="http://schemas.openxmlformats.org/officeDocument/2006/relationships/slideLayout" Target="../slideLayouts/slideLayout1.xml"/><Relationship Id="rId9" Type="http://schemas.openxmlformats.org/officeDocument/2006/relationships/slide" Target="slide1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audio" Target="../media/media1.mp3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vmlDrawing" Target="../drawings/vmlDrawing8.vml"/><Relationship Id="rId6" Type="http://schemas.openxmlformats.org/officeDocument/2006/relationships/image" Target="../media/image2.jpeg"/><Relationship Id="rId11" Type="http://schemas.openxmlformats.org/officeDocument/2006/relationships/image" Target="../media/image51.wmf"/><Relationship Id="rId5" Type="http://schemas.openxmlformats.org/officeDocument/2006/relationships/audio" Target="../media/audio1.wav"/><Relationship Id="rId10" Type="http://schemas.openxmlformats.org/officeDocument/2006/relationships/oleObject" Target="../embeddings/oleObject39.bin"/><Relationship Id="rId4" Type="http://schemas.openxmlformats.org/officeDocument/2006/relationships/slideLayout" Target="../slideLayouts/slideLayout1.xml"/><Relationship Id="rId9" Type="http://schemas.openxmlformats.org/officeDocument/2006/relationships/slide" Target="slide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audio" Target="../media/media1.mp3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vmlDrawing" Target="../drawings/vmlDrawing9.vml"/><Relationship Id="rId6" Type="http://schemas.openxmlformats.org/officeDocument/2006/relationships/image" Target="../media/image2.jpeg"/><Relationship Id="rId11" Type="http://schemas.openxmlformats.org/officeDocument/2006/relationships/image" Target="../media/image53.wmf"/><Relationship Id="rId5" Type="http://schemas.openxmlformats.org/officeDocument/2006/relationships/audio" Target="../media/audio1.wav"/><Relationship Id="rId10" Type="http://schemas.openxmlformats.org/officeDocument/2006/relationships/oleObject" Target="../embeddings/oleObject41.bin"/><Relationship Id="rId4" Type="http://schemas.openxmlformats.org/officeDocument/2006/relationships/slideLayout" Target="../slideLayouts/slideLayout1.xml"/><Relationship Id="rId9" Type="http://schemas.openxmlformats.org/officeDocument/2006/relationships/slide" Target="slide1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audio" Target="../media/media1.mp3"/><Relationship Id="rId7" Type="http://schemas.openxmlformats.org/officeDocument/2006/relationships/oleObject" Target="../embeddings/oleObject42.bin"/><Relationship Id="rId12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.jpeg"/><Relationship Id="rId11" Type="http://schemas.openxmlformats.org/officeDocument/2006/relationships/image" Target="../media/image55.wmf"/><Relationship Id="rId5" Type="http://schemas.openxmlformats.org/officeDocument/2006/relationships/audio" Target="../media/audio1.wav"/><Relationship Id="rId10" Type="http://schemas.openxmlformats.org/officeDocument/2006/relationships/oleObject" Target="../embeddings/oleObject43.bin"/><Relationship Id="rId4" Type="http://schemas.openxmlformats.org/officeDocument/2006/relationships/slideLayout" Target="../slideLayouts/slideLayout1.xml"/><Relationship Id="rId9" Type="http://schemas.openxmlformats.org/officeDocument/2006/relationships/slide" Target="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5" Type="http://schemas.openxmlformats.org/officeDocument/2006/relationships/image" Target="../media/image58.gif"/><Relationship Id="rId4" Type="http://schemas.openxmlformats.org/officeDocument/2006/relationships/image" Target="../media/image5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slide" Target="slide26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9.png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slide" Target="slide28.xml"/><Relationship Id="rId4" Type="http://schemas.openxmlformats.org/officeDocument/2006/relationships/hyperlink" Target="http://gomonova.ucoz.ru/index/7_klass/0-77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ddl.muzofun.net/mp3/s3/18/9/189802050605bb8da0e8178ee257dd0a.mp3?st=gf2-Qjw_JEalEzhLoJmbgg&amp;e=1361088683&amp;name=zvuk-vystrel(muzofun.net).mp3" TargetMode="External"/><Relationship Id="rId13" Type="http://schemas.openxmlformats.org/officeDocument/2006/relationships/hyperlink" Target="http://alisa-alia.ya.ru/replies.xml?item_no=1619" TargetMode="External"/><Relationship Id="rId3" Type="http://schemas.openxmlformats.org/officeDocument/2006/relationships/hyperlink" Target="http://freelance.ru/users/GlavnayaSova/?work=829214" TargetMode="External"/><Relationship Id="rId7" Type="http://schemas.openxmlformats.org/officeDocument/2006/relationships/hyperlink" Target="http://wooi.ru/dock/fonoteca3.php?soz=aplause7" TargetMode="External"/><Relationship Id="rId12" Type="http://schemas.openxmlformats.org/officeDocument/2006/relationships/hyperlink" Target="http://metodisty.ru/m/files/view/elektronnaya_fizminutka_dlya_glaz-_fizicheskie_uprazhneniya_dlya_myshch_ruk_i_no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vk.com/novosti_biatlona" TargetMode="External"/><Relationship Id="rId11" Type="http://schemas.openxmlformats.org/officeDocument/2006/relationships/hyperlink" Target="http://animated-images.su/photo/malenkie_kartinki/khlopajushhij_v_ladoshi_smajlik/39-0-703" TargetMode="External"/><Relationship Id="rId5" Type="http://schemas.openxmlformats.org/officeDocument/2006/relationships/hyperlink" Target="http://rusbiathlon.ru/user/USID7128" TargetMode="External"/><Relationship Id="rId10" Type="http://schemas.openxmlformats.org/officeDocument/2006/relationships/hyperlink" Target="http://ru.wikipedia.org/wiki/%C1%E8%E0%F2%EB%EE%ED" TargetMode="External"/><Relationship Id="rId4" Type="http://schemas.openxmlformats.org/officeDocument/2006/relationships/hyperlink" Target="http://www.zastavki.com/rus/Archive/Vancouver_2010/wallpaper-19724-16.htm" TargetMode="External"/><Relationship Id="rId9" Type="http://schemas.openxmlformats.org/officeDocument/2006/relationships/hyperlink" Target="http://ossbe.com/community/625/abou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340768"/>
            <a:ext cx="8640960" cy="1780108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«Преобразование целого выражения </a:t>
            </a:r>
            <a:r>
              <a:rPr lang="ru-RU" sz="4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                                         в </a:t>
            </a:r>
            <a:r>
              <a:rPr lang="ru-RU" sz="4000" b="1" dirty="0">
                <a:solidFill>
                  <a:srgbClr val="FF0000"/>
                </a:solidFill>
                <a:latin typeface="Times New Roman"/>
                <a:ea typeface="Times New Roman"/>
              </a:rPr>
              <a:t>многочлен»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6262433"/>
            <a:ext cx="8172400" cy="595567"/>
          </a:xfrm>
        </p:spPr>
        <p:txBody>
          <a:bodyPr>
            <a:normAutofit fontScale="85000" lnSpcReduction="20000"/>
          </a:bodyPr>
          <a:lstStyle/>
          <a:p>
            <a:pPr algn="r"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 учитель математики Гомонова Галина Васильевна</a:t>
            </a:r>
          </a:p>
          <a:p>
            <a:pPr algn="r"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СОШ п. Масленниково Хворостянского района Самарской области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59488" y="3096505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класс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220072" y="280298"/>
            <a:ext cx="648072" cy="62636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499992" y="260648"/>
            <a:ext cx="648072" cy="62636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940152" y="260648"/>
            <a:ext cx="648072" cy="62636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660232" y="260648"/>
            <a:ext cx="648072" cy="62636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380312" y="260648"/>
            <a:ext cx="648072" cy="62636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-108520" y="2492896"/>
            <a:ext cx="3166498" cy="389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69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7013" y="548680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/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Старт</a:t>
            </a:r>
            <a:r>
              <a:rPr lang="ru-RU" sz="7200" dirty="0" smtClean="0"/>
              <a:t> </a:t>
            </a:r>
            <a:endParaRPr lang="ru-RU" sz="7200" dirty="0"/>
          </a:p>
        </p:txBody>
      </p:sp>
      <p:pic>
        <p:nvPicPr>
          <p:cNvPr id="14339" name="Picture 3" descr="C:\Users\Дмитрий\Desktop\4f521a04_600_700_inner-notmore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16016" y="3037520"/>
            <a:ext cx="4077072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Дмитрий\Desktop\4f521a04_600_700_inner-notmore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62184" y="3307296"/>
            <a:ext cx="2924944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Дмитрий\Desktop\4f521a04_600_700_inner-notmor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7584" y="3307296"/>
            <a:ext cx="2132856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Дмитрий\Desktop\4f521a04_600_700_inner-notmore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7880" y="2132856"/>
            <a:ext cx="1439133" cy="143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62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6768752" cy="720080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Первый этап       </a:t>
            </a:r>
            <a:r>
              <a:rPr lang="ru-RU" sz="3600" b="1" dirty="0" smtClean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Гонка</a:t>
            </a:r>
            <a:endParaRPr lang="ru-RU" sz="3600" b="1" dirty="0">
              <a:solidFill>
                <a:srgbClr val="FF0000"/>
              </a:solidFill>
              <a:latin typeface="Segoe Print" pitchFamily="2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026" name="Picture 2" descr="C:\Users\Дмитрий\Desktop\11377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1E5E8"/>
              </a:clrFrom>
              <a:clrTo>
                <a:srgbClr val="E1E5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/>
          <a:stretch/>
        </p:blipFill>
        <p:spPr bwMode="auto">
          <a:xfrm>
            <a:off x="20751" y="2078182"/>
            <a:ext cx="2904009" cy="468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79712" y="1082614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Segoe Print" pitchFamily="2" charset="0"/>
                <a:cs typeface="Times New Roman" pitchFamily="18" charset="0"/>
              </a:rPr>
              <a:t>Что такое биатлон?  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9874" y="1844824"/>
            <a:ext cx="576064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зимний вид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спорта, сочетающий лыжную гонку со стрельбой из винтовки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Первые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официальные соревнования, отдалённо напоминавшие биатлон, прошли в 1767 году.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С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1960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году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биатлон был включен в программу зимних Олимпийских игр и с того момента пользуется большой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популярностью.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Стрелка вправо 9">
            <a:hlinkClick r:id="rId3" action="ppaction://hlinksldjump"/>
          </p:cNvPr>
          <p:cNvSpPr/>
          <p:nvPr/>
        </p:nvSpPr>
        <p:spPr>
          <a:xfrm>
            <a:off x="7884368" y="6278729"/>
            <a:ext cx="113080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дальше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Дмитрий\Desktop\skier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94954"/>
            <a:ext cx="2174461" cy="189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83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митрий\Desktop\d654105110029adcc61666a79b0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2929" r="38637" b="16734"/>
          <a:stretch/>
        </p:blipFill>
        <p:spPr bwMode="auto">
          <a:xfrm flipH="1">
            <a:off x="3532908" y="0"/>
            <a:ext cx="5611091" cy="310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8929" y="-387424"/>
            <a:ext cx="558518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600" b="1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Первый 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этап       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sz="3600" b="1" dirty="0">
              <a:solidFill>
                <a:srgbClr val="FF0000"/>
              </a:solidFill>
              <a:latin typeface="Segoe Print" pitchFamily="2" charset="0"/>
              <a:ea typeface="Segoe UI" pitchFamily="34" charset="0"/>
              <a:cs typeface="Segoe UI" pitchFamily="34" charset="0"/>
            </a:endParaRPr>
          </a:p>
          <a:p>
            <a:r>
              <a:rPr lang="ru-RU" sz="3600" b="1" dirty="0" smtClean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         Огневой рубеж</a:t>
            </a:r>
            <a:endParaRPr lang="ru-RU" dirty="0"/>
          </a:p>
        </p:txBody>
      </p:sp>
      <p:sp>
        <p:nvSpPr>
          <p:cNvPr id="2" name="Овал 1">
            <a:hlinkClick r:id="rId3" action="ppaction://hlinksldjump"/>
          </p:cNvPr>
          <p:cNvSpPr/>
          <p:nvPr/>
        </p:nvSpPr>
        <p:spPr>
          <a:xfrm>
            <a:off x="451189" y="4293096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>
            <a:hlinkClick r:id="rId4" action="ppaction://hlinksldjump"/>
          </p:cNvPr>
          <p:cNvSpPr/>
          <p:nvPr/>
        </p:nvSpPr>
        <p:spPr>
          <a:xfrm>
            <a:off x="2097694" y="427835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Овал 5">
            <a:hlinkClick r:id="rId5" action="ppaction://hlinksldjump"/>
          </p:cNvPr>
          <p:cNvSpPr/>
          <p:nvPr/>
        </p:nvSpPr>
        <p:spPr>
          <a:xfrm>
            <a:off x="3707904" y="430148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rId6" action="ppaction://hlinksldjump"/>
          </p:cNvPr>
          <p:cNvSpPr/>
          <p:nvPr/>
        </p:nvSpPr>
        <p:spPr>
          <a:xfrm>
            <a:off x="5338054" y="430148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8" name="Овал 7">
            <a:hlinkClick r:id="rId7" action="ppaction://hlinksldjump"/>
          </p:cNvPr>
          <p:cNvSpPr/>
          <p:nvPr/>
        </p:nvSpPr>
        <p:spPr>
          <a:xfrm>
            <a:off x="6983577" y="431480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0" name="Стрелка вправо 9">
            <a:hlinkClick r:id="rId8" action="ppaction://hlinksldjump"/>
          </p:cNvPr>
          <p:cNvSpPr/>
          <p:nvPr/>
        </p:nvSpPr>
        <p:spPr>
          <a:xfrm>
            <a:off x="7884368" y="6278729"/>
            <a:ext cx="113080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дальше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4286" y="2924944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    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2132856"/>
            <a:ext cx="4722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Теоретический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66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rId5" action="ppaction://hlinksldjump"/>
          </p:cNvPr>
          <p:cNvSpPr/>
          <p:nvPr/>
        </p:nvSpPr>
        <p:spPr>
          <a:xfrm>
            <a:off x="8036768" y="6278729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8024" y="2276872"/>
            <a:ext cx="773314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4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4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называют многочленом?</a:t>
            </a:r>
          </a:p>
          <a:p>
            <a:endParaRPr lang="ru-RU" dirty="0"/>
          </a:p>
        </p:txBody>
      </p:sp>
      <p:pic>
        <p:nvPicPr>
          <p:cNvPr id="4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3935518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7596336" y="3140968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zvuk-vystrel(muzofun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4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rId5" action="ppaction://hlinksldjump"/>
          </p:cNvPr>
          <p:cNvSpPr/>
          <p:nvPr/>
        </p:nvSpPr>
        <p:spPr>
          <a:xfrm>
            <a:off x="8059604" y="6288138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3" y="1988840"/>
            <a:ext cx="88584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</a:t>
            </a:r>
            <a:r>
              <a:rPr lang="ru-RU" sz="4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выражения называются целыми?</a:t>
            </a:r>
          </a:p>
          <a:p>
            <a:endParaRPr lang="ru-RU" dirty="0"/>
          </a:p>
        </p:txBody>
      </p:sp>
      <p:pic>
        <p:nvPicPr>
          <p:cNvPr id="6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3935518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/>
          <p:cNvSpPr/>
          <p:nvPr/>
        </p:nvSpPr>
        <p:spPr>
          <a:xfrm>
            <a:off x="7596336" y="3140968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zvuk-vystrel(muzofun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8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rId5" action="ppaction://hlinksldjump"/>
          </p:cNvPr>
          <p:cNvSpPr/>
          <p:nvPr/>
        </p:nvSpPr>
        <p:spPr>
          <a:xfrm>
            <a:off x="8036768" y="6278729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3516" y="1381582"/>
            <a:ext cx="87636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</a:t>
            </a:r>
            <a:r>
              <a:rPr lang="ru-RU" sz="4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приемы используются, чтобы представить целое выражение в виде многочлена?</a:t>
            </a:r>
          </a:p>
          <a:p>
            <a:endParaRPr lang="ru-RU" dirty="0"/>
          </a:p>
        </p:txBody>
      </p:sp>
      <p:pic>
        <p:nvPicPr>
          <p:cNvPr id="4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4133170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7668344" y="3653904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zvuk-vystrel(muzofun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rId5" action="ppaction://hlinksldjump"/>
          </p:cNvPr>
          <p:cNvSpPr/>
          <p:nvPr/>
        </p:nvSpPr>
        <p:spPr>
          <a:xfrm>
            <a:off x="8036768" y="6278729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526" y="1844824"/>
            <a:ext cx="87129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Умножение </a:t>
            </a:r>
            <a:r>
              <a:rPr lang="ru-RU" sz="4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одночлена на многочлен.</a:t>
            </a:r>
          </a:p>
          <a:p>
            <a:endParaRPr lang="ru-RU" dirty="0"/>
          </a:p>
        </p:txBody>
      </p:sp>
      <p:pic>
        <p:nvPicPr>
          <p:cNvPr id="4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3935518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7596336" y="3140968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zvuk-vystrel(muzofun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6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rId5" action="ppaction://hlinksldjump"/>
          </p:cNvPr>
          <p:cNvSpPr/>
          <p:nvPr/>
        </p:nvSpPr>
        <p:spPr>
          <a:xfrm>
            <a:off x="8028384" y="625673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2681" y="1916832"/>
            <a:ext cx="820891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Умножение </a:t>
            </a:r>
            <a:r>
              <a:rPr lang="ru-RU" sz="4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многочлена на многочлен.</a:t>
            </a:r>
          </a:p>
          <a:p>
            <a:endParaRPr lang="ru-RU" dirty="0"/>
          </a:p>
        </p:txBody>
      </p:sp>
      <p:pic>
        <p:nvPicPr>
          <p:cNvPr id="5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3935518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7596336" y="3140968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zvuk-vystrel(muzofun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8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8081" y="242455"/>
            <a:ext cx="49422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Второй 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этап       </a:t>
            </a:r>
            <a:r>
              <a:rPr lang="ru-RU" sz="3600" b="1" dirty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Гонка</a:t>
            </a: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303839"/>
              </p:ext>
            </p:extLst>
          </p:nvPr>
        </p:nvGraphicFramePr>
        <p:xfrm>
          <a:off x="395536" y="2276872"/>
          <a:ext cx="1113124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9" name="Формула" r:id="rId3" imgW="508000" imgH="228600" progId="Equation.3">
                  <p:embed/>
                </p:oleObj>
              </mc:Choice>
              <mc:Fallback>
                <p:oleObj name="Формула" r:id="rId3" imgW="5080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276872"/>
                        <a:ext cx="1113124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1521" y="934232"/>
            <a:ext cx="878497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второй команде: выбрать пары равных выражений и составить верные формулы.</a:t>
            </a:r>
          </a:p>
          <a:p>
            <a:endParaRPr lang="ru-RU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608920"/>
              </p:ext>
            </p:extLst>
          </p:nvPr>
        </p:nvGraphicFramePr>
        <p:xfrm>
          <a:off x="395536" y="2780928"/>
          <a:ext cx="1152128" cy="521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0" name="Формула" r:id="rId5" imgW="508000" imgH="228600" progId="Equation.3">
                  <p:embed/>
                </p:oleObj>
              </mc:Choice>
              <mc:Fallback>
                <p:oleObj name="Формула" r:id="rId5" imgW="5080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780928"/>
                        <a:ext cx="1152128" cy="5217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2755618"/>
              </p:ext>
            </p:extLst>
          </p:nvPr>
        </p:nvGraphicFramePr>
        <p:xfrm>
          <a:off x="395536" y="3284984"/>
          <a:ext cx="2160239" cy="545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1" name="Формула" r:id="rId7" imgW="901309" imgH="228501" progId="Equation.3">
                  <p:embed/>
                </p:oleObj>
              </mc:Choice>
              <mc:Fallback>
                <p:oleObj name="Формула" r:id="rId7" imgW="901309" imgH="22850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284984"/>
                        <a:ext cx="2160239" cy="5457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081602"/>
              </p:ext>
            </p:extLst>
          </p:nvPr>
        </p:nvGraphicFramePr>
        <p:xfrm>
          <a:off x="411351" y="3882021"/>
          <a:ext cx="1126660" cy="463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2" name="Формула" r:id="rId9" imgW="482391" imgH="203112" progId="Equation.3">
                  <p:embed/>
                </p:oleObj>
              </mc:Choice>
              <mc:Fallback>
                <p:oleObj name="Формула" r:id="rId9" imgW="482391" imgH="203112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351" y="3882021"/>
                        <a:ext cx="1126660" cy="4639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714123"/>
              </p:ext>
            </p:extLst>
          </p:nvPr>
        </p:nvGraphicFramePr>
        <p:xfrm>
          <a:off x="395536" y="4384498"/>
          <a:ext cx="1130879" cy="48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3" name="Формула" r:id="rId11" imgW="469696" imgH="203112" progId="Equation.3">
                  <p:embed/>
                </p:oleObj>
              </mc:Choice>
              <mc:Fallback>
                <p:oleObj name="Формула" r:id="rId11" imgW="469696" imgH="203112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384498"/>
                        <a:ext cx="1130879" cy="48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46274"/>
              </p:ext>
            </p:extLst>
          </p:nvPr>
        </p:nvGraphicFramePr>
        <p:xfrm>
          <a:off x="395536" y="4940447"/>
          <a:ext cx="1080120" cy="462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4" name="Формула" r:id="rId13" imgW="469696" imgH="203112" progId="Equation.3">
                  <p:embed/>
                </p:oleObj>
              </mc:Choice>
              <mc:Fallback>
                <p:oleObj name="Формула" r:id="rId13" imgW="469696" imgH="203112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940447"/>
                        <a:ext cx="1080120" cy="4629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621923"/>
              </p:ext>
            </p:extLst>
          </p:nvPr>
        </p:nvGraphicFramePr>
        <p:xfrm>
          <a:off x="377993" y="5445224"/>
          <a:ext cx="1155817" cy="523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5" name="Формула" r:id="rId15" imgW="508000" imgH="228600" progId="Equation.3">
                  <p:embed/>
                </p:oleObj>
              </mc:Choice>
              <mc:Fallback>
                <p:oleObj name="Формула" r:id="rId15" imgW="5080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3" y="5445224"/>
                        <a:ext cx="1155817" cy="5233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135446"/>
              </p:ext>
            </p:extLst>
          </p:nvPr>
        </p:nvGraphicFramePr>
        <p:xfrm>
          <a:off x="5940152" y="2276872"/>
          <a:ext cx="2845410" cy="498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6" name="Формула" r:id="rId17" imgW="1308100" imgH="228600" progId="Equation.3">
                  <p:embed/>
                </p:oleObj>
              </mc:Choice>
              <mc:Fallback>
                <p:oleObj name="Формула" r:id="rId17" imgW="1308100" imgH="2286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2276872"/>
                        <a:ext cx="2845410" cy="4984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915924"/>
              </p:ext>
            </p:extLst>
          </p:nvPr>
        </p:nvGraphicFramePr>
        <p:xfrm>
          <a:off x="5940152" y="2780928"/>
          <a:ext cx="2931324" cy="513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7" name="Формула" r:id="rId19" imgW="1308100" imgH="228600" progId="Equation.3">
                  <p:embed/>
                </p:oleObj>
              </mc:Choice>
              <mc:Fallback>
                <p:oleObj name="Формула" r:id="rId19" imgW="1308100" imgH="2286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2780928"/>
                        <a:ext cx="2931324" cy="513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063709"/>
              </p:ext>
            </p:extLst>
          </p:nvPr>
        </p:nvGraphicFramePr>
        <p:xfrm>
          <a:off x="6012160" y="3284984"/>
          <a:ext cx="1152128" cy="474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8" name="Формула" r:id="rId21" imgW="482391" imgH="203112" progId="Equation.3">
                  <p:embed/>
                </p:oleObj>
              </mc:Choice>
              <mc:Fallback>
                <p:oleObj name="Формула" r:id="rId21" imgW="482391" imgH="203112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3284984"/>
                        <a:ext cx="1152128" cy="4744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607555"/>
              </p:ext>
            </p:extLst>
          </p:nvPr>
        </p:nvGraphicFramePr>
        <p:xfrm>
          <a:off x="6012160" y="3737135"/>
          <a:ext cx="2088232" cy="481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9" name="Формула" r:id="rId22" imgW="863225" imgH="203112" progId="Equation.3">
                  <p:embed/>
                </p:oleObj>
              </mc:Choice>
              <mc:Fallback>
                <p:oleObj name="Формула" r:id="rId22" imgW="863225" imgH="203112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3737135"/>
                        <a:ext cx="2088232" cy="4819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6983940"/>
              </p:ext>
            </p:extLst>
          </p:nvPr>
        </p:nvGraphicFramePr>
        <p:xfrm>
          <a:off x="6012160" y="4271619"/>
          <a:ext cx="2088232" cy="481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0" name="Формула" r:id="rId24" imgW="863225" imgH="203112" progId="Equation.3">
                  <p:embed/>
                </p:oleObj>
              </mc:Choice>
              <mc:Fallback>
                <p:oleObj name="Формула" r:id="rId24" imgW="863225" imgH="203112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4271619"/>
                        <a:ext cx="2088232" cy="4818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28233"/>
              </p:ext>
            </p:extLst>
          </p:nvPr>
        </p:nvGraphicFramePr>
        <p:xfrm>
          <a:off x="6012160" y="4869160"/>
          <a:ext cx="1151756" cy="52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1" name="Формула" r:id="rId26" imgW="508000" imgH="228600" progId="Equation.3">
                  <p:embed/>
                </p:oleObj>
              </mc:Choice>
              <mc:Fallback>
                <p:oleObj name="Формула" r:id="rId26" imgW="508000" imgH="228600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4869160"/>
                        <a:ext cx="1151756" cy="5215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354163"/>
              </p:ext>
            </p:extLst>
          </p:nvPr>
        </p:nvGraphicFramePr>
        <p:xfrm>
          <a:off x="6012160" y="5445224"/>
          <a:ext cx="2088231" cy="527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2" name="Формула" r:id="rId27" imgW="901309" imgH="228501" progId="Equation.3">
                  <p:embed/>
                </p:oleObj>
              </mc:Choice>
              <mc:Fallback>
                <p:oleObj name="Формула" r:id="rId27" imgW="901309" imgH="228501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5445224"/>
                        <a:ext cx="2088231" cy="5275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3635896" y="230329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35896" y="282651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35896" y="328498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635896" y="380820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635896" y="434594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35896" y="492200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35896" y="544522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5350331" y="6292371"/>
            <a:ext cx="1872209" cy="5431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проверить</a:t>
            </a:r>
            <a:endParaRPr lang="ru-RU" dirty="0"/>
          </a:p>
        </p:txBody>
      </p:sp>
      <p:cxnSp>
        <p:nvCxnSpPr>
          <p:cNvPr id="48" name="Прямая со стрелкой 47"/>
          <p:cNvCxnSpPr>
            <a:endCxn id="26" idx="1"/>
          </p:cNvCxnSpPr>
          <p:nvPr/>
        </p:nvCxnSpPr>
        <p:spPr>
          <a:xfrm>
            <a:off x="1475656" y="2564904"/>
            <a:ext cx="4536504" cy="14131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1475656" y="3088124"/>
            <a:ext cx="4536504" cy="14209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2411760" y="3546594"/>
            <a:ext cx="3600400" cy="492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1403648" y="4113980"/>
            <a:ext cx="4608512" cy="15928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V="1">
            <a:off x="1403648" y="2636912"/>
            <a:ext cx="4536504" cy="20162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V="1">
            <a:off x="1403648" y="3088124"/>
            <a:ext cx="4536504" cy="20954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V="1">
            <a:off x="1403648" y="5183614"/>
            <a:ext cx="4608512" cy="523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Стрелка вправо 48">
            <a:hlinkClick r:id="rId28" action="ppaction://hlinksldjump"/>
          </p:cNvPr>
          <p:cNvSpPr/>
          <p:nvPr/>
        </p:nvSpPr>
        <p:spPr>
          <a:xfrm>
            <a:off x="7884367" y="6321651"/>
            <a:ext cx="113080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дальше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94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Дмитрий\Desktop\252396455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4" t="3266" r="35000"/>
          <a:stretch/>
        </p:blipFill>
        <p:spPr bwMode="auto">
          <a:xfrm>
            <a:off x="107504" y="3645024"/>
            <a:ext cx="2445239" cy="312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8929" y="188640"/>
            <a:ext cx="73291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Второй 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     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smtClean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Огневой </a:t>
            </a:r>
            <a:r>
              <a:rPr lang="ru-RU" sz="3600" b="1" dirty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рубеж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297494" y="1938536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057903" y="1938536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>
            <a:hlinkClick r:id="rId5" action="ppaction://hlinksldjump"/>
          </p:cNvPr>
          <p:cNvSpPr/>
          <p:nvPr/>
        </p:nvSpPr>
        <p:spPr>
          <a:xfrm>
            <a:off x="3743941" y="1938536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>
            <a:hlinkClick r:id="rId6" action="ppaction://hlinksldjump"/>
          </p:cNvPr>
          <p:cNvSpPr/>
          <p:nvPr/>
        </p:nvSpPr>
        <p:spPr>
          <a:xfrm>
            <a:off x="5436096" y="1938536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>
            <a:hlinkClick r:id="rId7" action="ppaction://hlinksldjump"/>
          </p:cNvPr>
          <p:cNvSpPr/>
          <p:nvPr/>
        </p:nvSpPr>
        <p:spPr>
          <a:xfrm>
            <a:off x="7092280" y="1938536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1" name="Стрелка вправо 10">
            <a:hlinkClick r:id="rId8" action="ppaction://hlinksldjump"/>
          </p:cNvPr>
          <p:cNvSpPr/>
          <p:nvPr/>
        </p:nvSpPr>
        <p:spPr>
          <a:xfrm>
            <a:off x="7884368" y="6278729"/>
            <a:ext cx="113080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дальше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360" y="980728"/>
            <a:ext cx="9568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Преобразование целых выражений в многочлен 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91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98158"/>
            <a:ext cx="2850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Найдите ошибку: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093361"/>
              </p:ext>
            </p:extLst>
          </p:nvPr>
        </p:nvGraphicFramePr>
        <p:xfrm>
          <a:off x="273050" y="1147763"/>
          <a:ext cx="4991100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7" name="Формула" r:id="rId6" imgW="1752480" imgH="228600" progId="Equation.3">
                  <p:embed/>
                </p:oleObj>
              </mc:Choice>
              <mc:Fallback>
                <p:oleObj name="Формула" r:id="rId6" imgW="175248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147763"/>
                        <a:ext cx="4991100" cy="649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9899833"/>
              </p:ext>
            </p:extLst>
          </p:nvPr>
        </p:nvGraphicFramePr>
        <p:xfrm>
          <a:off x="323528" y="1844675"/>
          <a:ext cx="3081338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8" name="Формула" r:id="rId8" imgW="1054080" imgH="228600" progId="Equation.3">
                  <p:embed/>
                </p:oleObj>
              </mc:Choice>
              <mc:Fallback>
                <p:oleObj name="Формула" r:id="rId8" imgW="105408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844675"/>
                        <a:ext cx="3081338" cy="6715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337090"/>
              </p:ext>
            </p:extLst>
          </p:nvPr>
        </p:nvGraphicFramePr>
        <p:xfrm>
          <a:off x="323528" y="2492375"/>
          <a:ext cx="565943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9" name="Формула" r:id="rId10" imgW="2044440" imgH="228600" progId="Equation.3">
                  <p:embed/>
                </p:oleObj>
              </mc:Choice>
              <mc:Fallback>
                <p:oleObj name="Формула" r:id="rId10" imgW="204444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492375"/>
                        <a:ext cx="5659437" cy="6334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2898976"/>
              </p:ext>
            </p:extLst>
          </p:nvPr>
        </p:nvGraphicFramePr>
        <p:xfrm>
          <a:off x="338138" y="3141663"/>
          <a:ext cx="5224462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0" name="Формула" r:id="rId12" imgW="1892160" imgH="228600" progId="Equation.3">
                  <p:embed/>
                </p:oleObj>
              </mc:Choice>
              <mc:Fallback>
                <p:oleObj name="Формула" r:id="rId12" imgW="189216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8" y="3141663"/>
                        <a:ext cx="5224462" cy="6429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107504" y="4160313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Овал 13"/>
          <p:cNvSpPr/>
          <p:nvPr/>
        </p:nvSpPr>
        <p:spPr>
          <a:xfrm>
            <a:off x="7740352" y="4005064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034902" y="5694120"/>
            <a:ext cx="1872209" cy="5431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проверить</a:t>
            </a:r>
            <a:endParaRPr lang="ru-RU" dirty="0"/>
          </a:p>
        </p:txBody>
      </p:sp>
      <p:sp>
        <p:nvSpPr>
          <p:cNvPr id="17" name="Стрелка вправо 16">
            <a:hlinkClick r:id="rId15" action="ppaction://hlinksldjump"/>
          </p:cNvPr>
          <p:cNvSpPr/>
          <p:nvPr/>
        </p:nvSpPr>
        <p:spPr>
          <a:xfrm>
            <a:off x="8028384" y="625673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51074" y="1196752"/>
            <a:ext cx="515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1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34777" y="1196751"/>
            <a:ext cx="513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67445" y="1838171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75856" y="1847203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12х +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60032" y="2492896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60032" y="2478438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27378" y="31778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65850" y="3068960"/>
            <a:ext cx="338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zvuk-vystrel(muzofun.net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7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4" grpId="0" animBg="1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20572" y="4160313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602096"/>
            <a:ext cx="4422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Преобразуйте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многочлен: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4936229"/>
              </p:ext>
            </p:extLst>
          </p:nvPr>
        </p:nvGraphicFramePr>
        <p:xfrm>
          <a:off x="488740" y="1340768"/>
          <a:ext cx="373070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6" name="Формула" r:id="rId7" imgW="1295400" imgH="203200" progId="Equation.3">
                  <p:embed/>
                </p:oleObj>
              </mc:Choice>
              <mc:Fallback>
                <p:oleObj name="Формула" r:id="rId7" imgW="1295400" imgH="203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740" y="1340768"/>
                        <a:ext cx="3730701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201828"/>
              </p:ext>
            </p:extLst>
          </p:nvPr>
        </p:nvGraphicFramePr>
        <p:xfrm>
          <a:off x="467544" y="1988840"/>
          <a:ext cx="4149460" cy="659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7" name="Формула" r:id="rId9" imgW="1435100" imgH="228600" progId="Equation.3">
                  <p:embed/>
                </p:oleObj>
              </mc:Choice>
              <mc:Fallback>
                <p:oleObj name="Формула" r:id="rId9" imgW="14351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988840"/>
                        <a:ext cx="4149460" cy="659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353935"/>
              </p:ext>
            </p:extLst>
          </p:nvPr>
        </p:nvGraphicFramePr>
        <p:xfrm>
          <a:off x="505052" y="2768571"/>
          <a:ext cx="4787027" cy="555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8" name="Формула" r:id="rId11" imgW="1726451" imgH="203112" progId="Equation.3">
                  <p:embed/>
                </p:oleObj>
              </mc:Choice>
              <mc:Fallback>
                <p:oleObj name="Формула" r:id="rId11" imgW="1726451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052" y="2768571"/>
                        <a:ext cx="4787027" cy="5554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вал 11"/>
          <p:cNvSpPr/>
          <p:nvPr/>
        </p:nvSpPr>
        <p:spPr>
          <a:xfrm>
            <a:off x="7740352" y="3933056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право 12">
            <a:hlinkClick r:id="rId13" action="ppaction://hlinksldjump"/>
          </p:cNvPr>
          <p:cNvSpPr/>
          <p:nvPr/>
        </p:nvSpPr>
        <p:spPr>
          <a:xfrm>
            <a:off x="8028384" y="625673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084921"/>
              </p:ext>
            </p:extLst>
          </p:nvPr>
        </p:nvGraphicFramePr>
        <p:xfrm>
          <a:off x="4355976" y="1268760"/>
          <a:ext cx="2157412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9" name="Формула" r:id="rId14" imgW="749160" imgH="203040" progId="Equation.3">
                  <p:embed/>
                </p:oleObj>
              </mc:Choice>
              <mc:Fallback>
                <p:oleObj name="Формула" r:id="rId14" imgW="749160" imgH="203040" progId="Equation.3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1268760"/>
                        <a:ext cx="2157412" cy="57467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3371345"/>
              </p:ext>
            </p:extLst>
          </p:nvPr>
        </p:nvGraphicFramePr>
        <p:xfrm>
          <a:off x="4587478" y="1988840"/>
          <a:ext cx="176212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0" name="Формула" r:id="rId16" imgW="609480" imgH="203040" progId="Equation.3">
                  <p:embed/>
                </p:oleObj>
              </mc:Choice>
              <mc:Fallback>
                <p:oleObj name="Формула" r:id="rId16" imgW="609480" imgH="20304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478" y="1988840"/>
                        <a:ext cx="1762125" cy="58737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Овал 15"/>
          <p:cNvSpPr/>
          <p:nvPr/>
        </p:nvSpPr>
        <p:spPr>
          <a:xfrm>
            <a:off x="7034902" y="5694120"/>
            <a:ext cx="1872209" cy="5431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проверить</a:t>
            </a:r>
            <a:endParaRPr lang="ru-RU" dirty="0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636713"/>
              </p:ext>
            </p:extLst>
          </p:nvPr>
        </p:nvGraphicFramePr>
        <p:xfrm>
          <a:off x="5343601" y="2708920"/>
          <a:ext cx="2852738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1" name="Формула" r:id="rId18" imgW="1028520" imgH="203040" progId="Equation.3">
                  <p:embed/>
                </p:oleObj>
              </mc:Choice>
              <mc:Fallback>
                <p:oleObj name="Формула" r:id="rId18" imgW="1028520" imgH="203040" progId="Equation.3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3601" y="2708920"/>
                        <a:ext cx="2852738" cy="55562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zvuk-vystrel(muzofun.net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6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7740352" y="3861048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4160313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540541"/>
            <a:ext cx="3467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Докажите тождество: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540410"/>
              </p:ext>
            </p:extLst>
          </p:nvPr>
        </p:nvGraphicFramePr>
        <p:xfrm>
          <a:off x="323528" y="1196752"/>
          <a:ext cx="4536504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4" name="Формула" r:id="rId8" imgW="1803400" imgH="228600" progId="Equation.3">
                  <p:embed/>
                </p:oleObj>
              </mc:Choice>
              <mc:Fallback>
                <p:oleObj name="Формула" r:id="rId8" imgW="18034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196752"/>
                        <a:ext cx="4536504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4088289"/>
              </p:ext>
            </p:extLst>
          </p:nvPr>
        </p:nvGraphicFramePr>
        <p:xfrm>
          <a:off x="395536" y="1916832"/>
          <a:ext cx="5160585" cy="576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5" name="Формула" r:id="rId10" imgW="2044700" imgH="228600" progId="Equation.3">
                  <p:embed/>
                </p:oleObj>
              </mc:Choice>
              <mc:Fallback>
                <p:oleObj name="Формула" r:id="rId10" imgW="20447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916832"/>
                        <a:ext cx="5160585" cy="5760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5692008"/>
              </p:ext>
            </p:extLst>
          </p:nvPr>
        </p:nvGraphicFramePr>
        <p:xfrm>
          <a:off x="395536" y="2564904"/>
          <a:ext cx="4608512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6" name="Формула" r:id="rId12" imgW="1828800" imgH="228600" progId="Equation.3">
                  <p:embed/>
                </p:oleObj>
              </mc:Choice>
              <mc:Fallback>
                <p:oleObj name="Формула" r:id="rId12" imgW="18288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564904"/>
                        <a:ext cx="4608512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Стрелка вправо 11">
            <a:hlinkClick r:id="rId14" action="ppaction://hlinksldjump"/>
          </p:cNvPr>
          <p:cNvSpPr/>
          <p:nvPr/>
        </p:nvSpPr>
        <p:spPr>
          <a:xfrm>
            <a:off x="8028384" y="625673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zvuk-vystrel(muzofun.net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0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7812360" y="4160313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4160313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301" y="539384"/>
            <a:ext cx="86044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Замените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знак  * таким одночленом, чтобы получилось верное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равенство: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700492"/>
              </p:ext>
            </p:extLst>
          </p:nvPr>
        </p:nvGraphicFramePr>
        <p:xfrm>
          <a:off x="179512" y="1493493"/>
          <a:ext cx="3678832" cy="528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1" name="Формула" r:id="rId7" imgW="1587240" imgH="228600" progId="Equation.3">
                  <p:embed/>
                </p:oleObj>
              </mc:Choice>
              <mc:Fallback>
                <p:oleObj name="Формула" r:id="rId7" imgW="158724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493493"/>
                        <a:ext cx="3678832" cy="5289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3009928"/>
              </p:ext>
            </p:extLst>
          </p:nvPr>
        </p:nvGraphicFramePr>
        <p:xfrm>
          <a:off x="179512" y="2204864"/>
          <a:ext cx="3781585" cy="530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2" name="Формула" r:id="rId9" imgW="1625600" imgH="228600" progId="Equation.3">
                  <p:embed/>
                </p:oleObj>
              </mc:Choice>
              <mc:Fallback>
                <p:oleObj name="Формула" r:id="rId9" imgW="16256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2204864"/>
                        <a:ext cx="3781585" cy="5307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331415"/>
              </p:ext>
            </p:extLst>
          </p:nvPr>
        </p:nvGraphicFramePr>
        <p:xfrm>
          <a:off x="179512" y="3010306"/>
          <a:ext cx="3672409" cy="540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3" name="Формула" r:id="rId11" imgW="1549400" imgH="228600" progId="Equation.3">
                  <p:embed/>
                </p:oleObj>
              </mc:Choice>
              <mc:Fallback>
                <p:oleObj name="Формула" r:id="rId11" imgW="15494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3010306"/>
                        <a:ext cx="3672409" cy="5407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/>
          <p:cNvSpPr/>
          <p:nvPr/>
        </p:nvSpPr>
        <p:spPr>
          <a:xfrm>
            <a:off x="7020272" y="5694120"/>
            <a:ext cx="1872209" cy="5431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проверить</a:t>
            </a:r>
            <a:endParaRPr lang="ru-RU" dirty="0"/>
          </a:p>
        </p:txBody>
      </p:sp>
      <p:sp>
        <p:nvSpPr>
          <p:cNvPr id="13" name="Стрелка вправо 12">
            <a:hlinkClick r:id="rId13" action="ppaction://hlinksldjump"/>
          </p:cNvPr>
          <p:cNvSpPr/>
          <p:nvPr/>
        </p:nvSpPr>
        <p:spPr>
          <a:xfrm>
            <a:off x="8028384" y="625673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401507"/>
              </p:ext>
            </p:extLst>
          </p:nvPr>
        </p:nvGraphicFramePr>
        <p:xfrm>
          <a:off x="4541324" y="1493493"/>
          <a:ext cx="4359474" cy="525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4" name="Формула" r:id="rId14" imgW="1892160" imgH="228600" progId="Equation.3">
                  <p:embed/>
                </p:oleObj>
              </mc:Choice>
              <mc:Fallback>
                <p:oleObj name="Формула" r:id="rId14" imgW="1892160" imgH="228600" progId="Equation.3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1324" y="1493493"/>
                        <a:ext cx="4359474" cy="525829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1803146"/>
              </p:ext>
            </p:extLst>
          </p:nvPr>
        </p:nvGraphicFramePr>
        <p:xfrm>
          <a:off x="4355976" y="2204864"/>
          <a:ext cx="4661950" cy="555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5" name="Формула" r:id="rId16" imgW="1917360" imgH="228600" progId="Equation.3">
                  <p:embed/>
                </p:oleObj>
              </mc:Choice>
              <mc:Fallback>
                <p:oleObj name="Формула" r:id="rId16" imgW="1917360" imgH="22860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2204864"/>
                        <a:ext cx="4661950" cy="555297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4990562"/>
              </p:ext>
            </p:extLst>
          </p:nvPr>
        </p:nvGraphicFramePr>
        <p:xfrm>
          <a:off x="3923928" y="2959671"/>
          <a:ext cx="5176838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6" name="Формула" r:id="rId18" imgW="2184120" imgH="228600" progId="Equation.3">
                  <p:embed/>
                </p:oleObj>
              </mc:Choice>
              <mc:Fallback>
                <p:oleObj name="Формула" r:id="rId18" imgW="2184120" imgH="228600" progId="Equation.3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2959671"/>
                        <a:ext cx="5176838" cy="541337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zvuk-vystrel(muzofun.net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9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4160313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7812360" y="3933056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>
            <a:hlinkClick r:id="rId6" action="ppaction://hlinksldjump"/>
          </p:cNvPr>
          <p:cNvSpPr/>
          <p:nvPr/>
        </p:nvSpPr>
        <p:spPr>
          <a:xfrm>
            <a:off x="8028384" y="625673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Дмитрий\Desktop\2050133fwe4skuc84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20" y="332656"/>
            <a:ext cx="1555799" cy="156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:\Users\Дмитрий\Desktop\231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296" y="836712"/>
            <a:ext cx="2695071" cy="153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C:\Users\Дмитрий\Desktop\ztkODa4SK0.jpg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398010"/>
            <a:ext cx="2778149" cy="277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zvuk-vystrel(muzofun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8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3089" y="692696"/>
            <a:ext cx="49403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Третий 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       </a:t>
            </a:r>
            <a:r>
              <a:rPr lang="ru-RU" sz="3600" b="1" dirty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Гонка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14338" name="Picture 2" descr="C:\Users\Дмитрий\Desktop\biathlon-logo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295088"/>
            <a:ext cx="5384800" cy="35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23728" y="1844824"/>
            <a:ext cx="30716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Физминутка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7" name="Стрелка вправо 6">
            <a:hlinkClick r:id="rId3" action="ppaction://hlinksldjump"/>
          </p:cNvPr>
          <p:cNvSpPr/>
          <p:nvPr/>
        </p:nvSpPr>
        <p:spPr>
          <a:xfrm>
            <a:off x="7884368" y="6278729"/>
            <a:ext cx="113080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дальше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Дмитрий\Desktop\Безымянный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241" y="3068960"/>
            <a:ext cx="3368078" cy="2253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17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540083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Третий 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       </a:t>
            </a:r>
          </a:p>
          <a:p>
            <a:pPr lvl="0"/>
            <a:endParaRPr lang="ru-RU" sz="3600" b="1" dirty="0">
              <a:solidFill>
                <a:srgbClr val="FF0000"/>
              </a:solidFill>
              <a:latin typeface="Segoe Print" pitchFamily="2" charset="0"/>
              <a:ea typeface="Segoe UI" pitchFamily="34" charset="0"/>
              <a:cs typeface="Segoe UI" pitchFamily="34" charset="0"/>
            </a:endParaRPr>
          </a:p>
          <a:p>
            <a:pPr lvl="0"/>
            <a:r>
              <a:rPr lang="ru-RU" sz="3600" b="1" dirty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         Огневой рубеж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3" name="Picture 2" descr="C:\Users\Дмитрий\Desktop\d654105110029adcc61666a79b0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2929" r="38637" b="16734"/>
          <a:stretch/>
        </p:blipFill>
        <p:spPr bwMode="auto">
          <a:xfrm flipH="1">
            <a:off x="3532907" y="0"/>
            <a:ext cx="5611091" cy="310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251520" y="431480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1907704" y="4337337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rId5" action="ppaction://hlinksldjump"/>
          </p:cNvPr>
          <p:cNvSpPr/>
          <p:nvPr/>
        </p:nvSpPr>
        <p:spPr>
          <a:xfrm>
            <a:off x="3622576" y="431480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>
            <a:hlinkClick r:id="rId6" action="ppaction://hlinksldjump"/>
          </p:cNvPr>
          <p:cNvSpPr/>
          <p:nvPr/>
        </p:nvSpPr>
        <p:spPr>
          <a:xfrm>
            <a:off x="5299751" y="431480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>
            <a:hlinkClick r:id="rId7" action="ppaction://hlinksldjump"/>
          </p:cNvPr>
          <p:cNvSpPr/>
          <p:nvPr/>
        </p:nvSpPr>
        <p:spPr>
          <a:xfrm>
            <a:off x="6994238" y="431480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0" name="Стрелка вправо 9">
            <a:hlinkClick r:id="rId8" action="ppaction://hlinksldjump"/>
          </p:cNvPr>
          <p:cNvSpPr/>
          <p:nvPr/>
        </p:nvSpPr>
        <p:spPr>
          <a:xfrm>
            <a:off x="7884368" y="6278729"/>
            <a:ext cx="113080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дальше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151693"/>
            <a:ext cx="4131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Решение уравнений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38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4160313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617921"/>
            <a:ext cx="3094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Решите уравнение: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597704"/>
              </p:ext>
            </p:extLst>
          </p:nvPr>
        </p:nvGraphicFramePr>
        <p:xfrm>
          <a:off x="539553" y="1484784"/>
          <a:ext cx="5184576" cy="631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" name="Формула" r:id="rId7" imgW="1879600" imgH="228600" progId="Equation.3">
                  <p:embed/>
                </p:oleObj>
              </mc:Choice>
              <mc:Fallback>
                <p:oleObj name="Формула" r:id="rId7" imgW="18796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3" y="1484784"/>
                        <a:ext cx="5184576" cy="6316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Овал 7"/>
          <p:cNvSpPr/>
          <p:nvPr/>
        </p:nvSpPr>
        <p:spPr>
          <a:xfrm>
            <a:off x="7812360" y="3933056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020272" y="5694120"/>
            <a:ext cx="1872209" cy="5431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проверить</a:t>
            </a:r>
            <a:endParaRPr lang="ru-RU" dirty="0"/>
          </a:p>
        </p:txBody>
      </p:sp>
      <p:sp>
        <p:nvSpPr>
          <p:cNvPr id="12" name="Стрелка вправо 11">
            <a:hlinkClick r:id="rId9" action="ppaction://hlinksldjump"/>
          </p:cNvPr>
          <p:cNvSpPr/>
          <p:nvPr/>
        </p:nvSpPr>
        <p:spPr>
          <a:xfrm>
            <a:off x="7981947" y="625673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639023"/>
              </p:ext>
            </p:extLst>
          </p:nvPr>
        </p:nvGraphicFramePr>
        <p:xfrm>
          <a:off x="3779912" y="3068960"/>
          <a:ext cx="1190625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" name="Формула" r:id="rId10" imgW="431640" imgH="177480" progId="Equation.3">
                  <p:embed/>
                </p:oleObj>
              </mc:Choice>
              <mc:Fallback>
                <p:oleObj name="Формула" r:id="rId10" imgW="431640" imgH="17748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3068960"/>
                        <a:ext cx="1190625" cy="49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zvuk-vystrel(muzofun.net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3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4160313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9047096"/>
              </p:ext>
            </p:extLst>
          </p:nvPr>
        </p:nvGraphicFramePr>
        <p:xfrm>
          <a:off x="467544" y="1412776"/>
          <a:ext cx="483353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9" name="Формула" r:id="rId7" imgW="1701800" imgH="228600" progId="Equation.3">
                  <p:embed/>
                </p:oleObj>
              </mc:Choice>
              <mc:Fallback>
                <p:oleObj name="Формула" r:id="rId7" imgW="17018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412776"/>
                        <a:ext cx="4833537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627575"/>
            <a:ext cx="3098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Решите уравнение: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812360" y="3933056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018312" y="5694120"/>
            <a:ext cx="1872209" cy="5431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проверить</a:t>
            </a:r>
            <a:endParaRPr lang="ru-RU" dirty="0"/>
          </a:p>
        </p:txBody>
      </p:sp>
      <p:sp>
        <p:nvSpPr>
          <p:cNvPr id="9" name="Стрелка вправо 8">
            <a:hlinkClick r:id="rId9" action="ppaction://hlinksldjump"/>
          </p:cNvPr>
          <p:cNvSpPr/>
          <p:nvPr/>
        </p:nvSpPr>
        <p:spPr>
          <a:xfrm>
            <a:off x="7981947" y="625673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064088"/>
              </p:ext>
            </p:extLst>
          </p:nvPr>
        </p:nvGraphicFramePr>
        <p:xfrm>
          <a:off x="3745198" y="3284984"/>
          <a:ext cx="100965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0" name="Формула" r:id="rId10" imgW="355320" imgH="177480" progId="Equation.3">
                  <p:embed/>
                </p:oleObj>
              </mc:Choice>
              <mc:Fallback>
                <p:oleObj name="Формула" r:id="rId10" imgW="355320" imgH="17748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5198" y="3284984"/>
                        <a:ext cx="1009650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zvuk-vystrel(muzofun.net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8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4160313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756789"/>
            <a:ext cx="3094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Решите уравнение: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770851"/>
              </p:ext>
            </p:extLst>
          </p:nvPr>
        </p:nvGraphicFramePr>
        <p:xfrm>
          <a:off x="467544" y="1628800"/>
          <a:ext cx="5897798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" name="Формула" r:id="rId7" imgW="2044700" imgH="203200" progId="Equation.3">
                  <p:embed/>
                </p:oleObj>
              </mc:Choice>
              <mc:Fallback>
                <p:oleObj name="Формула" r:id="rId7" imgW="2044700" imgH="203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628800"/>
                        <a:ext cx="5897798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Овал 5"/>
          <p:cNvSpPr/>
          <p:nvPr/>
        </p:nvSpPr>
        <p:spPr>
          <a:xfrm>
            <a:off x="7812360" y="3933056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020272" y="5694120"/>
            <a:ext cx="1872209" cy="5431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проверить</a:t>
            </a:r>
            <a:endParaRPr lang="ru-RU" dirty="0"/>
          </a:p>
        </p:txBody>
      </p:sp>
      <p:sp>
        <p:nvSpPr>
          <p:cNvPr id="9" name="Стрелка вправо 8">
            <a:hlinkClick r:id="rId9" action="ppaction://hlinksldjump"/>
          </p:cNvPr>
          <p:cNvSpPr/>
          <p:nvPr/>
        </p:nvSpPr>
        <p:spPr>
          <a:xfrm>
            <a:off x="7981947" y="625673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760232"/>
              </p:ext>
            </p:extLst>
          </p:nvPr>
        </p:nvGraphicFramePr>
        <p:xfrm>
          <a:off x="3682370" y="3626322"/>
          <a:ext cx="10255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" name="Формула" r:id="rId10" imgW="355320" imgH="177480" progId="Equation.3">
                  <p:embed/>
                </p:oleObj>
              </mc:Choice>
              <mc:Fallback>
                <p:oleObj name="Формула" r:id="rId10" imgW="355320" imgH="17748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2370" y="3626322"/>
                        <a:ext cx="102552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zvuk-vystrel(muzofun.net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7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4160313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8646" y="692696"/>
            <a:ext cx="3094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Решите уравнение: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52677"/>
              </p:ext>
            </p:extLst>
          </p:nvPr>
        </p:nvGraphicFramePr>
        <p:xfrm>
          <a:off x="683568" y="1628800"/>
          <a:ext cx="5788072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2" name="Формула" r:id="rId7" imgW="2005729" imgH="203112" progId="Equation.3">
                  <p:embed/>
                </p:oleObj>
              </mc:Choice>
              <mc:Fallback>
                <p:oleObj name="Формула" r:id="rId7" imgW="2005729" imgH="20311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628800"/>
                        <a:ext cx="5788072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Овал 5"/>
          <p:cNvSpPr/>
          <p:nvPr/>
        </p:nvSpPr>
        <p:spPr>
          <a:xfrm>
            <a:off x="7840035" y="3933056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026517" y="5694120"/>
            <a:ext cx="1872209" cy="5431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проверить</a:t>
            </a:r>
            <a:endParaRPr lang="ru-RU" dirty="0"/>
          </a:p>
        </p:txBody>
      </p:sp>
      <p:sp>
        <p:nvSpPr>
          <p:cNvPr id="9" name="Стрелка вправо 8">
            <a:hlinkClick r:id="rId9" action="ppaction://hlinksldjump"/>
          </p:cNvPr>
          <p:cNvSpPr/>
          <p:nvPr/>
        </p:nvSpPr>
        <p:spPr>
          <a:xfrm>
            <a:off x="7981947" y="625673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2265573"/>
              </p:ext>
            </p:extLst>
          </p:nvPr>
        </p:nvGraphicFramePr>
        <p:xfrm>
          <a:off x="3783013" y="3375025"/>
          <a:ext cx="1576387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" name="Формула" r:id="rId10" imgW="545760" imgH="203040" progId="Equation.3">
                  <p:embed/>
                </p:oleObj>
              </mc:Choice>
              <mc:Fallback>
                <p:oleObj name="Формула" r:id="rId10" imgW="545760" imgH="20304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3013" y="3375025"/>
                        <a:ext cx="1576387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zvuk-vystrel(muzofun.net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Дмитрий\Desktop\1318006176263940337b13c6be387832e7d7ca3ea076161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C3E9F6"/>
              </a:clrFrom>
              <a:clrTo>
                <a:srgbClr val="C3E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410" r="9091" b="4317"/>
          <a:stretch/>
        </p:blipFill>
        <p:spPr bwMode="auto">
          <a:xfrm>
            <a:off x="0" y="4160313"/>
            <a:ext cx="2195736" cy="269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609877"/>
            <a:ext cx="3098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Решите уравнение: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8819799"/>
              </p:ext>
            </p:extLst>
          </p:nvPr>
        </p:nvGraphicFramePr>
        <p:xfrm>
          <a:off x="755576" y="1484784"/>
          <a:ext cx="4995555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" name="Формула" r:id="rId7" imgW="1765300" imgH="228600" progId="Equation.3">
                  <p:embed/>
                </p:oleObj>
              </mc:Choice>
              <mc:Fallback>
                <p:oleObj name="Формула" r:id="rId7" imgW="17653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484784"/>
                        <a:ext cx="4995555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Овал 5"/>
          <p:cNvSpPr/>
          <p:nvPr/>
        </p:nvSpPr>
        <p:spPr>
          <a:xfrm>
            <a:off x="7812360" y="3933056"/>
            <a:ext cx="1008112" cy="958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020272" y="5677537"/>
            <a:ext cx="1872209" cy="5431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проверить</a:t>
            </a:r>
            <a:endParaRPr lang="ru-RU" dirty="0"/>
          </a:p>
        </p:txBody>
      </p:sp>
      <p:sp>
        <p:nvSpPr>
          <p:cNvPr id="9" name="Стрелка вправо 8">
            <a:hlinkClick r:id="rId9" action="ppaction://hlinksldjump"/>
          </p:cNvPr>
          <p:cNvSpPr/>
          <p:nvPr/>
        </p:nvSpPr>
        <p:spPr>
          <a:xfrm>
            <a:off x="7981947" y="6256736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назад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412052"/>
              </p:ext>
            </p:extLst>
          </p:nvPr>
        </p:nvGraphicFramePr>
        <p:xfrm>
          <a:off x="4032250" y="3362325"/>
          <a:ext cx="935038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" name="Формула" r:id="rId10" imgW="330120" imgH="177480" progId="Equation.3">
                  <p:embed/>
                </p:oleObj>
              </mc:Choice>
              <mc:Fallback>
                <p:oleObj name="Формула" r:id="rId10" imgW="330120" imgH="17748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0" y="3362325"/>
                        <a:ext cx="935038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zvuk-vystrel(muzofun.net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5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lause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57581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Четвертый 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       </a:t>
            </a:r>
            <a:r>
              <a:rPr lang="ru-RU" sz="3600" b="1" dirty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Гонка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3" name="Picture 2" descr="C:\Users\Дмитрий\Desktop\biathlon-logo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295088"/>
            <a:ext cx="5384800" cy="35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1772816"/>
            <a:ext cx="383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355038" y="1957482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 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7777" y="1849760"/>
            <a:ext cx="7814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Словарный диктант «Пиши правильно»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4339" name="Picture 3" descr="C:\Users\Дмитрий\Desktop\alphabet_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88210"/>
            <a:ext cx="1302246" cy="141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Дмитрий\Desktop\alphabet_o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167" y="4586000"/>
            <a:ext cx="1239936" cy="145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Дмитрий\Desktop\alphabet_k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592" y="2389630"/>
            <a:ext cx="1404289" cy="152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>
            <a:hlinkClick r:id="rId6" action="ppaction://hlinksldjump"/>
          </p:cNvPr>
          <p:cNvSpPr/>
          <p:nvPr/>
        </p:nvSpPr>
        <p:spPr>
          <a:xfrm>
            <a:off x="7884368" y="6278729"/>
            <a:ext cx="113080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дальше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94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595387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Четвертый </a:t>
            </a:r>
          </a:p>
          <a:p>
            <a:pPr lvl="0"/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этап      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600" b="1" dirty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           Огневой </a:t>
            </a:r>
            <a:r>
              <a:rPr lang="ru-RU" sz="3600" b="1" dirty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рубеж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3" name="Picture 2" descr="C:\Users\Дмитрий\Desktop\d654105110029adcc61666a79b0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2929" r="38637" b="16734"/>
          <a:stretch/>
        </p:blipFill>
        <p:spPr bwMode="auto">
          <a:xfrm flipH="1">
            <a:off x="3532907" y="0"/>
            <a:ext cx="5611091" cy="310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>
            <a:hlinkClick r:id="rId5" action="ppaction://hlinksldjump"/>
          </p:cNvPr>
          <p:cNvSpPr/>
          <p:nvPr/>
        </p:nvSpPr>
        <p:spPr>
          <a:xfrm>
            <a:off x="251520" y="431480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>
            <a:hlinkClick r:id="rId5" action="ppaction://hlinksldjump"/>
          </p:cNvPr>
          <p:cNvSpPr/>
          <p:nvPr/>
        </p:nvSpPr>
        <p:spPr>
          <a:xfrm>
            <a:off x="1907704" y="4337337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rId5" action="ppaction://hlinksldjump"/>
          </p:cNvPr>
          <p:cNvSpPr/>
          <p:nvPr/>
        </p:nvSpPr>
        <p:spPr>
          <a:xfrm>
            <a:off x="3622576" y="431480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>
            <a:hlinkClick r:id="rId5" action="ppaction://hlinksldjump"/>
          </p:cNvPr>
          <p:cNvSpPr/>
          <p:nvPr/>
        </p:nvSpPr>
        <p:spPr>
          <a:xfrm>
            <a:off x="5299751" y="431480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>
            <a:hlinkClick r:id="rId5" action="ppaction://hlinksldjump"/>
          </p:cNvPr>
          <p:cNvSpPr/>
          <p:nvPr/>
        </p:nvSpPr>
        <p:spPr>
          <a:xfrm>
            <a:off x="6994238" y="4314800"/>
            <a:ext cx="1466194" cy="1418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1356" y="2841808"/>
            <a:ext cx="5274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Самостоятельная работа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10" name="Стрелка вправо 9">
            <a:hlinkClick r:id="rId5" action="ppaction://hlinksldjump"/>
          </p:cNvPr>
          <p:cNvSpPr/>
          <p:nvPr/>
        </p:nvSpPr>
        <p:spPr>
          <a:xfrm>
            <a:off x="7884368" y="6278729"/>
            <a:ext cx="113080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дальше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zvuk-vystrel(muzofun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1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38501"/>
              </p:ext>
            </p:extLst>
          </p:nvPr>
        </p:nvGraphicFramePr>
        <p:xfrm>
          <a:off x="251515" y="1124744"/>
          <a:ext cx="8712972" cy="504055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52162"/>
                <a:gridCol w="1452162"/>
                <a:gridCol w="1452162"/>
                <a:gridCol w="1452162"/>
                <a:gridCol w="1452162"/>
                <a:gridCol w="1452162"/>
              </a:tblGrid>
              <a:tr h="840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Вариант 1</a:t>
                      </a:r>
                      <a:r>
                        <a:rPr kumimoji="0" lang="ru-RU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</a:t>
                      </a:r>
                    </a:p>
                    <a:p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Вариант 2</a:t>
                      </a:r>
                      <a:endParaRPr lang="ru-RU" sz="2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Вариант 3</a:t>
                      </a:r>
                      <a:endParaRPr lang="ru-RU" sz="2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Вариант 4</a:t>
                      </a:r>
                      <a:endParaRPr lang="ru-RU" sz="2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Вариант 5</a:t>
                      </a:r>
                      <a:endParaRPr lang="ru-RU" sz="2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Баллы</a:t>
                      </a:r>
                      <a:endParaRPr lang="ru-RU" sz="2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9592" y="248389"/>
            <a:ext cx="13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Ответы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38501"/>
              </p:ext>
            </p:extLst>
          </p:nvPr>
        </p:nvGraphicFramePr>
        <p:xfrm>
          <a:off x="251520" y="1124744"/>
          <a:ext cx="8712972" cy="504055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52162"/>
                <a:gridCol w="1452162"/>
                <a:gridCol w="1452162"/>
                <a:gridCol w="1452162"/>
                <a:gridCol w="1452162"/>
                <a:gridCol w="1452162"/>
              </a:tblGrid>
              <a:tr h="840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Вариант 1</a:t>
                      </a:r>
                      <a:r>
                        <a:rPr kumimoji="0" lang="ru-RU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</a:t>
                      </a:r>
                    </a:p>
                    <a:p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Вариант 2</a:t>
                      </a:r>
                      <a:endParaRPr lang="ru-RU" sz="2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Вариант 3</a:t>
                      </a:r>
                      <a:endParaRPr lang="ru-RU" sz="2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Вариант 4</a:t>
                      </a:r>
                      <a:endParaRPr lang="ru-RU" sz="2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Вариант 5</a:t>
                      </a:r>
                      <a:endParaRPr lang="ru-RU" sz="2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Баллы</a:t>
                      </a:r>
                      <a:endParaRPr lang="ru-RU" sz="2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7884368" y="6278729"/>
            <a:ext cx="113080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дальше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zvuk-vystrel(muzofun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8024" y="116632"/>
            <a:ext cx="4571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3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Дмитрий\Desktop\829214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877"/>
          <a:stretch/>
        </p:blipFill>
        <p:spPr bwMode="auto">
          <a:xfrm>
            <a:off x="179512" y="2581697"/>
            <a:ext cx="3168352" cy="427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31221" y="260648"/>
            <a:ext cx="36968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Segoe Print" pitchFamily="2" charset="0"/>
                <a:ea typeface="Segoe UI" pitchFamily="34" charset="0"/>
                <a:cs typeface="Segoe UI" pitchFamily="34" charset="0"/>
              </a:rPr>
              <a:t>Финиш</a:t>
            </a:r>
            <a:r>
              <a:rPr lang="ru-RU" sz="7200" dirty="0" smtClean="0"/>
              <a:t> </a:t>
            </a:r>
            <a:endParaRPr lang="ru-RU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1737681"/>
            <a:ext cx="2463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3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 урока</a:t>
            </a:r>
            <a:endParaRPr lang="ru-RU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0156" y="2491794"/>
            <a:ext cx="570861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ыполнить онлайн - тест по адресу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gomonova.ucoz.ru/index/7_klass/0-77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>
            <a:hlinkClick r:id="rId5" action="ppaction://hlinksldjump"/>
          </p:cNvPr>
          <p:cNvSpPr/>
          <p:nvPr/>
        </p:nvSpPr>
        <p:spPr>
          <a:xfrm>
            <a:off x="7884368" y="6278729"/>
            <a:ext cx="113080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дальше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Дмитрий\Desktop\0_c1b56_4f5d8c49_X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056" y="8353"/>
            <a:ext cx="1761748" cy="243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4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260648"/>
            <a:ext cx="8712968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Литература, интернет источники: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3"/>
              </a:rPr>
              <a:t>://freelance.ru/users/GlavnayaSova/?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3"/>
              </a:rPr>
              <a:t>work=829214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(иллюстрация «Ольга Зайцева»);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4"/>
              </a:rPr>
              <a:t>www.zastavki.com/rus/Archive/Vancouver_2010/wallpaper-19724-16.htm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(Ванкувер, 2010, биатлон);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5"/>
              </a:rPr>
              <a:t>rusbiathlon.ru/user/USID7128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6"/>
              </a:rPr>
              <a:t>http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6"/>
              </a:rPr>
              <a:t>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6"/>
              </a:rPr>
              <a:t>vk.com/novosti_biatlona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, (фигурка биатлониста);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  <a:hlinkClick r:id="rId7"/>
              </a:rPr>
              <a:t>http://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7"/>
              </a:rPr>
              <a:t>wooi.ru/dock/fonoteca3.php?soz=aplause7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(звук аплодисментов);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  <a:hlinkClick r:id="rId8"/>
              </a:rPr>
              <a:t>http://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8"/>
              </a:rPr>
              <a:t>ddl.muzofun.net/mp3/s3/18/9/189802050605bb8da0e8178ee257dd0a.mp3?st=gf2-Qjw_JEalEzhLoJmbgg&amp;e=1361088683&amp;name=zvuk-vystrel(muzofun.net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8"/>
              </a:rPr>
              <a:t>).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8"/>
              </a:rPr>
              <a:t>mp3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(звук выстрела);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  <a:hlinkClick r:id="rId9"/>
              </a:rPr>
              <a:t>http://ossbe.com/community/625/about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9"/>
              </a:rPr>
              <a:t>/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(пиктограмма, биатлонист);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Макарычев Ю.Н.,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Миндюк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Н.Г.,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Нешков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К.И., Суворова С.Б.  Алгебра 7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– М.: Просвещение,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2008;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dirty="0" err="1">
                <a:latin typeface="Times New Roman"/>
                <a:ea typeface="Times New Roman"/>
              </a:rPr>
              <a:t>Звавич</a:t>
            </a:r>
            <a:r>
              <a:rPr lang="ru-RU" dirty="0">
                <a:latin typeface="Times New Roman"/>
                <a:ea typeface="Times New Roman"/>
              </a:rPr>
              <a:t> Л.И., Кузнецова Л.В., Суворова С.Б. </a:t>
            </a:r>
            <a:r>
              <a:rPr lang="ru-RU" dirty="0" smtClean="0">
                <a:latin typeface="Times New Roman"/>
                <a:ea typeface="Times New Roman"/>
              </a:rPr>
              <a:t>«Дидактические </a:t>
            </a:r>
            <a:r>
              <a:rPr lang="ru-RU" dirty="0">
                <a:latin typeface="Times New Roman"/>
                <a:ea typeface="Times New Roman"/>
              </a:rPr>
              <a:t>материалы по алгебре для 7 </a:t>
            </a:r>
            <a:r>
              <a:rPr lang="ru-RU" dirty="0" smtClean="0">
                <a:latin typeface="Times New Roman"/>
                <a:ea typeface="Times New Roman"/>
              </a:rPr>
              <a:t>класса»;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  <a:hlinkClick r:id="rId10"/>
              </a:rPr>
              <a:t>http://ru.wikipedia.org/wiki/%C1%E8%E0%F2%EB%EE%ED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  <a:hlinkClick r:id="rId11"/>
              </a:rPr>
              <a:t>http://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11"/>
              </a:rPr>
              <a:t>animated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11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11"/>
              </a:rPr>
              <a:t>images.su/photo/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11"/>
              </a:rPr>
              <a:t>malenkie_kartinki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11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11"/>
              </a:rPr>
              <a:t>khlopajushhij_v_ladoshi_smajlik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11"/>
              </a:rPr>
              <a:t>/39-0-703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(смайлик);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  <a:hlinkClick r:id="rId12"/>
              </a:rPr>
              <a:t>http://metodisty.ru/m/files/view/elektronnaya_fizminutka_dlya_glaz-_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12"/>
              </a:rPr>
              <a:t>fizicheskie_uprazhneniya_dlya_myshch_ruk_i_nog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Масько Л.Г.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физминутка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«Звездочет»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u="sng" dirty="0">
                <a:latin typeface="Times New Roman" pitchFamily="18" charset="0"/>
                <a:cs typeface="Times New Roman" pitchFamily="18" charset="0"/>
                <a:hlinkClick r:id="rId13"/>
              </a:rPr>
              <a:t>http://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13"/>
              </a:rPr>
              <a:t>alisa-alia.ya.ru/replies.xml?item_no=1619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(анимация «Алфавит»).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2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1446</TotalTime>
  <Words>527</Words>
  <Application>Microsoft Office PowerPoint</Application>
  <PresentationFormat>Экран (4:3)</PresentationFormat>
  <Paragraphs>216</Paragraphs>
  <Slides>28</Slides>
  <Notes>3</Notes>
  <HiddenSlides>0</HiddenSlides>
  <MMClips>17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Волна</vt:lpstr>
      <vt:lpstr>Формула</vt:lpstr>
      <vt:lpstr>«Преобразование целого выражения                                            в многочлен»</vt:lpstr>
      <vt:lpstr>Презентация PowerPoint</vt:lpstr>
      <vt:lpstr>Первый этап       Гонка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Дмитрий</cp:lastModifiedBy>
  <cp:revision>112</cp:revision>
  <dcterms:created xsi:type="dcterms:W3CDTF">2013-02-14T12:02:05Z</dcterms:created>
  <dcterms:modified xsi:type="dcterms:W3CDTF">2014-03-16T09:33:53Z</dcterms:modified>
</cp:coreProperties>
</file>