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ojaz.ru/vinogradov/vinogradov_iz_istorii.html" TargetMode="External"/><Relationship Id="rId2" Type="http://schemas.openxmlformats.org/officeDocument/2006/relationships/hyperlink" Target="http://chitalnya.ru/magazir/2011/04/smile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v.net/news/cinema/1050661295/2011/j.html" TargetMode="External"/><Relationship Id="rId4" Type="http://schemas.openxmlformats.org/officeDocument/2006/relationships/hyperlink" Target="http://www.rasl.ru/science/10_Exhibitions/sherba_LT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548680"/>
            <a:ext cx="7272808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000" dirty="0" smtClean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Категория</a:t>
            </a:r>
            <a:r>
              <a:rPr kumimoji="0" lang="ru-RU" sz="600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состояния</a:t>
            </a: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3429000"/>
            <a:ext cx="4280520" cy="2976736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Учитель русского языка 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и литературы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МКОУ «СОШ №15» 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п.Светлый РС(Я)</a:t>
            </a:r>
          </a:p>
          <a:p>
            <a:pPr algn="r"/>
            <a:r>
              <a:rPr lang="ru-RU" sz="2400" dirty="0" err="1" smtClean="0">
                <a:solidFill>
                  <a:schemeClr val="tx1"/>
                </a:solidFill>
              </a:rPr>
              <a:t>Зауэр</a:t>
            </a:r>
            <a:r>
              <a:rPr lang="ru-RU" sz="2400" dirty="0" smtClean="0">
                <a:solidFill>
                  <a:schemeClr val="tx1"/>
                </a:solidFill>
              </a:rPr>
              <a:t> Мария Александровна</a:t>
            </a:r>
          </a:p>
          <a:p>
            <a:pPr algn="ctr">
              <a:spcBef>
                <a:spcPts val="0"/>
              </a:spcBef>
              <a:buNone/>
            </a:pPr>
            <a:endParaRPr lang="ru-RU" sz="2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://go4.imgsmail.ru/imgpreview?key=http%3A//startnewlife.ru/wp-content/uploads/2012/09/smail.jpg&amp;mb=imgdb_preview_1720&amp;q=90&amp;w=2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1962150" cy="1847851"/>
          </a:xfrm>
          <a:prstGeom prst="rect">
            <a:avLst/>
          </a:prstGeom>
          <a:noFill/>
        </p:spPr>
      </p:pic>
      <p:pic>
        <p:nvPicPr>
          <p:cNvPr id="11268" name="Picture 4" descr="http://go4.imgsmail.ru/imgpreview?key=http%3A//avaqip.ru/wp-content/uploads/2013/03/smiles.jpg&amp;mb=imgdb_preview_1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556792"/>
            <a:ext cx="2085975" cy="1733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1124744"/>
            <a:ext cx="8136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124744"/>
            <a:ext cx="799288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Повторение.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(На)удачу, (на)лету, (в)присядку, (в)рукопашную, (до)нельзя, (по)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французски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(в)пустую,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давным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)давно, (кое)что, бок (о)бок, (в)трое.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052736"/>
            <a:ext cx="820891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Запишите предложения.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Тихо ответили жители, тихо проехал обоз.</a:t>
            </a:r>
          </a:p>
          <a:p>
            <a:pPr marL="514350" indent="-514350">
              <a:buAutoNum type="arabicPeriod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Тонко пахло в чистом ночном воздухе, мирно было в степи, тихо в темной деревне.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395537" y="476672"/>
            <a:ext cx="8424614" cy="5976664"/>
          </a:xfrm>
          <a:prstGeom prst="rect">
            <a:avLst/>
          </a:prstGeom>
        </p:spPr>
        <p:txBody>
          <a:bodyPr/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400" b="1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Категория состояния</a:t>
            </a:r>
            <a:endParaRPr lang="ru-RU" sz="2400" b="1" i="1" kern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1268413" y="1637184"/>
            <a:ext cx="7704137" cy="496855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051720" y="836712"/>
            <a:ext cx="1008112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39552" y="1196752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отвечает на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вопросы </a:t>
            </a: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как? каков?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771800" y="836712"/>
            <a:ext cx="360040" cy="19442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95536" y="2636912"/>
            <a:ext cx="40324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имеет </a:t>
            </a: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степени сравнения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(холодно – холоднее);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имеет 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постоянных признаков;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непостоянные признаки –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(с помощью глаголов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быть, будет, станет и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т.д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707904" y="836712"/>
            <a:ext cx="0" cy="57606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131840" y="1268760"/>
            <a:ext cx="1944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член предложения - </a:t>
            </a: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сказуемое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6056" y="1484784"/>
            <a:ext cx="32801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обозначает: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душевное состояние 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(весело)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оценку состояния </a:t>
            </a:r>
          </a:p>
          <a:p>
            <a:pPr>
              <a:buFont typeface="Arial" pitchFamily="34" charset="0"/>
              <a:buChar char="•"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(нужно)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состояние природы </a:t>
            </a:r>
          </a:p>
          <a:p>
            <a:pPr>
              <a:buFont typeface="Arial" pitchFamily="34" charset="0"/>
              <a:buChar char="•"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(светло)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физическое состояние</a:t>
            </a:r>
          </a:p>
          <a:p>
            <a:pPr>
              <a:buFont typeface="Arial" pitchFamily="34" charset="0"/>
              <a:buChar char="•"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(больно)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932040" y="836712"/>
            <a:ext cx="864096" cy="10081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084168" y="836712"/>
            <a:ext cx="72008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40152" y="1268760"/>
            <a:ext cx="255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 изменяется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1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12776"/>
            <a:ext cx="1736501" cy="237626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393305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Виктор Владимирович</a:t>
            </a:r>
          </a:p>
          <a:p>
            <a:pPr algn="ctr"/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Виноградов</a:t>
            </a:r>
            <a:endParaRPr lang="ru-RU" sz="24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C:\Users\1\Desktop\ind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412776"/>
            <a:ext cx="1892866" cy="240463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788024" y="400506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Лев Владимирович </a:t>
            </a:r>
          </a:p>
          <a:p>
            <a:pPr algn="ctr"/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Щерба</a:t>
            </a:r>
            <a:endParaRPr lang="ru-RU" sz="24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268760"/>
            <a:ext cx="734481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Запишите предложения.</a:t>
            </a:r>
          </a:p>
          <a:p>
            <a:pPr>
              <a:buNone/>
            </a:pPr>
            <a:r>
              <a:rPr lang="ru-RU" sz="28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Лицо старика красиво и спокойно.</a:t>
            </a:r>
          </a:p>
          <a:p>
            <a:pPr marL="514350" indent="-514350"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рассвете крепко и спокойно заснул ребенок.</a:t>
            </a:r>
          </a:p>
          <a:p>
            <a:pPr marL="514350" indent="-514350"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Сегодня в отделении было спокойно.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Содержимое 3"/>
          <p:cNvGraphicFramePr>
            <a:graphicFrameLocks/>
          </p:cNvGraphicFramePr>
          <p:nvPr/>
        </p:nvGraphicFramePr>
        <p:xfrm>
          <a:off x="683568" y="548680"/>
          <a:ext cx="7704460" cy="4320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75967"/>
                <a:gridCol w="2016309"/>
                <a:gridCol w="1386069"/>
                <a:gridCol w="1926115"/>
              </a:tblGrid>
              <a:tr h="864096"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Прилагательное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Наречие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Категория состояния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Вопрос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Изменяемость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Синтаксическая роль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+mn-lt"/>
              </a:rPr>
              <a:t>Ключ.</a:t>
            </a:r>
            <a:endParaRPr lang="ru-RU" sz="32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0" y="764704"/>
          <a:ext cx="9144000" cy="623051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59832"/>
                <a:gridCol w="2153119"/>
                <a:gridCol w="1645049"/>
                <a:gridCol w="2286000"/>
              </a:tblGrid>
              <a:tr h="8842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Прилагательное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Наречие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Категория состояния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9509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Вопрос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какой? каков?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как? где? зачем? и т.д.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как? каково?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7262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Изменяемость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изменяется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не изменяется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не изменяется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84279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Синтаксическая роль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подлежащее, определение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обстоятельство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сказуемое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9423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признак предмета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признак действия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душевное состояние, физическое состояние и т.д.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052736"/>
            <a:ext cx="806489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Составьте с данными словами предложения так, чтобы в каждом контексте данные слова являлись разными частями речи.</a:t>
            </a:r>
          </a:p>
          <a:p>
            <a:pPr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 группа: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тихо, сыро</a:t>
            </a:r>
          </a:p>
          <a:p>
            <a:pPr>
              <a:buNone/>
            </a:pP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 группа: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красиво, печально</a:t>
            </a:r>
          </a:p>
          <a:p>
            <a:pPr>
              <a:buNone/>
            </a:pP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3 группа: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тревожно, холодно</a:t>
            </a:r>
          </a:p>
          <a:p>
            <a:pPr>
              <a:buNone/>
            </a:pP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4 группа: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весело, больно.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3042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C3300"/>
                </a:solidFill>
                <a:latin typeface="+mn-lt"/>
              </a:rPr>
              <a:t/>
            </a:r>
            <a:br>
              <a:rPr lang="ru-RU" sz="3600" b="1" dirty="0" smtClean="0">
                <a:solidFill>
                  <a:srgbClr val="CC3300"/>
                </a:solidFill>
                <a:latin typeface="+mn-lt"/>
              </a:rPr>
            </a:br>
            <a:endParaRPr lang="ru-RU" sz="3600" b="1" dirty="0">
              <a:solidFill>
                <a:srgbClr val="CC3300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980728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Кластер по теме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1988840"/>
            <a:ext cx="608916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/>
              <a:t>Категория состояния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Самостоятельная, интересная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Обозначает, имеет, является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Обозначает состояние человека, природы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Состояние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052736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  <a:p>
            <a:pPr>
              <a:buNone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916833"/>
            <a:ext cx="6030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Письменно создать с помощью слов категории состояния пейзажную зарисовку на тему «Весна».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17202" y="980728"/>
            <a:ext cx="53095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>
              <a:buNone/>
            </a:pPr>
            <a:r>
              <a:rPr lang="ru-RU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501008"/>
            <a:ext cx="2732087" cy="2414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 additive="repl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4888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+mn-lt"/>
              </a:rPr>
              <a:t>Литература.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/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 </a:t>
            </a:r>
            <a:endParaRPr lang="ru-RU" sz="24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980728"/>
            <a:ext cx="84049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err="1" smtClean="0"/>
              <a:t>Акишина</a:t>
            </a:r>
            <a:r>
              <a:rPr lang="ru-RU" sz="2400" dirty="0" smtClean="0"/>
              <a:t> А.А., </a:t>
            </a:r>
            <a:r>
              <a:rPr lang="ru-RU" sz="2400" dirty="0" err="1" smtClean="0"/>
              <a:t>Акишина</a:t>
            </a:r>
            <a:r>
              <a:rPr lang="ru-RU" sz="2400" dirty="0" smtClean="0"/>
              <a:t> Т.Е. Эмоции и мнения.</a:t>
            </a:r>
          </a:p>
          <a:p>
            <a:pPr marL="457200" indent="-457200"/>
            <a:r>
              <a:rPr lang="ru-RU" sz="2400" dirty="0" smtClean="0"/>
              <a:t> Выражение чувств в русском языке – М.: Русский язык. </a:t>
            </a:r>
          </a:p>
          <a:p>
            <a:pPr marL="457200" indent="-457200"/>
            <a:r>
              <a:rPr lang="ru-RU" sz="2400" dirty="0" smtClean="0"/>
              <a:t>Курсы, 2009. – 168 с.</a:t>
            </a:r>
          </a:p>
          <a:p>
            <a:pPr marL="457200" indent="-457200"/>
            <a:r>
              <a:rPr lang="ru-RU" sz="2400" dirty="0" smtClean="0"/>
              <a:t>2. Баранова М.Т., </a:t>
            </a:r>
            <a:r>
              <a:rPr lang="ru-RU" sz="2400" dirty="0" err="1" smtClean="0"/>
              <a:t>Ладыженская</a:t>
            </a:r>
            <a:r>
              <a:rPr lang="ru-RU" sz="2400" dirty="0" smtClean="0"/>
              <a:t> Т.А. Русский язык. 7 класс – М.: Просвещение, 2013. – 223с.</a:t>
            </a:r>
          </a:p>
          <a:p>
            <a:pPr marL="457200" indent="-457200"/>
            <a:r>
              <a:rPr lang="ru-RU" sz="2400" dirty="0" smtClean="0"/>
              <a:t>3</a:t>
            </a:r>
            <a:r>
              <a:rPr lang="ru-RU" sz="2400" dirty="0" smtClean="0"/>
              <a:t>. </a:t>
            </a:r>
            <a:r>
              <a:rPr lang="ru-RU" sz="2400" dirty="0" err="1" smtClean="0"/>
              <a:t>Горашова</a:t>
            </a:r>
            <a:r>
              <a:rPr lang="ru-RU" sz="2400" dirty="0" smtClean="0"/>
              <a:t> Н.Г. Поурочные разработки по русскому языку </a:t>
            </a:r>
          </a:p>
          <a:p>
            <a:pPr marL="457200" indent="-457200"/>
            <a:r>
              <a:rPr lang="ru-RU" sz="2400" dirty="0" smtClean="0"/>
              <a:t>7 класс – М.: Экзамен, 2011. – 413с.</a:t>
            </a:r>
          </a:p>
          <a:p>
            <a:pPr marL="457200" indent="-457200"/>
            <a:r>
              <a:rPr lang="ru-RU" sz="2400" dirty="0" smtClean="0"/>
              <a:t>4</a:t>
            </a:r>
            <a:r>
              <a:rPr lang="ru-RU" sz="2400" dirty="0" smtClean="0"/>
              <a:t>. Изображение смайликов:</a:t>
            </a:r>
          </a:p>
          <a:p>
            <a:pPr marL="457200" indent="-457200"/>
            <a:r>
              <a:rPr lang="en-US" sz="2400" dirty="0" smtClean="0">
                <a:hlinkClick r:id="rId2"/>
              </a:rPr>
              <a:t>http://chitalnya.ru/magazir/2011/04/smile.jpg</a:t>
            </a:r>
            <a:endParaRPr lang="en-US" sz="2400" dirty="0" smtClean="0"/>
          </a:p>
          <a:p>
            <a:pPr marL="457200" indent="-457200"/>
            <a:r>
              <a:rPr lang="en-US" sz="2400" dirty="0" smtClean="0"/>
              <a:t>5.</a:t>
            </a:r>
            <a:r>
              <a:rPr lang="ru-RU" sz="2400" dirty="0" smtClean="0"/>
              <a:t>Портрет В.В. </a:t>
            </a:r>
            <a:r>
              <a:rPr lang="ru-RU" sz="2400" dirty="0" smtClean="0"/>
              <a:t>В</a:t>
            </a:r>
            <a:r>
              <a:rPr lang="ru-RU" sz="2400" dirty="0" smtClean="0"/>
              <a:t>иноградова:</a:t>
            </a:r>
          </a:p>
          <a:p>
            <a:pPr marL="457200" indent="-457200"/>
            <a:r>
              <a:rPr lang="en-US" sz="2400" dirty="0" smtClean="0">
                <a:hlinkClick r:id="rId3"/>
              </a:rPr>
              <a:t>http://www.opojaz.ru/vinogradov/vinogradov_iz_istorii.html</a:t>
            </a:r>
            <a:endParaRPr lang="en-US" sz="2400" dirty="0" smtClean="0"/>
          </a:p>
          <a:p>
            <a:pPr marL="457200" indent="-457200"/>
            <a:r>
              <a:rPr lang="en-US" sz="2400" dirty="0" smtClean="0"/>
              <a:t>6.</a:t>
            </a:r>
            <a:r>
              <a:rPr lang="ru-RU" sz="2400" dirty="0" smtClean="0"/>
              <a:t> Портрет Л.В. Щербы:</a:t>
            </a:r>
          </a:p>
          <a:p>
            <a:pPr marL="457200" indent="-457200"/>
            <a:r>
              <a:rPr lang="en-US" sz="2400" dirty="0" smtClean="0">
                <a:hlinkClick r:id="rId4"/>
              </a:rPr>
              <a:t>http://www.rasl.ru/science/10_Exhibitions/sherba_LT.php</a:t>
            </a:r>
            <a:endParaRPr lang="en-US" sz="2400" dirty="0" smtClean="0"/>
          </a:p>
          <a:p>
            <a:pPr marL="457200" indent="-457200"/>
            <a:r>
              <a:rPr lang="en-US" sz="2400" dirty="0" smtClean="0"/>
              <a:t>7.</a:t>
            </a:r>
            <a:r>
              <a:rPr lang="ru-RU" sz="2400" dirty="0" smtClean="0"/>
              <a:t>Изображение зайца:</a:t>
            </a:r>
            <a:endParaRPr lang="en-US" sz="2400" dirty="0" smtClean="0"/>
          </a:p>
          <a:p>
            <a:pPr marL="457200" indent="-457200"/>
            <a:r>
              <a:rPr lang="en-US" sz="2400" dirty="0" smtClean="0">
                <a:hlinkClick r:id="rId5"/>
              </a:rPr>
              <a:t>http://www.tv.net/news/cinema/1050661295/2011/j.html</a:t>
            </a:r>
            <a:endParaRPr lang="en-US" sz="2400" dirty="0" smtClean="0"/>
          </a:p>
          <a:p>
            <a:pPr marL="457200" indent="-457200"/>
            <a:endParaRPr lang="ru-RU" sz="2400" dirty="0" smtClean="0"/>
          </a:p>
          <a:p>
            <a:pPr marL="457200" indent="-457200"/>
            <a:endParaRPr lang="en-US" sz="2400" dirty="0" smtClean="0"/>
          </a:p>
          <a:p>
            <a:pPr marL="457200" indent="-457200"/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437</Words>
  <Application>Microsoft Office PowerPoint</Application>
  <PresentationFormat>Экран (4:3)</PresentationFormat>
  <Paragraphs>118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Ключ.</vt:lpstr>
      <vt:lpstr>Слайд 9</vt:lpstr>
      <vt:lpstr> </vt:lpstr>
      <vt:lpstr>Слайд 11</vt:lpstr>
      <vt:lpstr>Слайд 12</vt:lpstr>
      <vt:lpstr>Литература.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20</cp:revision>
  <dcterms:created xsi:type="dcterms:W3CDTF">2013-08-20T23:50:31Z</dcterms:created>
  <dcterms:modified xsi:type="dcterms:W3CDTF">2014-04-02T13:08:20Z</dcterms:modified>
</cp:coreProperties>
</file>