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75" r:id="rId7"/>
    <p:sldId id="262" r:id="rId8"/>
    <p:sldId id="263" r:id="rId9"/>
    <p:sldId id="264" r:id="rId10"/>
    <p:sldId id="274" r:id="rId11"/>
    <p:sldId id="265" r:id="rId12"/>
    <p:sldId id="257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66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BE06D2-C3FF-435B-A33A-CE8D4AB45C4D}" type="datetimeFigureOut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7C154A8-B0F4-4451-A0F9-F9B989C27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47A73-4F78-4D2B-A2C6-1A766242CFA9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E564B-D5ED-4826-9B4F-66EBC7E95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A88AC-BB63-4485-99FE-9ABED6CF3601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F891C-5689-437E-978E-951A3C46A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4451B-B207-4C74-B495-ABA333083389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0D7BE-B8E3-4CA6-BB6D-22C4D744B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ACEF1-D8D9-4EC9-B963-0BD2A50A568F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D1A96-E99A-4E91-B31D-722D35B792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DA394-B2AC-4D9E-8E99-75802FF51B52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BFB61-2E65-409E-834B-A3ED489AC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C9CDA-BAB8-479D-B520-A70110680378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C6742-F444-4584-8CA3-FE8EF25B9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2A23D-99E3-45F3-B76D-99E13C6A802F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12AB-D520-4334-8982-9477766CC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C66E4-7AC5-460D-A51C-41853106F9BF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85BE2-5477-41BE-B205-2CA6AA667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D0782-3A8A-44DD-ABB8-573D271594A2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5D00C-8B43-4709-9B6A-C6B92EE391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47CC0-8A2A-4822-9D1B-C82CEF162215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1ED8B-A52B-402C-8FC3-0C3F569A5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60866-1876-455A-AD14-0108D28F6D77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E05D6-A322-4AFF-8B9A-303A7B7DF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A90AF1-CC50-4848-BDEE-1D075EBC74E0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58388B-75CA-4E0B-89B4-F28EC638C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dlessness.ru/index.php?option=com_content&amp;task=view&amp;id=44&amp;Itemid=1" TargetMode="External"/><Relationship Id="rId3" Type="http://schemas.openxmlformats.org/officeDocument/2006/relationships/hyperlink" Target="http://old-mariupol.com.ua/page/83/?C=S%3BO%3DA" TargetMode="External"/><Relationship Id="rId7" Type="http://schemas.openxmlformats.org/officeDocument/2006/relationships/hyperlink" Target="http://www.liveinternet.ru/users/sarganc/post108807963/" TargetMode="External"/><Relationship Id="rId2" Type="http://schemas.openxmlformats.org/officeDocument/2006/relationships/hyperlink" Target="http://www.liveinternet.ru/users/kakula/post28961359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storiyadrevnegomira.ru/knyaz-vladimir-svyatoj.html" TargetMode="External"/><Relationship Id="rId5" Type="http://schemas.openxmlformats.org/officeDocument/2006/relationships/hyperlink" Target="http://zenanews.ru/news_1315980332.html" TargetMode="External"/><Relationship Id="rId4" Type="http://schemas.openxmlformats.org/officeDocument/2006/relationships/hyperlink" Target="http://clubs.ya.ru/4611686018427457955/posts.xml?tb=260&amp;maxt=1322683199&amp;mint=1320091200" TargetMode="External"/><Relationship Id="rId9" Type="http://schemas.openxmlformats.org/officeDocument/2006/relationships/hyperlink" Target="http://www.turkishfirst.ru/stories/343-torgovlya-konstantinopo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Documents and Settings\Aida\Рабочий стол\клипарты рамки фончики\karty\karty\map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57188"/>
            <a:ext cx="835818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714375" y="4214813"/>
            <a:ext cx="7772400" cy="1470025"/>
          </a:xfrm>
        </p:spPr>
        <p:txBody>
          <a:bodyPr/>
          <a:lstStyle/>
          <a:p>
            <a:r>
              <a:rPr lang="ru-RU" dirty="0" smtClean="0"/>
              <a:t>Первые русские князья</a:t>
            </a:r>
            <a:br>
              <a:rPr lang="ru-RU" dirty="0" smtClean="0"/>
            </a:br>
            <a:r>
              <a:rPr lang="ru-RU" sz="1400" dirty="0" smtClean="0"/>
              <a:t>У</a:t>
            </a:r>
            <a:r>
              <a:rPr lang="ru-RU" sz="1400" dirty="0" smtClean="0"/>
              <a:t>рок окружающего мира в 3 классе</a:t>
            </a:r>
            <a:br>
              <a:rPr lang="ru-RU" sz="1400" dirty="0" smtClean="0"/>
            </a:br>
            <a:r>
              <a:rPr lang="ru-RU" sz="1400" dirty="0" smtClean="0"/>
              <a:t>Учитель: Лабзина Наталия Сергеевна</a:t>
            </a:r>
            <a:endParaRPr lang="ru-RU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 Как назывался торговый путь, связывавший Северную Русь и Скандинавию с Византией?</a:t>
            </a:r>
          </a:p>
          <a:p>
            <a:r>
              <a:rPr lang="ru-RU" dirty="0" smtClean="0"/>
              <a:t>1)</a:t>
            </a:r>
            <a:r>
              <a:rPr lang="ru-RU" i="1" dirty="0" smtClean="0"/>
              <a:t> </a:t>
            </a:r>
            <a:r>
              <a:rPr lang="ru-RU" dirty="0" smtClean="0"/>
              <a:t>Из варяг в греки;</a:t>
            </a:r>
          </a:p>
          <a:p>
            <a:r>
              <a:rPr lang="ru-RU" dirty="0" smtClean="0"/>
              <a:t>2) из Руси на север;</a:t>
            </a:r>
          </a:p>
          <a:p>
            <a:r>
              <a:rPr lang="ru-RU" dirty="0" smtClean="0"/>
              <a:t>3) из славян в викинги.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6" name="Рисунок 5" descr="nev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2143116"/>
            <a:ext cx="2792352" cy="400050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2. Что продавали </a:t>
            </a:r>
            <a:r>
              <a:rPr lang="ru-RU" dirty="0" err="1" smtClean="0"/>
              <a:t>русичи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1) Лен;</a:t>
            </a:r>
          </a:p>
          <a:p>
            <a:r>
              <a:rPr lang="ru-RU" dirty="0" smtClean="0"/>
              <a:t>2) пушнину;</a:t>
            </a:r>
          </a:p>
          <a:p>
            <a:r>
              <a:rPr lang="ru-RU" dirty="0" smtClean="0"/>
              <a:t>3) мед.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6" name="Рисунок 5" descr="946711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826" y="2428867"/>
            <a:ext cx="4789905" cy="357190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3. Что привозили из Византии?</a:t>
            </a:r>
          </a:p>
          <a:p>
            <a:r>
              <a:rPr lang="ru-RU" dirty="0" smtClean="0"/>
              <a:t>1) Пряности;</a:t>
            </a:r>
          </a:p>
          <a:p>
            <a:r>
              <a:rPr lang="ru-RU" dirty="0" smtClean="0"/>
              <a:t>2) дорогие ткани;</a:t>
            </a:r>
          </a:p>
          <a:p>
            <a:r>
              <a:rPr lang="ru-RU" dirty="0" smtClean="0"/>
              <a:t>3) тюлений жир.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6" name="Рисунок 5" descr="8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2714620"/>
            <a:ext cx="4495800" cy="29337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4. Какие природные зоны пересекали торговые караваны, двигаясь по пути «из варяг в греки»? </a:t>
            </a:r>
            <a:endParaRPr lang="ru-RU" dirty="0" smtClean="0"/>
          </a:p>
          <a:p>
            <a:r>
              <a:rPr lang="ru-RU" dirty="0" smtClean="0"/>
              <a:t>1) Лесная</a:t>
            </a:r>
          </a:p>
          <a:p>
            <a:r>
              <a:rPr lang="ru-RU" dirty="0" smtClean="0"/>
              <a:t>2) Степь</a:t>
            </a:r>
          </a:p>
          <a:p>
            <a:r>
              <a:rPr lang="ru-RU" dirty="0" smtClean="0"/>
              <a:t>3) Пустыня</a:t>
            </a:r>
          </a:p>
          <a:p>
            <a:r>
              <a:rPr lang="ru-RU" dirty="0" smtClean="0"/>
              <a:t>4) Тропические леса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Рисунок 5" descr="лес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714620"/>
            <a:ext cx="2762248" cy="2071686"/>
          </a:xfrm>
          <a:prstGeom prst="rect">
            <a:avLst/>
          </a:prstGeom>
        </p:spPr>
      </p:pic>
      <p:pic>
        <p:nvPicPr>
          <p:cNvPr id="7" name="Рисунок 6" descr="dcd73509393aad0bd66cb9a1c3df40a8478b114a_previe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4572008"/>
            <a:ext cx="2938882" cy="192404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/>
          <a:lstStyle/>
          <a:p>
            <a:r>
              <a:rPr lang="ru-RU" dirty="0" smtClean="0"/>
              <a:t>Становление государства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00174"/>
            <a:ext cx="5286412" cy="4757758"/>
          </a:xfrm>
        </p:spPr>
        <p:txBody>
          <a:bodyPr/>
          <a:lstStyle/>
          <a:p>
            <a:r>
              <a:rPr lang="ru-RU" sz="2800" dirty="0" smtClean="0"/>
              <a:t>К середине 9 века существовало Киевское княжество, где были правители – бояре. Образовался союз трёх племён, ни одно не хотело уступить другому. Было принято решение сделать главным наёмника, который не связан ни с одним племенем. Это был </a:t>
            </a:r>
            <a:r>
              <a:rPr lang="ru-RU" sz="2800" dirty="0" err="1" smtClean="0"/>
              <a:t>Рюрик</a:t>
            </a:r>
            <a:r>
              <a:rPr lang="ru-RU" sz="2800" dirty="0" smtClean="0"/>
              <a:t>, варяжский князь.</a:t>
            </a:r>
            <a:endParaRPr lang="ru-RU" sz="2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6" name="Рисунок 5" descr="tajna_mogily_rjurika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2000240"/>
            <a:ext cx="3643314" cy="364331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785794"/>
            <a:ext cx="6515088" cy="1143000"/>
          </a:xfrm>
        </p:spPr>
        <p:txBody>
          <a:bodyPr/>
          <a:lstStyle/>
          <a:p>
            <a:r>
              <a:rPr lang="ru-RU" dirty="0" smtClean="0"/>
              <a:t>Киевская Русь</a:t>
            </a:r>
            <a:endParaRPr lang="ru-RU" dirty="0"/>
          </a:p>
        </p:txBody>
      </p:sp>
      <p:pic>
        <p:nvPicPr>
          <p:cNvPr id="6" name="Содержимое 5" descr="78dac1d23e3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357166"/>
            <a:ext cx="5072097" cy="6213059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нужно государство?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Осуществляет власть</a:t>
            </a:r>
          </a:p>
          <a:p>
            <a:r>
              <a:rPr lang="ru-RU" dirty="0" smtClean="0"/>
              <a:t>Защищает границы</a:t>
            </a:r>
          </a:p>
          <a:p>
            <a:r>
              <a:rPr lang="ru-RU" dirty="0" smtClean="0"/>
              <a:t>Собирает налоги</a:t>
            </a:r>
          </a:p>
          <a:p>
            <a:r>
              <a:rPr lang="ru-RU" dirty="0" smtClean="0"/>
              <a:t>Издаёт законы</a:t>
            </a:r>
          </a:p>
          <a:p>
            <a:r>
              <a:rPr lang="ru-RU" dirty="0" smtClean="0"/>
              <a:t>Организует нужные для всего населения работы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 главе государства стоял князь (правитель). Князья укрепляли Русь, поддерживали порядок внутри страны, заботились о её безопасности. Князь собирал с народа налоги (дань)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русские князья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043492" cy="2900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/>
                <a:gridCol w="560388"/>
                <a:gridCol w="560388"/>
                <a:gridCol w="560388"/>
                <a:gridCol w="560388"/>
                <a:gridCol w="560388"/>
                <a:gridCol w="560388"/>
                <a:gridCol w="560388"/>
                <a:gridCol w="560388"/>
              </a:tblGrid>
              <a:tr h="5800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478632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1. Князь, захвативший власть в Новгороде после смерти </a:t>
            </a:r>
            <a:r>
              <a:rPr lang="ru-RU" dirty="0" err="1"/>
              <a:t>Рюрика</a:t>
            </a:r>
            <a:r>
              <a:rPr lang="ru-RU" dirty="0"/>
              <a:t> и отправившийся в Киев. Этот поход положил начало образованию Древнерусского государства.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48577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2. Князь, отправившийся за данью в землю древлян, которые про него сказали  так:  «Повадится  волк  овец  таскать,  так  все  стадо  перетаскает».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49291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3. Первый русский князь, приглашенный новгородцами контролировать торговый путь «из варяг в греки».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57356" y="478632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4. Кому принадлежат слова: «Да не посрамим земли Русской, но костьми ляжем, дабы мертвые не знают позора»?</a:t>
            </a:r>
            <a:r>
              <a:rPr lang="ru-RU" i="1" dirty="0"/>
              <a:t>(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28794" y="50006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5. Кто  принял  крещение  в  Византии  и  жестоко  отомстил  древлянам?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071934" y="1571612"/>
            <a:ext cx="3555319" cy="156966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???</a:t>
            </a:r>
            <a:endParaRPr lang="ru-RU" sz="9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-214346" y="285728"/>
            <a:ext cx="8229600" cy="1143000"/>
          </a:xfrm>
        </p:spPr>
        <p:txBody>
          <a:bodyPr/>
          <a:lstStyle/>
          <a:p>
            <a:r>
              <a:rPr lang="ru-RU" dirty="0" smtClean="0"/>
              <a:t>Князь Олег</a:t>
            </a:r>
            <a:endParaRPr lang="ru-RU" dirty="0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1428737"/>
            <a:ext cx="5857884" cy="4357718"/>
          </a:xfrm>
        </p:spPr>
        <p:txBody>
          <a:bodyPr/>
          <a:lstStyle/>
          <a:p>
            <a:r>
              <a:rPr lang="ru-RU" sz="1400" dirty="0" smtClean="0"/>
              <a:t>Олегу очень понравилось в Киеве, он остался княжить там и сказал: «Пусть этот город будет матерью городам русским!»</a:t>
            </a:r>
          </a:p>
          <a:p>
            <a:r>
              <a:rPr lang="ru-RU" sz="1400" dirty="0" smtClean="0"/>
              <a:t>Киев при Олеге не только богател, но и сильно укреплялся. Город был окружен рвом и крепкими бревенчатыми стенами.</a:t>
            </a:r>
          </a:p>
          <a:p>
            <a:r>
              <a:rPr lang="ru-RU" sz="1400" dirty="0" smtClean="0"/>
              <a:t>Князь Олег укреплял свою власть при помощи военных походов, приносивших большие богатства. Как говорит предание, решил Олег с дружиною воевать с Византией и получить с нее большую дань. На кораблях приплыл к Царьграду и осадил его. Чтобы взять неприступную крепость, он придумал такую хитрость, которая даже в летописи для потомков описана: «Повелел Олег своим воинам сделать колеса и поставить на них корабли. И так как был попутный ветер, то подняли они паруса и пошли к городу. Греки же, увидев это, испугались и сказали: «Не губи города, дадим тебе дань, какую захочешь». Так покорил Олег город и в знак победы прибил щит на вратах Царьграда». Произошло это, как повествует летопись, в 911 году, в самом начале X века.</a:t>
            </a:r>
          </a:p>
          <a:p>
            <a:r>
              <a:rPr lang="ru-RU" sz="1400" dirty="0" smtClean="0"/>
              <a:t>Олег получил в народе прозвище «вещий», то есть всеведущий, знающий то, что другим знать не дано. В этом прозвище отражены его прозорливость, мудрость.</a:t>
            </a:r>
          </a:p>
          <a:p>
            <a:r>
              <a:rPr lang="ru-RU" sz="1400" dirty="0" smtClean="0"/>
              <a:t>Олег был храбр и умен, победил много соседних народов. Он управлял государством 33 года.</a:t>
            </a:r>
          </a:p>
          <a:p>
            <a:endParaRPr lang="ru-RU" dirty="0" smtClean="0"/>
          </a:p>
        </p:txBody>
      </p:sp>
      <p:pic>
        <p:nvPicPr>
          <p:cNvPr id="4" name="Picture 2" descr="H:\Documents and Settings\Aida\Рабочий стол\клипарты рамки фончики\karty\karty\map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58" y="357166"/>
            <a:ext cx="1533536" cy="1045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61A7AC0-BBAA-405E-BAE4-5C34BB4B5BEC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9149AA-DAFB-457D-9A78-C08157F12584}" type="slidenum">
              <a:rPr lang="ru-RU"/>
              <a:pPr>
                <a:defRPr/>
              </a:pPr>
              <a:t>12</a:t>
            </a:fld>
            <a:endParaRPr lang="ru-RU"/>
          </a:p>
        </p:txBody>
      </p:sp>
      <p:pic>
        <p:nvPicPr>
          <p:cNvPr id="7" name="Рисунок 6" descr="63530997_oleg11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222" y="928670"/>
            <a:ext cx="3334778" cy="464344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Князь Игорь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1500174"/>
            <a:ext cx="5929354" cy="4572032"/>
          </a:xfrm>
        </p:spPr>
        <p:txBody>
          <a:bodyPr/>
          <a:lstStyle/>
          <a:p>
            <a:r>
              <a:rPr lang="ru-RU" sz="1600" dirty="0" smtClean="0"/>
              <a:t>После смерти Олега на киевский престол вступил возмужавший к тому времени сын </a:t>
            </a:r>
            <a:r>
              <a:rPr lang="ru-RU" sz="1600" dirty="0" err="1" smtClean="0"/>
              <a:t>Рюрика</a:t>
            </a:r>
            <a:r>
              <a:rPr lang="ru-RU" sz="1600" dirty="0" smtClean="0"/>
              <a:t> – Игорь.</a:t>
            </a:r>
          </a:p>
          <a:p>
            <a:r>
              <a:rPr lang="ru-RU" sz="1600" dirty="0" smtClean="0"/>
              <a:t>У него была жена Ольга, красавица и умница – щеки румяные, глаза синие, коса русая. До замужества она жила в деревне </a:t>
            </a:r>
            <a:r>
              <a:rPr lang="ru-RU" sz="1600" dirty="0" err="1" smtClean="0"/>
              <a:t>Выбуты</a:t>
            </a:r>
            <a:r>
              <a:rPr lang="ru-RU" sz="1600" dirty="0" smtClean="0"/>
              <a:t>, на берегу реки Великой, в 12 километрах от Пскова. И вот однажды проезжал мимо тех мест молодой и красивый князь Игорь. Увидел он у реки красавицу Ольгу и попросил перевезти его на другой берег. Долго беседовали они, но что сказали друг другу – неизвестно. Да только не забывал уже никогда юный князь той встречи. Он прислал за </a:t>
            </a:r>
            <a:r>
              <a:rPr lang="ru-RU" sz="1600" dirty="0" err="1" smtClean="0"/>
              <a:t>девушкой-псковитянкой</a:t>
            </a:r>
            <a:r>
              <a:rPr lang="ru-RU" sz="1600" dirty="0" smtClean="0"/>
              <a:t> сватов. И стала Ольга киевской княгиней.</a:t>
            </a:r>
          </a:p>
          <a:p>
            <a:r>
              <a:rPr lang="ru-RU" sz="1600" dirty="0" smtClean="0"/>
              <a:t>Игорь часто объезжал свои земли по разным делам. Однажды он собирал ежегодную дань с древлян, и на обратном пути ему показалось, что дани взято мало, – он вернулся за остальной частью дани. Древляне, узнав об этом, сказали: «Если повадится волк к овцам, то вынесет все стадо, пока не убьют его».</a:t>
            </a:r>
          </a:p>
          <a:p>
            <a:r>
              <a:rPr lang="ru-RU" sz="1600" dirty="0" smtClean="0"/>
              <a:t>Действительно, из этого похода Игорь живым уже не вернулся… </a:t>
            </a:r>
            <a:endParaRPr lang="ru-RU" sz="16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Рисунок 5" descr="554183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1571612"/>
            <a:ext cx="3048000" cy="385064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Княгиня Ольга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6143636" cy="4572032"/>
          </a:xfrm>
        </p:spPr>
        <p:txBody>
          <a:bodyPr/>
          <a:lstStyle/>
          <a:p>
            <a:r>
              <a:rPr lang="ru-RU" sz="1600" dirty="0" smtClean="0"/>
              <a:t>Жена </a:t>
            </a:r>
            <a:r>
              <a:rPr lang="ru-RU" sz="1600" dirty="0" smtClean="0"/>
              <a:t>Игоря Ольга (945–957) сурово отомстила за мужа: собрав большое войско вместе с малолетним сыном Святославом, она начала войну против древлян.</a:t>
            </a:r>
          </a:p>
          <a:p>
            <a:r>
              <a:rPr lang="ru-RU" sz="1600" dirty="0" smtClean="0"/>
              <a:t>Летопись рисует впечатляющую картину мести киевской княгини за убитого мужа. Притворно согласившись на предложение </a:t>
            </a:r>
            <a:r>
              <a:rPr lang="ru-RU" sz="1600" dirty="0" err="1" smtClean="0"/>
              <a:t>древлянских</a:t>
            </a:r>
            <a:r>
              <a:rPr lang="ru-RU" sz="1600" dirty="0" smtClean="0"/>
              <a:t> послов, она посоветовала им потребовать от киевских жителей, чтобы те в знак великой чести внесли их на княжеский двор в ладье, в которой они прибыли из </a:t>
            </a:r>
            <a:r>
              <a:rPr lang="ru-RU" sz="1600" dirty="0" err="1" smtClean="0"/>
              <a:t>Искоростеня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Киевляне выполнили требования послов, но у княжеского крыльца сбросили их вместе с ладьей в заранее вырытую яму и засыпали ее, похоронив древлян живыми. Следующих послов, которых по просьбе Ольги прислал ничего не подозревающий Мал, княгиня заперла в бане и сожгла заживо. После этого она отправилась с дружиной в </a:t>
            </a:r>
            <a:r>
              <a:rPr lang="ru-RU" sz="1600" dirty="0" err="1" smtClean="0"/>
              <a:t>древлянскую</a:t>
            </a:r>
            <a:r>
              <a:rPr lang="ru-RU" sz="1600" dirty="0" smtClean="0"/>
              <a:t> землю, где ее с почетом встретило </a:t>
            </a:r>
            <a:r>
              <a:rPr lang="ru-RU" sz="1600" dirty="0" err="1" smtClean="0"/>
              <a:t>древлянское</a:t>
            </a:r>
            <a:r>
              <a:rPr lang="ru-RU" sz="1600" dirty="0" smtClean="0"/>
              <a:t> войско. Ольга велела устроить тризну (поминальный пир) по убитому Игорю на месте его гибели, напоила древлян, а когда они заснули, приказала дружине их перебить.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6" name="Рисунок 5" descr="0a1cccbe65ac402a48bbc7086b8d8fc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214422"/>
            <a:ext cx="2857500" cy="425767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Княгиня Ольга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/>
              <a:t>На следующий год княгиня собрала большое войско, взяла с собой малолетнего сына Святослава и двинулась в поход на древлян. Древляне были разбиты, киевская рать осадила </a:t>
            </a:r>
            <a:r>
              <a:rPr lang="ru-RU" sz="1400" dirty="0" err="1" smtClean="0"/>
              <a:t>Искоростень</a:t>
            </a:r>
            <a:r>
              <a:rPr lang="ru-RU" sz="1400" dirty="0" smtClean="0"/>
              <a:t>. Однако в течение целого года осады взять город не удавалось. Тогда Ольга пошла на хитрость. Она пообещала отказаться от дальнейшей мести и отступить от </a:t>
            </a:r>
            <a:r>
              <a:rPr lang="ru-RU" sz="1400" dirty="0" err="1" smtClean="0"/>
              <a:t>Искоростеня</a:t>
            </a:r>
            <a:r>
              <a:rPr lang="ru-RU" sz="1400" dirty="0" smtClean="0"/>
              <a:t>, если древляне согласятся на легкую дань: по три голубя и по три воробья от каждого двора. Те с облегчением согласились. Ольга же приказала выпустить птиц на волю, привязав к ним зажженные кусочки серы. Голуби полетели в свои голубятни, воробьи – под кровли, и город внезапно заполыхал.</a:t>
            </a:r>
          </a:p>
          <a:p>
            <a:r>
              <a:rPr lang="ru-RU" sz="1400" dirty="0" smtClean="0"/>
              <a:t>Вся ее дальнейшая деятельность была направлена на упрочение власти киевских князей. Даже после того как Святослав вырос, Ольга без устали занималась государственными делами, ибо воинственный сын большую часть времени проводил в походах.</a:t>
            </a:r>
          </a:p>
          <a:p>
            <a:r>
              <a:rPr lang="ru-RU" sz="1400" dirty="0" smtClean="0"/>
              <a:t>Летопись называет Ольгу «</a:t>
            </a:r>
            <a:r>
              <a:rPr lang="ru-RU" sz="1400" dirty="0" err="1" smtClean="0"/>
              <a:t>мудрейши</a:t>
            </a:r>
            <a:r>
              <a:rPr lang="ru-RU" sz="1400" dirty="0" smtClean="0"/>
              <a:t> всех человек» и рассказывает о неустанных заботах княгини по «устроению земли».</a:t>
            </a:r>
          </a:p>
          <a:p>
            <a:r>
              <a:rPr lang="ru-RU" sz="1400" dirty="0" smtClean="0"/>
              <a:t>Действительно, во время поездок по Руси Ольга провела финансово-административную реформу, установила размеры дани, разделила на определенные административные единицы – погосты, во главе которых поставила особых княжеских уполномоченных.</a:t>
            </a:r>
          </a:p>
          <a:p>
            <a:r>
              <a:rPr lang="ru-RU" sz="1400" dirty="0" smtClean="0"/>
              <a:t>Примерно в 955 году Ольга одной из первых на Руси приняла христианство и в крещение получила имя Елена. Она уговаривала креститься и своего сына Святослава, но тот отказался, боясь, что дружина будет над ним смеяться. Крещение Руси произошло лишь при внуке Ольги – князе Владимире.</a:t>
            </a:r>
          </a:p>
          <a:p>
            <a:r>
              <a:rPr lang="ru-RU" sz="1400" dirty="0" smtClean="0"/>
              <a:t>Ольга прожила очень долго и оставила  о себе самую добрую память.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Князь Святослав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5043494" cy="4686320"/>
          </a:xfrm>
        </p:spPr>
        <p:txBody>
          <a:bodyPr/>
          <a:lstStyle/>
          <a:p>
            <a:r>
              <a:rPr lang="ru-RU" sz="1800" dirty="0" smtClean="0"/>
              <a:t>Святослав с малых лет отличался волей, благородством и мужеством. Он постоянно упражнялся в верховой езде, учился владеть копьем, стрелял из лука и  вырос могучим богатырем. Одевался Святослав не как князь, в дорогие одежды, а как простой воин.</a:t>
            </a:r>
          </a:p>
          <a:p>
            <a:r>
              <a:rPr lang="ru-RU" sz="1800" dirty="0" smtClean="0"/>
              <a:t>Святослав был живым воплощением могучей силы. Князь-воин прожил всего 27 лет, но он успел совершить шесть победоносных походов и остался в памяти </a:t>
            </a:r>
            <a:r>
              <a:rPr lang="ru-RU" sz="1800" dirty="0" err="1" smtClean="0"/>
              <a:t>русичей</a:t>
            </a:r>
            <a:r>
              <a:rPr lang="ru-RU" sz="1800" dirty="0" smtClean="0"/>
              <a:t> молодым и отважным.</a:t>
            </a:r>
          </a:p>
          <a:p>
            <a:r>
              <a:rPr lang="ru-RU" sz="1800" dirty="0" smtClean="0"/>
              <a:t>В походах не возил с собой ни возов, ни котлов, не варил мяса, но, нарезав тонкими ломтями конину  либо «зверину» (дичь), либо говядину, жарил ее на углях и ел. Не имел он и шатров, а спал на земле. Отправляясь в поход, посылал сначала гонцов сказать: </a:t>
            </a:r>
            <a:r>
              <a:rPr lang="ru-RU" sz="1800" dirty="0" smtClean="0"/>
              <a:t>«Иду </a:t>
            </a:r>
            <a:r>
              <a:rPr lang="ru-RU" sz="1800" dirty="0" smtClean="0"/>
              <a:t>на </a:t>
            </a:r>
            <a:r>
              <a:rPr lang="ru-RU" sz="1800" dirty="0" smtClean="0"/>
              <a:t>вы».</a:t>
            </a:r>
            <a:endParaRPr lang="ru-RU" sz="1800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Рисунок 5" descr="1273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1571612"/>
            <a:ext cx="3647645" cy="454818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Князь Владимир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214422"/>
            <a:ext cx="5286380" cy="4483113"/>
          </a:xfrm>
        </p:spPr>
        <p:txBody>
          <a:bodyPr/>
          <a:lstStyle/>
          <a:p>
            <a:r>
              <a:rPr lang="ru-RU" sz="1600" dirty="0" smtClean="0"/>
              <a:t>Великий князь Владимир – внук св. Ольги, сын Святослава. От природы мудрый, предприимчивый, отважный и воинственный, он вступил на престол в 980 г. Будучи язычником, Владимир был властолюбивым, ревностным приверженцем идолопоклонства. Он познал христианскую веру от одного греческого философа. В 988 г. принял крещение в городе </a:t>
            </a:r>
            <a:r>
              <a:rPr lang="ru-RU" sz="1600" dirty="0" err="1" smtClean="0"/>
              <a:t>Корсуни</a:t>
            </a:r>
            <a:r>
              <a:rPr lang="ru-RU" sz="1600" dirty="0" smtClean="0"/>
              <a:t> и наречен именем Василий. Перед этим событием князя поразила слепота, от которой он внезапно получил исцеление во время совершения над ним таинства крещения. Возвратившись в Киев, великий князь крестил прежде всего своих детей. То место, где они были крещены, до сих пор называется </a:t>
            </a:r>
            <a:r>
              <a:rPr lang="ru-RU" sz="1600" dirty="0" err="1" smtClean="0"/>
              <a:t>Крещатиком</a:t>
            </a:r>
            <a:r>
              <a:rPr lang="ru-RU" sz="1600" dirty="0" smtClean="0"/>
              <a:t>. Затем, уничтожив в городе идолов, обратил в православную веру киевлян и тем самым положил начало распространению христианской веры на Руси. Святой Владимир заботился о своем народе, открывал и благоустраивал училища, больницы и богадельни. Прекрасные произведения греческого зодчества появились в России. Храмы украшались живописью, серебром, золотом. Нищие, бедные и слабые находили у него отеческую защиту и покровительство.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6" name="Рисунок 5" descr="0b11708a5a8888ec9e6943686e7f02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1571612"/>
            <a:ext cx="3762450" cy="464819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русские князья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043492" cy="2900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/>
                <a:gridCol w="560388"/>
                <a:gridCol w="560388"/>
                <a:gridCol w="560388"/>
                <a:gridCol w="560388"/>
                <a:gridCol w="560388"/>
                <a:gridCol w="560388"/>
                <a:gridCol w="560388"/>
                <a:gridCol w="560388"/>
              </a:tblGrid>
              <a:tr h="5800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478632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1. Князь, захвативший власть в Новгороде после смерти </a:t>
            </a:r>
            <a:r>
              <a:rPr lang="ru-RU" dirty="0" err="1"/>
              <a:t>Рюрика</a:t>
            </a:r>
            <a:r>
              <a:rPr lang="ru-RU" dirty="0"/>
              <a:t> и отправившийся в Киев. Этот поход положил начало образованию Древнерусского государства.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48577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2. Князь, отправившийся за данью в землю древлян, которые про него сказали  так:  «Повадится  волк  овец  таскать,  так  все  стадо  перетаскает».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49291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3. Первый русский князь, приглашенный новгородцами контролировать торговый путь «из варяг в греки».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57356" y="478632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4. Кому принадлежат слова: «Да не посрамим земли Русской, но костьми ляжем, дабы мертвые не знают позора»?</a:t>
            </a:r>
            <a:r>
              <a:rPr lang="ru-RU" i="1" dirty="0"/>
              <a:t>(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28794" y="50006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5. Кто  принял  крещение  в  Византии  и  жестоко  отомстил  древлянам?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34" y="1571612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О Л Е  Г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2143116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И Г  О Р  Ь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28596" y="2714620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 Ю Р  И К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428596" y="3286124"/>
            <a:ext cx="6643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 В  Я  Т  О С Л  А В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34" y="3857628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О Л  Ь Г  А</a:t>
            </a:r>
            <a:endParaRPr lang="ru-RU" sz="4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В чем отличие государства от родовых племен?</a:t>
            </a:r>
          </a:p>
          <a:p>
            <a:r>
              <a:rPr lang="ru-RU" dirty="0" smtClean="0"/>
              <a:t>2. Какой князь стал первым правителем в Древнерусском государстве?</a:t>
            </a:r>
          </a:p>
          <a:p>
            <a:r>
              <a:rPr lang="ru-RU" dirty="0" smtClean="0"/>
              <a:t>3. Перечислите остальных князей до крещения Руси.</a:t>
            </a:r>
          </a:p>
          <a:p>
            <a:r>
              <a:rPr lang="ru-RU" dirty="0" smtClean="0"/>
              <a:t>4. Можно ли назвать первых русских князей витязями (отважными, доблестными воинами)? Докажи.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Иллюстрации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hlinkClick r:id="rId2"/>
              </a:rPr>
              <a:t>http://www.liveinternet.ru/users/kakula/post289613590/</a:t>
            </a:r>
            <a:r>
              <a:rPr lang="ru-RU" sz="2000" dirty="0" smtClean="0"/>
              <a:t> - Олег</a:t>
            </a:r>
          </a:p>
          <a:p>
            <a:r>
              <a:rPr lang="en-US" sz="2000" dirty="0" smtClean="0">
                <a:hlinkClick r:id="rId3"/>
              </a:rPr>
              <a:t>http://old</a:t>
            </a:r>
            <a:r>
              <a:rPr lang="ru-RU" sz="2000" dirty="0" smtClean="0">
                <a:hlinkClick r:id="rId3"/>
              </a:rPr>
              <a:t>-</a:t>
            </a:r>
            <a:r>
              <a:rPr lang="en-US" sz="2000" dirty="0" smtClean="0">
                <a:hlinkClick r:id="rId3"/>
              </a:rPr>
              <a:t>mariupol.com.ua/page/83/?C=S%3BO%3DA</a:t>
            </a:r>
            <a:r>
              <a:rPr lang="ru-RU" sz="2000" dirty="0" smtClean="0"/>
              <a:t> – Игорь</a:t>
            </a:r>
          </a:p>
          <a:p>
            <a:r>
              <a:rPr lang="en-US" sz="2000" dirty="0" smtClean="0">
                <a:hlinkClick r:id="rId4"/>
              </a:rPr>
              <a:t>http://clubs.ya.ru/4611686018427457955/posts.xml?tb=260&amp;maxt=1322683199&amp;mint=1320091200</a:t>
            </a:r>
            <a:r>
              <a:rPr lang="ru-RU" sz="2000" dirty="0" smtClean="0"/>
              <a:t> – Ольга</a:t>
            </a:r>
          </a:p>
          <a:p>
            <a:r>
              <a:rPr lang="en-US" sz="2000" dirty="0" smtClean="0">
                <a:hlinkClick r:id="rId5"/>
              </a:rPr>
              <a:t>http://zenanews.ru/news_1315980332.html</a:t>
            </a:r>
            <a:r>
              <a:rPr lang="ru-RU" sz="2000" dirty="0" smtClean="0"/>
              <a:t> - Святослав</a:t>
            </a:r>
          </a:p>
          <a:p>
            <a:r>
              <a:rPr lang="en-US" sz="2000" dirty="0" smtClean="0">
                <a:hlinkClick r:id="rId6"/>
              </a:rPr>
              <a:t>http://istoriyadrevnegomira.ru/knyaz-vladimir-svyatoj.html</a:t>
            </a:r>
            <a:r>
              <a:rPr lang="ru-RU" sz="2000" dirty="0" smtClean="0"/>
              <a:t> - Владимир</a:t>
            </a:r>
          </a:p>
          <a:p>
            <a:r>
              <a:rPr lang="en-US" sz="2000" dirty="0" smtClean="0">
                <a:hlinkClick r:id="rId7"/>
              </a:rPr>
              <a:t>http://www.liveinternet.ru/users/sarganc/post108807963/</a:t>
            </a:r>
            <a:r>
              <a:rPr lang="ru-RU" sz="2000" dirty="0" smtClean="0"/>
              <a:t> - </a:t>
            </a:r>
            <a:r>
              <a:rPr lang="ru-RU" sz="2000" dirty="0" err="1" smtClean="0"/>
              <a:t>Рюрик</a:t>
            </a:r>
            <a:endParaRPr lang="ru-RU" sz="2000" dirty="0" smtClean="0"/>
          </a:p>
          <a:p>
            <a:r>
              <a:rPr lang="en-US" sz="2000" dirty="0" smtClean="0">
                <a:hlinkClick r:id="rId8"/>
              </a:rPr>
              <a:t>http://www.endlessness.ru/index.php?option=com_content&amp;task=view&amp;id=44&amp;Itemid=1</a:t>
            </a:r>
            <a:r>
              <a:rPr lang="ru-RU" sz="2000" dirty="0" smtClean="0"/>
              <a:t>, </a:t>
            </a:r>
            <a:r>
              <a:rPr lang="en-US" sz="2000" dirty="0" smtClean="0">
                <a:hlinkClick r:id="rId9"/>
              </a:rPr>
              <a:t>http://www.turkishfirst.ru/stories/343-torgovlya-konstantinopol.html</a:t>
            </a:r>
            <a:r>
              <a:rPr lang="ru-RU" sz="2000" dirty="0" smtClean="0"/>
              <a:t>  – путь из варяг в греки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A88AC-BB63-4485-99FE-9ABED6CF3601}" type="datetime1">
              <a:rPr lang="ru-RU" smtClean="0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F891C-5689-437E-978E-951A3C46ABAC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стория 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История  2</Template>
  <TotalTime>61</TotalTime>
  <Words>1025</Words>
  <Application>Microsoft Office PowerPoint</Application>
  <PresentationFormat>Экран (4:3)</PresentationFormat>
  <Paragraphs>126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Calibri</vt:lpstr>
      <vt:lpstr>История  2</vt:lpstr>
      <vt:lpstr>Первые русские князья Урок окружающего мира в 3 классе Учитель: Лабзина Наталия Сергеевна</vt:lpstr>
      <vt:lpstr>Повторение</vt:lpstr>
      <vt:lpstr>Слайд 3</vt:lpstr>
      <vt:lpstr>Слайд 4</vt:lpstr>
      <vt:lpstr>Слайд 5</vt:lpstr>
      <vt:lpstr>Становление государства</vt:lpstr>
      <vt:lpstr>Киевская Русь</vt:lpstr>
      <vt:lpstr>Зачем нужно государство?</vt:lpstr>
      <vt:lpstr>Слайд 9</vt:lpstr>
      <vt:lpstr>Слайд 10</vt:lpstr>
      <vt:lpstr>Первые русские князья</vt:lpstr>
      <vt:lpstr>Князь Олег</vt:lpstr>
      <vt:lpstr>Князь Игорь</vt:lpstr>
      <vt:lpstr>Княгиня Ольга</vt:lpstr>
      <vt:lpstr>Княгиня Ольга</vt:lpstr>
      <vt:lpstr>Князь Святослав</vt:lpstr>
      <vt:lpstr>Князь Владимир</vt:lpstr>
      <vt:lpstr>Первые русские князья</vt:lpstr>
      <vt:lpstr>Контроль</vt:lpstr>
      <vt:lpstr>Иллюстрации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Первые русские князья</dc:title>
  <dc:creator>User</dc:creator>
  <dc:description>http://aida.ucoz.ru</dc:description>
  <cp:lastModifiedBy>User</cp:lastModifiedBy>
  <cp:revision>7</cp:revision>
  <dcterms:created xsi:type="dcterms:W3CDTF">2014-01-23T15:50:48Z</dcterms:created>
  <dcterms:modified xsi:type="dcterms:W3CDTF">2014-01-23T16:52:19Z</dcterms:modified>
  <cp:category>шаблоны к Powerpoint</cp:category>
</cp:coreProperties>
</file>