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8"/>
  </p:notes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884D689-4D1F-450B-BA7C-54C000EF1ABB}" type="datetimeFigureOut">
              <a:rPr lang="ru-RU"/>
              <a:pPr>
                <a:defRPr/>
              </a:pPr>
              <a:t>24.04.2015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D419766-5FA2-43E0-86DD-BEF04AAE83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1174580-5027-40F6-8DBA-791644DF2A6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2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8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0" name="Rectangle 114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1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29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7" name="Rectangle 84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8" name="Rectangle 85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113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4" name="Rectangle 77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5" name="Rectangle 78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80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1" name="Rectangle 74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" name="Rectangle 75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76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" name="Freeform 44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Freeform 4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4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50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51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Hexagon 52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53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54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55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56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Freeform 57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Hexagon 58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59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60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61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62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63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64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65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66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Freeform 67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68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3" name="Rectangle 45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Rectangle 46"/>
          <p:cNvSpPr/>
          <p:nvPr/>
        </p:nvSpPr>
        <p:spPr>
          <a:xfrm>
            <a:off x="4649788" y="-22225"/>
            <a:ext cx="3505200" cy="2312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9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88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7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688" y="1516063"/>
            <a:ext cx="2133600" cy="752475"/>
          </a:xfrm>
        </p:spPr>
        <p:txBody>
          <a:bodyPr anchor="b"/>
          <a:lstStyle>
            <a:lvl1pPr algn="l">
              <a:defRPr sz="2400" smtClean="0"/>
            </a:lvl1pPr>
          </a:lstStyle>
          <a:p>
            <a:pPr>
              <a:defRPr/>
            </a:pPr>
            <a:fld id="{7D8257A7-D6EA-4432-87CE-C26C87A4782E}" type="datetimeFigureOut">
              <a:rPr lang="ru-RU"/>
              <a:pPr>
                <a:defRPr/>
              </a:pPr>
              <a:t>24.04.2015</a:t>
            </a:fld>
            <a:endParaRPr lang="ru-RU"/>
          </a:p>
        </p:txBody>
      </p:sp>
      <p:sp>
        <p:nvSpPr>
          <p:cNvPr id="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838" y="5719763"/>
            <a:ext cx="283051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788" y="5719763"/>
            <a:ext cx="642937" cy="365125"/>
          </a:xfrm>
        </p:spPr>
        <p:txBody>
          <a:bodyPr/>
          <a:lstStyle>
            <a:lvl1pPr>
              <a:defRPr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18DCDB4B-DEFE-415B-9480-B54926AB5C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E7C64-B8E6-459A-8EB2-8FFBFB06A0E7}" type="datetimeFigureOut">
              <a:rPr lang="ru-RU"/>
              <a:pPr>
                <a:defRPr/>
              </a:pPr>
              <a:t>24.04.2015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781AE-F5C7-4C57-B6A0-CFFAA1F2C0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CF49F-A9F7-4C53-94D1-1FE74AB5C60B}" type="datetimeFigureOut">
              <a:rPr lang="ru-RU"/>
              <a:pPr>
                <a:defRPr/>
              </a:pPr>
              <a:t>24.04.2015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6A540-7A67-402E-9141-CC771B4DB9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96EE6-62BD-450C-9877-CAB03BBC1012}" type="datetimeFigureOut">
              <a:rPr lang="ru-RU"/>
              <a:pPr>
                <a:defRPr/>
              </a:pPr>
              <a:t>24.04.2015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AD8D7-7923-4B24-ABFA-99F086B595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75F2F-E395-47E1-B419-B25277D2AF6F}" type="datetimeFigureOut">
              <a:rPr lang="ru-RU"/>
              <a:pPr>
                <a:defRPr/>
              </a:pPr>
              <a:t>24.04.2015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F8612-3CBC-4BB6-9C82-AF248BA917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1C523-17AD-4AB7-8460-179918B71955}" type="datetimeFigureOut">
              <a:rPr lang="ru-RU"/>
              <a:pPr>
                <a:defRPr/>
              </a:pPr>
              <a:t>24.04.2015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20675-C10A-4260-BF33-1956D86E80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8CCD0-7038-4D48-875C-B3D7BE774DF9}" type="datetimeFigureOut">
              <a:rPr lang="ru-RU"/>
              <a:pPr>
                <a:defRPr/>
              </a:pPr>
              <a:t>24.04.2015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7E297-82A9-441B-BB3B-26B5B7723A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83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80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81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82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77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78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79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74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75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76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4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4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4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4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5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5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5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5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5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5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58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59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61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62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63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64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65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66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67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68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69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70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5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56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57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60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35951-E0E3-4CD2-A201-1EBEBB6CF5A5}" type="datetimeFigureOut">
              <a:rPr lang="ru-RU"/>
              <a:pPr>
                <a:defRPr/>
              </a:pPr>
              <a:t>24.04.2015</a:t>
            </a:fld>
            <a:endParaRPr lang="ru-RU"/>
          </a:p>
        </p:txBody>
      </p:sp>
      <p:sp>
        <p:nvSpPr>
          <p:cNvPr id="4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D48B4-16C9-4689-8511-5C588E9934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0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86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83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84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85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80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81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82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77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78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79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45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46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47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48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49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50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51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59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60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61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62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63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64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65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66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67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68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69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70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71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72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73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9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10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101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104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6529D-80CD-4FA2-9F76-0781EE236014}" type="datetimeFigureOut">
              <a:rPr lang="ru-RU"/>
              <a:pPr>
                <a:defRPr/>
              </a:pPr>
              <a:t>24.04.2015</a:t>
            </a:fld>
            <a:endParaRPr lang="ru-RU"/>
          </a:p>
        </p:txBody>
      </p:sp>
      <p:sp>
        <p:nvSpPr>
          <p:cNvPr id="4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53254-3740-4E90-8C11-0D10AB0C3D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1C3DB-1F48-4EE4-B20F-CA3B2010E989}" type="datetimeFigureOut">
              <a:rPr lang="ru-RU"/>
              <a:pPr>
                <a:defRPr/>
              </a:pPr>
              <a:t>24.04.2015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47DAF-0F59-459E-9218-5F3FDCE8A4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CA9BC-1509-42A8-B73E-D408D8B013C1}" type="datetimeFigureOut">
              <a:rPr lang="ru-RU"/>
              <a:pPr>
                <a:defRPr/>
              </a:pPr>
              <a:t>24.04.2015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EBA23-4E66-4536-9A0D-072941A2E8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1"/>
          <p:cNvGrpSpPr>
            <a:grpSpLocks/>
          </p:cNvGrpSpPr>
          <p:nvPr/>
        </p:nvGrpSpPr>
        <p:grpSpPr bwMode="auto">
          <a:xfrm>
            <a:off x="-304800" y="0"/>
            <a:ext cx="9932988" cy="6858000"/>
            <a:chOff x="-382404" y="0"/>
            <a:chExt cx="9932332" cy="6858000"/>
          </a:xfrm>
        </p:grpSpPr>
        <p:grpSp>
          <p:nvGrpSpPr>
            <p:cNvPr id="103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5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5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6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2540" y="5035550"/>
              <a:ext cx="9144983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2540" y="3467100"/>
              <a:ext cx="9144983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2540" y="5284788"/>
              <a:ext cx="9144983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6793" y="5132388"/>
              <a:ext cx="6982951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5573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19425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8949" y="159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6524" y="32543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2326" y="53832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3969" y="540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542" y="28495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394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09771" y="54117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8820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443" y="15636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997" y="4056063"/>
              <a:ext cx="1242931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997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375"/>
            <a:ext cx="8229600" cy="61864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0888" y="-22225"/>
            <a:ext cx="3679825" cy="700088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1042988" y="1027113"/>
            <a:ext cx="70246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42988" y="2324100"/>
            <a:ext cx="6777037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575" y="2238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FEFEFE"/>
                </a:solidFill>
                <a:latin typeface="+mn-lt"/>
              </a:defRPr>
            </a:lvl1pPr>
          </a:lstStyle>
          <a:p>
            <a:pPr>
              <a:defRPr/>
            </a:pPr>
            <a:fld id="{E05534BE-690B-42AB-8636-87786B9275CB}" type="datetimeFigureOut">
              <a:rPr lang="ru-RU"/>
              <a:pPr>
                <a:defRPr/>
              </a:pPr>
              <a:t>24.04.2015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850" y="5851525"/>
            <a:ext cx="350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788" y="223838"/>
            <a:ext cx="13319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FEFEFE"/>
                </a:solidFill>
                <a:latin typeface="+mn-lt"/>
              </a:defRPr>
            </a:lvl1pPr>
          </a:lstStyle>
          <a:p>
            <a:pPr>
              <a:defRPr/>
            </a:pPr>
            <a:fld id="{97CDC042-32BC-47B2-81D8-1BF2E2226E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3" r:id="rId8"/>
    <p:sldLayoutId id="2147483854" r:id="rId9"/>
    <p:sldLayoutId id="2147483850" r:id="rId10"/>
    <p:sldLayoutId id="2147483851" r:id="rId11"/>
  </p:sldLayoutIdLst>
  <p:transition spd="slow">
    <p:fade/>
  </p:transition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395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255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37063" y="626113"/>
            <a:ext cx="3744415" cy="5294036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Музыкальный фестиваль неординарной техники </a:t>
            </a:r>
            <a:r>
              <a:rPr lang="ru-RU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uk-U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Таврійський шлях</a:t>
            </a:r>
            <a:r>
              <a:rPr lang="uk-UA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33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850" y="476250"/>
            <a:ext cx="3309938" cy="5473700"/>
          </a:xfrm>
        </p:spPr>
        <p:txBody>
          <a:bodyPr/>
          <a:lstStyle/>
          <a:p>
            <a:pPr marL="342900" indent="-342900" algn="ctr"/>
            <a:r>
              <a:rPr lang="uk-UA" b="1" smtClean="0">
                <a:latin typeface="Times New Roman" pitchFamily="18" charset="0"/>
              </a:rPr>
              <a:t>В</a:t>
            </a:r>
            <a:r>
              <a:rPr lang="ru-RU" b="1" smtClean="0">
                <a:latin typeface="Times New Roman" pitchFamily="18" charset="0"/>
              </a:rPr>
              <a:t>ы</a:t>
            </a:r>
            <a:r>
              <a:rPr lang="uk-UA" b="1" smtClean="0">
                <a:latin typeface="Times New Roman" pitchFamily="18" charset="0"/>
              </a:rPr>
              <a:t>полнила – студентка </a:t>
            </a:r>
          </a:p>
          <a:p>
            <a:pPr marL="342900" indent="-342900" algn="ctr"/>
            <a:r>
              <a:rPr lang="uk-UA" b="1" smtClean="0">
                <a:latin typeface="Times New Roman" pitchFamily="18" charset="0"/>
              </a:rPr>
              <a:t>1-го курсу направления подготовки “Туризм” Скворцова Элеонора</a:t>
            </a:r>
          </a:p>
          <a:p>
            <a:pPr marL="342900" indent="-342900" algn="ctr"/>
            <a:r>
              <a:rPr lang="uk-UA" b="1" smtClean="0">
                <a:latin typeface="Times New Roman" pitchFamily="18" charset="0"/>
              </a:rPr>
              <a:t>Цель работы:</a:t>
            </a:r>
            <a:r>
              <a:rPr lang="uk-UA" smtClean="0">
                <a:latin typeface="Times New Roman" pitchFamily="18" charset="0"/>
              </a:rPr>
              <a:t> привлечение туристов в Херсонскую область</a:t>
            </a:r>
          </a:p>
          <a:p>
            <a:pPr marL="342900" indent="-342900" algn="ctr"/>
            <a:r>
              <a:rPr lang="uk-UA" b="1" smtClean="0">
                <a:latin typeface="Times New Roman" pitchFamily="18" charset="0"/>
              </a:rPr>
              <a:t>План работы:</a:t>
            </a:r>
          </a:p>
          <a:p>
            <a:pPr marL="342900" indent="-342900">
              <a:buFont typeface="Wingdings 2" pitchFamily="18" charset="2"/>
              <a:buAutoNum type="arabicPeriod"/>
            </a:pPr>
            <a:r>
              <a:rPr lang="uk-UA" smtClean="0">
                <a:latin typeface="Times New Roman" pitchFamily="18" charset="0"/>
              </a:rPr>
              <a:t>Обоснование проведения музыкального фестиваля на территории песчаного массива “Олешковские пески”.</a:t>
            </a:r>
          </a:p>
          <a:p>
            <a:pPr marL="342900" indent="-342900">
              <a:buFont typeface="Wingdings 2" pitchFamily="18" charset="2"/>
              <a:buAutoNum type="arabicPeriod"/>
            </a:pPr>
            <a:r>
              <a:rPr lang="uk-UA" smtClean="0">
                <a:latin typeface="Times New Roman" pitchFamily="18" charset="0"/>
              </a:rPr>
              <a:t> Предпосылки для проведения фестиваля.</a:t>
            </a:r>
          </a:p>
          <a:p>
            <a:pPr marL="342900" indent="-342900">
              <a:buFont typeface="Wingdings 2" pitchFamily="18" charset="2"/>
              <a:buAutoNum type="arabicPeriod"/>
            </a:pPr>
            <a:r>
              <a:rPr lang="uk-UA" smtClean="0">
                <a:latin typeface="Times New Roman" pitchFamily="18" charset="0"/>
              </a:rPr>
              <a:t>План проведения мероприятия.</a:t>
            </a:r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789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>
          <a:xfrm flipV="1">
            <a:off x="1042988" y="620713"/>
            <a:ext cx="7200900" cy="71437"/>
          </a:xfrm>
        </p:spPr>
        <p:txBody>
          <a:bodyPr/>
          <a:lstStyle/>
          <a:p>
            <a:endParaRPr lang="ru-RU" sz="2400" smtClean="0">
              <a:latin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5229225"/>
            <a:ext cx="8135937" cy="1223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1200" smtClean="0">
                <a:latin typeface="Times New Roman" pitchFamily="18" charset="0"/>
              </a:rPr>
              <a:t>       </a:t>
            </a:r>
            <a:r>
              <a:rPr lang="ru-RU" sz="1200" b="1" smtClean="0">
                <a:latin typeface="Times New Roman" pitchFamily="18" charset="0"/>
              </a:rPr>
              <a:t>Учитывая значение туризма в развитии национальных хозяйственных систем, особенно актуальной становится проблема разработки и реализации региональной политики в сфере туризма. Так, в масштабах государства туризм может стать рычагом для преодоления неравномерного экономического развития отдельных территорий. Развитие туристической индустрии стимулирует рост уровня развития в экономически плохо развитых, неблагоприятных для промышленного и сельскохозяйственного производства регионах, способствует закреплению в них населения, уменьшению его миграции в большие города и промышленных центров и даже приводит к обратному процессу - приезда к ним населения из других регионов.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15866" y="637065"/>
            <a:ext cx="8460581" cy="4720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07375" cy="1008063"/>
          </a:xfrm>
        </p:spPr>
        <p:txBody>
          <a:bodyPr/>
          <a:lstStyle/>
          <a:p>
            <a:r>
              <a:rPr lang="ru-RU" sz="2800" u="sng" smtClean="0">
                <a:latin typeface="Times New Roman" pitchFamily="18" charset="0"/>
              </a:rPr>
              <a:t>Место проведения</a:t>
            </a:r>
            <a:r>
              <a:rPr lang="ru-RU" sz="2800" smtClean="0">
                <a:latin typeface="Times New Roman" pitchFamily="18" charset="0"/>
              </a:rPr>
              <a:t>: </a:t>
            </a:r>
            <a:br>
              <a:rPr lang="ru-RU" sz="2800" smtClean="0">
                <a:latin typeface="Times New Roman" pitchFamily="18" charset="0"/>
              </a:rPr>
            </a:br>
            <a:r>
              <a:rPr lang="ru-RU" sz="2800" smtClean="0">
                <a:latin typeface="Times New Roman" pitchFamily="18" charset="0"/>
              </a:rPr>
              <a:t>песчаный массив Олешковские пески</a:t>
            </a:r>
            <a:r>
              <a:rPr lang="ru-RU" sz="2800" smtClean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1196975"/>
            <a:ext cx="8216900" cy="2168525"/>
          </a:xfrm>
        </p:spPr>
        <p:txBody>
          <a:bodyPr>
            <a:normAutofit/>
          </a:bodyPr>
          <a:lstStyle/>
          <a:p>
            <a:pPr marL="68263" indent="0">
              <a:lnSpc>
                <a:spcPct val="80000"/>
              </a:lnSpc>
              <a:buFont typeface="Wingdings 2" pitchFamily="18" charset="2"/>
              <a:buNone/>
            </a:pPr>
            <a:r>
              <a:rPr lang="ru-RU" sz="1600" b="1" smtClean="0">
                <a:latin typeface="Times New Roman" pitchFamily="18" charset="0"/>
              </a:rPr>
              <a:t>46°35’00” с.ш. 33°03’00” в.д.</a:t>
            </a:r>
          </a:p>
          <a:p>
            <a:pPr marL="68263" indent="0">
              <a:lnSpc>
                <a:spcPct val="80000"/>
              </a:lnSpc>
            </a:pPr>
            <a:r>
              <a:rPr lang="ru-RU" sz="1600" b="1" u="sng" smtClean="0">
                <a:solidFill>
                  <a:srgbClr val="74A510"/>
                </a:solidFill>
                <a:latin typeface="Times New Roman" pitchFamily="18" charset="0"/>
              </a:rPr>
              <a:t>Особенности места проведения</a:t>
            </a:r>
            <a:r>
              <a:rPr lang="ru-RU" sz="1600" smtClean="0">
                <a:latin typeface="Times New Roman" pitchFamily="18" charset="0"/>
              </a:rPr>
              <a:t>: На территории двух участков массива (Казачьелагерный и Виноградовский, расположенные в восточной части) расположен национальный природный парк 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«Олешковские пески», созданный в 2010 году.</a:t>
            </a:r>
          </a:p>
          <a:p>
            <a:pPr marL="68263" indent="0">
              <a:lnSpc>
                <a:spcPct val="80000"/>
              </a:lnSpc>
            </a:pPr>
            <a:r>
              <a:rPr lang="ru-RU" sz="1600" smtClean="0">
                <a:latin typeface="Times New Roman" pitchFamily="18" charset="0"/>
              </a:rPr>
              <a:t>Олешковские пески являются одной из самых больших пустынь в Европе. Состоят из дюн и песчаных бугров высотой от 5 до 20 метров и редкой псаммофильной растительности. Пески остановлены по краям самыми большими в мире искусственными лесными насаждениями, которые занимают площадь около 1 тысячи км².</a:t>
            </a:r>
          </a:p>
          <a:p>
            <a:pPr marL="68263" indent="0">
              <a:lnSpc>
                <a:spcPct val="80000"/>
              </a:lnSpc>
            </a:pPr>
            <a:endParaRPr lang="ru-RU" sz="1300" smtClean="0">
              <a:latin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23528" y="3366140"/>
            <a:ext cx="8527234" cy="3491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135937" cy="758825"/>
          </a:xfrm>
        </p:spPr>
        <p:txBody>
          <a:bodyPr/>
          <a:lstStyle/>
          <a:p>
            <a:r>
              <a:rPr lang="ru-RU" sz="3200" u="sng" smtClean="0">
                <a:latin typeface="Times New Roman" pitchFamily="18" charset="0"/>
              </a:rPr>
              <a:t>Предпосылки для проведения фестиваля</a:t>
            </a:r>
            <a:r>
              <a:rPr lang="ru-RU" sz="3200" smtClean="0">
                <a:latin typeface="Times New Roman" pitchFamily="18" charset="0"/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1268413"/>
            <a:ext cx="4464050" cy="316865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900" smtClean="0">
                <a:latin typeface="Times New Roman" pitchFamily="18" charset="0"/>
              </a:rPr>
              <a:t>На территории Херсонской области (г. Каховка) в течении 16 лет успешно проводился Международный музыкальный фестиваль «Таврийские игры», который так и не был возобновлён с 2008 г., несмотря на то, что пользовался популярностью.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ru-RU" sz="19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900" smtClean="0">
                <a:latin typeface="Times New Roman" pitchFamily="18" charset="0"/>
              </a:rPr>
              <a:t>Также стоит отметить, что в г. Каховка успешно прошли 8 ежегодных мотофестивалей «Тачанка».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728083" y="1196751"/>
            <a:ext cx="4164395" cy="2880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99374" y="4311081"/>
            <a:ext cx="4561631" cy="2352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728084" y="3861048"/>
            <a:ext cx="4164396" cy="2903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4716463" y="1052513"/>
            <a:ext cx="3300412" cy="1463675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18434" name="Текст 3"/>
          <p:cNvSpPr>
            <a:spLocks noGrp="1"/>
          </p:cNvSpPr>
          <p:nvPr>
            <p:ph type="body" sz="half" idx="2"/>
          </p:nvPr>
        </p:nvSpPr>
        <p:spPr>
          <a:xfrm>
            <a:off x="4733925" y="692150"/>
            <a:ext cx="3302000" cy="4960938"/>
          </a:xfrm>
        </p:spPr>
        <p:txBody>
          <a:bodyPr/>
          <a:lstStyle/>
          <a:p>
            <a:pPr algn="ctr">
              <a:lnSpc>
                <a:spcPct val="90000"/>
              </a:lnSpc>
            </a:pPr>
            <a:endParaRPr lang="ru-RU" sz="2400" smtClean="0">
              <a:latin typeface="Times New Roman" pitchFamily="18" charset="0"/>
            </a:endParaRPr>
          </a:p>
          <a:p>
            <a:pPr algn="ctr">
              <a:lnSpc>
                <a:spcPct val="90000"/>
              </a:lnSpc>
            </a:pPr>
            <a:endParaRPr lang="ru-RU" sz="2400" smtClean="0">
              <a:latin typeface="Times New Roman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2400" b="1" smtClean="0">
                <a:latin typeface="Times New Roman" pitchFamily="18" charset="0"/>
              </a:rPr>
              <a:t>В г. Новая Каховка развит мотоспорт, в частности мотокросс (сборная по мотокроссу г. Новая Каховка являлась одной из лучших сборных СССР), а занятия и соревнования проводятся и по сей день.</a:t>
            </a:r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/>
            </a:extLst>
          </a:blip>
          <a:srcRect l="3956" r="3956"/>
          <a:stretch>
            <a:fillRect/>
          </a:stretch>
        </p:blipFill>
        <p:spPr>
          <a:xfrm>
            <a:off x="755576" y="473808"/>
            <a:ext cx="3816424" cy="5907520"/>
          </a:xfrm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4733925" y="620713"/>
            <a:ext cx="3302000" cy="5040312"/>
          </a:xfrm>
        </p:spPr>
        <p:txBody>
          <a:bodyPr/>
          <a:lstStyle/>
          <a:p>
            <a:r>
              <a:rPr lang="ru-RU" sz="2200" smtClean="0">
                <a:solidFill>
                  <a:schemeClr val="tx1"/>
                </a:solidFill>
                <a:latin typeface="Times New Roman" pitchFamily="18" charset="0"/>
              </a:rPr>
              <a:t>Также проводятся соревнования по экстремальному вождению и</a:t>
            </a:r>
            <a:r>
              <a:rPr lang="uk-UA" sz="2200" smtClean="0">
                <a:solidFill>
                  <a:schemeClr val="tx1"/>
                </a:solidFill>
                <a:latin typeface="Times New Roman" pitchFamily="18" charset="0"/>
              </a:rPr>
              <a:t> «</a:t>
            </a:r>
            <a:r>
              <a:rPr lang="en-US" sz="2200" smtClean="0">
                <a:solidFill>
                  <a:schemeClr val="tx1"/>
                </a:solidFill>
                <a:latin typeface="Times New Roman" pitchFamily="18" charset="0"/>
              </a:rPr>
              <a:t>car</a:t>
            </a:r>
            <a:r>
              <a:rPr lang="ru-RU" sz="2200" smtClean="0">
                <a:solidFill>
                  <a:schemeClr val="tx1"/>
                </a:solidFill>
                <a:latin typeface="Times New Roman" pitchFamily="18" charset="0"/>
              </a:rPr>
              <a:t>-</a:t>
            </a:r>
            <a:r>
              <a:rPr lang="en-US" sz="2200" smtClean="0">
                <a:solidFill>
                  <a:schemeClr val="tx1"/>
                </a:solidFill>
                <a:latin typeface="Times New Roman" pitchFamily="18" charset="0"/>
              </a:rPr>
              <a:t>audio</a:t>
            </a:r>
            <a:r>
              <a:rPr lang="ru-RU" sz="2200" smtClean="0">
                <a:solidFill>
                  <a:schemeClr val="tx1"/>
                </a:solidFill>
                <a:latin typeface="Times New Roman" pitchFamily="18" charset="0"/>
              </a:rPr>
              <a:t>». На территории Херсонской области существует множество авто- и мотоклубов, что обеспечивает всевозможную поддержку со стороны местного населения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/>
            </a:extLst>
          </a:blip>
          <a:srcRect l="32725" r="32725"/>
          <a:stretch>
            <a:fillRect/>
          </a:stretch>
        </p:blipFill>
        <p:spPr>
          <a:xfrm>
            <a:off x="827584" y="476672"/>
            <a:ext cx="3672408" cy="5832648"/>
          </a:xfrm>
          <a:effectLst>
            <a:softEdge rad="112500"/>
          </a:effectLst>
        </p:spPr>
      </p:pic>
      <p:sp>
        <p:nvSpPr>
          <p:cNvPr id="19459" name="Текст 3"/>
          <p:cNvSpPr>
            <a:spLocks noGrp="1"/>
          </p:cNvSpPr>
          <p:nvPr>
            <p:ph type="body" sz="half" idx="2"/>
          </p:nvPr>
        </p:nvSpPr>
        <p:spPr>
          <a:xfrm>
            <a:off x="4733925" y="4133850"/>
            <a:ext cx="3302000" cy="1519238"/>
          </a:xfrm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3925" y="2660650"/>
            <a:ext cx="3302000" cy="1463675"/>
          </a:xfrm>
        </p:spPr>
        <p:txBody>
          <a:bodyPr/>
          <a:lstStyle/>
          <a:p>
            <a:r>
              <a:rPr lang="ru-RU" sz="2500" smtClean="0">
                <a:solidFill>
                  <a:schemeClr val="tx1"/>
                </a:solidFill>
                <a:latin typeface="Times New Roman" pitchFamily="18" charset="0"/>
              </a:rPr>
              <a:t>Среди горожан пользуется популярностью такой вид активного отдыха, как пейнтбол, что можно применить в проведении фестиваля</a:t>
            </a:r>
            <a:r>
              <a:rPr lang="ru-RU" sz="2500" smtClean="0">
                <a:solidFill>
                  <a:schemeClr val="tx1"/>
                </a:solidFill>
              </a:rPr>
              <a:t>.</a:t>
            </a:r>
            <a:endParaRPr lang="ru-RU" sz="2500" smtClean="0"/>
          </a:p>
        </p:txBody>
      </p:sp>
      <p:sp>
        <p:nvSpPr>
          <p:cNvPr id="20482" name="Текст 3"/>
          <p:cNvSpPr>
            <a:spLocks noGrp="1"/>
          </p:cNvSpPr>
          <p:nvPr>
            <p:ph type="body" sz="half" idx="2"/>
          </p:nvPr>
        </p:nvSpPr>
        <p:spPr>
          <a:xfrm>
            <a:off x="4733925" y="4133850"/>
            <a:ext cx="3302000" cy="1519238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/>
            </a:extLst>
          </a:blip>
          <a:srcRect l="10897" r="10897"/>
          <a:stretch>
            <a:fillRect/>
          </a:stretch>
        </p:blipFill>
        <p:spPr>
          <a:xfrm>
            <a:off x="827584" y="548680"/>
            <a:ext cx="3672408" cy="5760640"/>
          </a:xfrm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188" y="692150"/>
            <a:ext cx="7921625" cy="108108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mtClean="0">
                <a:solidFill>
                  <a:schemeClr val="tx1"/>
                </a:solidFill>
                <a:latin typeface="Times New Roman" pitchFamily="18" charset="0"/>
              </a:rPr>
              <a:t>В области действует масса творческих коллективов разнообразной тематики: музыкальные коллективы различных направлений, театры огня, станция юных техников и др.</a:t>
            </a:r>
            <a:r>
              <a:rPr lang="ru-RU" smtClean="0">
                <a:solidFill>
                  <a:srgbClr val="898989"/>
                </a:solidFill>
                <a:latin typeface="Times New Roman" pitchFamily="18" charset="0"/>
              </a:rPr>
              <a:t/>
            </a:r>
            <a:br>
              <a:rPr lang="ru-RU" smtClean="0">
                <a:solidFill>
                  <a:srgbClr val="898989"/>
                </a:solidFill>
                <a:latin typeface="Times New Roman" pitchFamily="18" charset="0"/>
              </a:rPr>
            </a:br>
            <a:endParaRPr lang="ru-RU" smtClean="0">
              <a:solidFill>
                <a:srgbClr val="898989"/>
              </a:solidFill>
              <a:latin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60125" y="1844824"/>
            <a:ext cx="4355891" cy="29027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499992" y="1862826"/>
            <a:ext cx="4247837" cy="2866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60124" y="4664674"/>
            <a:ext cx="3131756" cy="1970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960977" y="4664674"/>
            <a:ext cx="2957616" cy="1970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125146" y="4664674"/>
            <a:ext cx="3240360" cy="1970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4103687" cy="576262"/>
          </a:xfrm>
        </p:spPr>
        <p:txBody>
          <a:bodyPr/>
          <a:lstStyle/>
          <a:p>
            <a:r>
              <a:rPr lang="en-US" sz="2800" smtClean="0">
                <a:latin typeface="Times New Roman" pitchFamily="18" charset="0"/>
              </a:rPr>
              <a:t>Pre</a:t>
            </a:r>
            <a:r>
              <a:rPr lang="ru-RU" sz="2800" smtClean="0">
                <a:latin typeface="Times New Roman" pitchFamily="18" charset="0"/>
              </a:rPr>
              <a:t>-</a:t>
            </a:r>
            <a:r>
              <a:rPr lang="en-US" sz="2800" smtClean="0">
                <a:latin typeface="Times New Roman" pitchFamily="18" charset="0"/>
              </a:rPr>
              <a:t>event</a:t>
            </a:r>
            <a:r>
              <a:rPr lang="ru-RU" sz="2800" smtClean="0">
                <a:latin typeface="Times New Roman" pitchFamily="18" charset="0"/>
              </a:rPr>
              <a:t> (день первый):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80826" y="772269"/>
            <a:ext cx="4117187" cy="842437"/>
          </a:xfr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700" smtClean="0">
                <a:solidFill>
                  <a:schemeClr val="tx1"/>
                </a:solidFill>
                <a:latin typeface="Times New Roman" pitchFamily="18" charset="0"/>
              </a:rPr>
              <a:t>- выставка неординарной, модернизированной и ретро техники;</a:t>
            </a:r>
          </a:p>
          <a:p>
            <a:pPr>
              <a:lnSpc>
                <a:spcPct val="80000"/>
              </a:lnSpc>
            </a:pPr>
            <a:r>
              <a:rPr lang="ru-RU" sz="190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699923" y="1053354"/>
            <a:ext cx="3989518" cy="2678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18000" y="3731401"/>
            <a:ext cx="4380145" cy="27933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67542" y="1943215"/>
            <a:ext cx="4232381" cy="1859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695596" y="3731401"/>
            <a:ext cx="4020436" cy="27933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323988"/>
            <a:ext cx="4104456" cy="942409"/>
          </a:xfr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ознакомление туристов с местом проведения фестиваля, его особенностями, выезд по предварительно разработанному маршруту на экскурсионном автобусе, водный туризм</a:t>
            </a:r>
            <a:r>
              <a:rPr lang="ru-RU" sz="1400" smtClean="0">
                <a:solidFill>
                  <a:srgbClr val="898989"/>
                </a:solidFill>
                <a:latin typeface="Times New Roman" pitchFamily="18" charset="0"/>
              </a:rPr>
              <a:t>;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88910" y="2290879"/>
            <a:ext cx="4320481" cy="2882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572000" y="909960"/>
            <a:ext cx="4102596" cy="2735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620124" y="3645024"/>
            <a:ext cx="4054472" cy="27029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332656"/>
            <a:ext cx="4104456" cy="360040"/>
          </a:xfr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1900" smtClean="0">
                <a:solidFill>
                  <a:schemeClr val="tx1"/>
                </a:solidFill>
                <a:latin typeface="Times New Roman" pitchFamily="18" charset="0"/>
              </a:rPr>
              <a:t>соревнования по мотокроссу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067944" y="692640"/>
            <a:ext cx="4660776" cy="3105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67544" y="3645024"/>
            <a:ext cx="4355976" cy="29175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95807" y="836712"/>
            <a:ext cx="3456383" cy="2808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716016" y="3724686"/>
            <a:ext cx="4012703" cy="2759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332656"/>
            <a:ext cx="4104456" cy="432048"/>
          </a:xfr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mtClean="0">
                <a:solidFill>
                  <a:schemeClr val="tx1"/>
                </a:solidFill>
                <a:latin typeface="Times New Roman" pitchFamily="18" charset="0"/>
              </a:rPr>
              <a:t>конный туризм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90531" y="3627647"/>
            <a:ext cx="4535937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611560" y="803311"/>
            <a:ext cx="3765781" cy="28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377341" y="826704"/>
            <a:ext cx="4195883" cy="28059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932040" y="3718220"/>
            <a:ext cx="3719664" cy="2789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13" y="333375"/>
            <a:ext cx="4103687" cy="64770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mtClean="0">
                <a:solidFill>
                  <a:schemeClr val="tx1"/>
                </a:solidFill>
                <a:latin typeface="Times New Roman" pitchFamily="18" charset="0"/>
              </a:rPr>
              <a:t>кемпинг или размещение гостей фестиваля в отелях города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023797" y="3769342"/>
            <a:ext cx="4670246" cy="2725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01306" y="1119308"/>
            <a:ext cx="3998686" cy="2650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90420" y="3698070"/>
            <a:ext cx="3533377" cy="28498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499992" y="674962"/>
            <a:ext cx="4125838" cy="3094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4103687" cy="719138"/>
          </a:xfrm>
        </p:spPr>
        <p:txBody>
          <a:bodyPr/>
          <a:lstStyle/>
          <a:p>
            <a:r>
              <a:rPr lang="en-US" sz="2400" smtClean="0">
                <a:latin typeface="Times New Roman" pitchFamily="18" charset="0"/>
              </a:rPr>
              <a:t>Event</a:t>
            </a:r>
            <a:r>
              <a:rPr lang="ru-RU" sz="2400" smtClean="0">
                <a:latin typeface="Times New Roman" pitchFamily="18" charset="0"/>
              </a:rPr>
              <a:t> (день второй):</a:t>
            </a:r>
            <a:r>
              <a:rPr lang="ru-RU" sz="2000" smtClean="0">
                <a:latin typeface="Times New Roman" pitchFamily="18" charset="0"/>
              </a:rPr>
              <a:t/>
            </a:r>
            <a:br>
              <a:rPr lang="ru-RU" sz="2000" smtClean="0">
                <a:latin typeface="Times New Roman" pitchFamily="18" charset="0"/>
              </a:rPr>
            </a:br>
            <a:endParaRPr lang="ru-RU" sz="2000" smtClean="0">
              <a:latin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800" y="701675"/>
            <a:ext cx="4103688" cy="596741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- выезд по предварительно разработанному маршруту на экскурсионном автобусе, водный туризм;</a:t>
            </a:r>
          </a:p>
          <a:p>
            <a:pPr>
              <a:lnSpc>
                <a:spcPct val="80000"/>
              </a:lnSpc>
            </a:pP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- соревнование типа </a:t>
            </a:r>
            <a:r>
              <a:rPr lang="en-US" sz="1600" smtClean="0">
                <a:solidFill>
                  <a:schemeClr val="tx1"/>
                </a:solidFill>
                <a:latin typeface="Times New Roman" pitchFamily="18" charset="0"/>
              </a:rPr>
              <a:t>cross shot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 на багги, квадроциклах, оснащёнными пневматическим оружием с наполненными краской боеприпасами, за лидерство и на выбывание. Участниками могут быть водители со стажем вождения от 3х лет, подавшие заявки и прошедшие инструктаж. Техника может быть как  заявленная заранее, предварительно протестированная, либо предоставленная организаторами. Частичным аналогом соревнования можно назвать </a:t>
            </a:r>
            <a:r>
              <a:rPr lang="en-US" sz="1600" smtClean="0">
                <a:solidFill>
                  <a:schemeClr val="tx1"/>
                </a:solidFill>
                <a:latin typeface="Times New Roman" pitchFamily="18" charset="0"/>
              </a:rPr>
              <a:t>Africa Eco Race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- после соревнования посетители фестиваля могут проехаться с водителем на багги, участвовавшем в гонках;</a:t>
            </a:r>
          </a:p>
          <a:p>
            <a:pPr>
              <a:lnSpc>
                <a:spcPct val="80000"/>
              </a:lnSpc>
            </a:pP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- соревнование «</a:t>
            </a:r>
            <a:r>
              <a:rPr lang="en-US" sz="1600" smtClean="0">
                <a:solidFill>
                  <a:schemeClr val="tx1"/>
                </a:solidFill>
                <a:latin typeface="Times New Roman" pitchFamily="18" charset="0"/>
              </a:rPr>
              <a:t>car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-</a:t>
            </a:r>
            <a:r>
              <a:rPr lang="en-US" sz="1600" smtClean="0">
                <a:solidFill>
                  <a:schemeClr val="tx1"/>
                </a:solidFill>
                <a:latin typeface="Times New Roman" pitchFamily="18" charset="0"/>
              </a:rPr>
              <a:t>audio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»;</a:t>
            </a:r>
          </a:p>
          <a:p>
            <a:pPr>
              <a:lnSpc>
                <a:spcPct val="80000"/>
              </a:lnSpc>
            </a:pP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- выступление музыкальных групп, </a:t>
            </a:r>
            <a:r>
              <a:rPr lang="en-US" sz="1600" smtClean="0">
                <a:solidFill>
                  <a:schemeClr val="tx1"/>
                </a:solidFill>
                <a:latin typeface="Times New Roman" pitchFamily="18" charset="0"/>
              </a:rPr>
              <a:t>fire show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 и т.д.</a:t>
            </a:r>
          </a:p>
          <a:p>
            <a:pPr>
              <a:lnSpc>
                <a:spcPct val="80000"/>
              </a:lnSpc>
            </a:pP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- кемпинг или размещение гостей фестиваля в отелях города;</a:t>
            </a:r>
          </a:p>
          <a:p>
            <a:pPr>
              <a:lnSpc>
                <a:spcPct val="80000"/>
              </a:lnSpc>
            </a:pPr>
            <a:endParaRPr lang="ru-RU" sz="1300" smtClean="0">
              <a:solidFill>
                <a:srgbClr val="898989"/>
              </a:solidFill>
              <a:latin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523994" y="3356992"/>
            <a:ext cx="4178829" cy="3134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523994" y="702368"/>
            <a:ext cx="4084976" cy="2713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4103687" cy="1008063"/>
          </a:xfrm>
        </p:spPr>
        <p:txBody>
          <a:bodyPr>
            <a:normAutofit/>
          </a:bodyPr>
          <a:lstStyle/>
          <a:p>
            <a:r>
              <a:rPr lang="en-US" sz="2200" smtClean="0">
                <a:latin typeface="Times New Roman" pitchFamily="18" charset="0"/>
              </a:rPr>
              <a:t>Post</a:t>
            </a:r>
            <a:r>
              <a:rPr lang="ru-RU" sz="2200" smtClean="0">
                <a:latin typeface="Times New Roman" pitchFamily="18" charset="0"/>
              </a:rPr>
              <a:t>-</a:t>
            </a:r>
            <a:r>
              <a:rPr lang="en-US" sz="2200" smtClean="0">
                <a:latin typeface="Times New Roman" pitchFamily="18" charset="0"/>
              </a:rPr>
              <a:t>event</a:t>
            </a:r>
            <a:r>
              <a:rPr lang="ru-RU" sz="2200" smtClean="0">
                <a:latin typeface="Times New Roman" pitchFamily="18" charset="0"/>
              </a:rPr>
              <a:t> (день 3): </a:t>
            </a:r>
            <a:r>
              <a:rPr lang="ru-RU" sz="3600" smtClean="0">
                <a:latin typeface="Times New Roman" pitchFamily="18" charset="0"/>
              </a:rPr>
              <a:t/>
            </a:r>
            <a:br>
              <a:rPr lang="ru-RU" sz="3600" smtClean="0">
                <a:latin typeface="Times New Roman" pitchFamily="18" charset="0"/>
              </a:rPr>
            </a:br>
            <a:endParaRPr lang="ru-RU" sz="3600" smtClean="0">
              <a:latin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85084" y="788514"/>
            <a:ext cx="3786721" cy="1166933"/>
          </a:xfr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1800" smtClean="0">
                <a:solidFill>
                  <a:schemeClr val="tx1"/>
                </a:solidFill>
                <a:latin typeface="Times New Roman" pitchFamily="18" charset="0"/>
              </a:rPr>
              <a:t>тур в направлении Азовского моря с посещением туристически привлекательных объектов и дальнейшем размещением</a:t>
            </a:r>
          </a:p>
          <a:p>
            <a:endParaRPr lang="ru-RU" sz="1800" smtClean="0">
              <a:solidFill>
                <a:srgbClr val="898989"/>
              </a:solidFill>
              <a:latin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24744" y="2060848"/>
            <a:ext cx="4099319" cy="2094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427984" y="2494054"/>
            <a:ext cx="4244189" cy="3880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24744" y="3972711"/>
            <a:ext cx="4093504" cy="2563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662</TotalTime>
  <Words>480</Words>
  <Application>Microsoft Office PowerPoint</Application>
  <PresentationFormat>Экран (4:3)</PresentationFormat>
  <Paragraphs>40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Century Gothic</vt:lpstr>
      <vt:lpstr>Arial</vt:lpstr>
      <vt:lpstr>Wingdings 2</vt:lpstr>
      <vt:lpstr>Calibri</vt:lpstr>
      <vt:lpstr>Times New Roman</vt:lpstr>
      <vt:lpstr>Остин</vt:lpstr>
      <vt:lpstr>Музыкальный фестиваль неординарной техники «Таврійський шлях»</vt:lpstr>
      <vt:lpstr>Слайд 2</vt:lpstr>
      <vt:lpstr>Слайд 3</vt:lpstr>
      <vt:lpstr>Место проведения:  песчаный массив Олешковские пески </vt:lpstr>
      <vt:lpstr>Предпосылки для проведения фестиваля:</vt:lpstr>
      <vt:lpstr>Слайд 6</vt:lpstr>
      <vt:lpstr>Также проводятся соревнования по экстремальному вождению и «car-audio». На территории Херсонской области существует множество авто- и мотоклубов, что обеспечивает всевозможную поддержку со стороны местного населения</vt:lpstr>
      <vt:lpstr>Среди горожан пользуется популярностью такой вид активного отдыха, как пейнтбол, что можно применить в проведении фестиваля.</vt:lpstr>
      <vt:lpstr>Слайд 9</vt:lpstr>
      <vt:lpstr>Pre-event (день первый):</vt:lpstr>
      <vt:lpstr>Слайд 11</vt:lpstr>
      <vt:lpstr>Слайд 12</vt:lpstr>
      <vt:lpstr>Слайд 13</vt:lpstr>
      <vt:lpstr>Слайд 14</vt:lpstr>
      <vt:lpstr>Event (день второй): </vt:lpstr>
      <vt:lpstr>Post-event (день 3):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Музыкальный фестиваль неординарной техники «Таврійський шлях»</dc:title>
  <dc:creator>Hell</dc:creator>
  <cp:lastModifiedBy>class</cp:lastModifiedBy>
  <cp:revision>25</cp:revision>
  <dcterms:created xsi:type="dcterms:W3CDTF">2015-04-06T13:12:45Z</dcterms:created>
  <dcterms:modified xsi:type="dcterms:W3CDTF">2015-04-24T06:37:17Z</dcterms:modified>
</cp:coreProperties>
</file>