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717" autoAdjust="0"/>
  </p:normalViewPr>
  <p:slideViewPr>
    <p:cSldViewPr>
      <p:cViewPr varScale="1">
        <p:scale>
          <a:sx n="103" d="100"/>
          <a:sy n="103" d="100"/>
        </p:scale>
        <p:origin x="-2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2016"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FA6975-7CF2-4259-A68B-B21F271B5B2E}" type="datetimeFigureOut">
              <a:rPr lang="ru-RU" smtClean="0"/>
              <a:pPr/>
              <a:t>24.12.2013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CFCCB8-F891-4DD5-A634-6DAAB718550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ECFCCB8-F891-4DD5-A634-6DAAB7185501}"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ECFCCB8-F891-4DD5-A634-6DAAB7185501}" type="slidenum">
              <a:rPr lang="ru-RU" smtClean="0"/>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77C3EE16-AFBB-4B31-938C-01B8888B0C71}" type="datetimeFigureOut">
              <a:rPr lang="ru-RU" smtClean="0"/>
              <a:pPr/>
              <a:t>24.12.2013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06EC8574-C927-4C1A-867B-23F3B4B7D25F}"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77C3EE16-AFBB-4B31-938C-01B8888B0C71}" type="datetimeFigureOut">
              <a:rPr lang="ru-RU" smtClean="0"/>
              <a:pPr/>
              <a:t>24.12.2013</a:t>
            </a:fld>
            <a:endParaRPr lang="ru-RU"/>
          </a:p>
        </p:txBody>
      </p:sp>
      <p:sp>
        <p:nvSpPr>
          <p:cNvPr id="9" name="Номер слайда 8"/>
          <p:cNvSpPr>
            <a:spLocks noGrp="1"/>
          </p:cNvSpPr>
          <p:nvPr>
            <p:ph type="sldNum" sz="quarter" idx="15"/>
          </p:nvPr>
        </p:nvSpPr>
        <p:spPr/>
        <p:txBody>
          <a:bodyPr rtlCol="0"/>
          <a:lstStyle/>
          <a:p>
            <a:fld id="{06EC8574-C927-4C1A-867B-23F3B4B7D25F}"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77C3EE16-AFBB-4B31-938C-01B8888B0C71}" type="datetimeFigureOut">
              <a:rPr lang="ru-RU" smtClean="0"/>
              <a:pPr/>
              <a:t>24.12.2013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06EC8574-C927-4C1A-867B-23F3B4B7D25F}"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77C3EE16-AFBB-4B31-938C-01B8888B0C71}" type="datetimeFigureOut">
              <a:rPr lang="ru-RU" smtClean="0"/>
              <a:pPr/>
              <a:t>24.12.2013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EC8574-C927-4C1A-867B-23F3B4B7D25F}"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77C3EE16-AFBB-4B31-938C-01B8888B0C71}" type="datetimeFigureOut">
              <a:rPr lang="ru-RU" smtClean="0"/>
              <a:pPr/>
              <a:t>24.12.2013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6EC8574-C927-4C1A-867B-23F3B4B7D25F}"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77C3EE16-AFBB-4B31-938C-01B8888B0C71}" type="datetimeFigureOut">
              <a:rPr lang="ru-RU" smtClean="0"/>
              <a:pPr/>
              <a:t>24.12.2013</a:t>
            </a:fld>
            <a:endParaRPr lang="ru-RU"/>
          </a:p>
        </p:txBody>
      </p:sp>
      <p:sp>
        <p:nvSpPr>
          <p:cNvPr id="7" name="Номер слайда 6"/>
          <p:cNvSpPr>
            <a:spLocks noGrp="1"/>
          </p:cNvSpPr>
          <p:nvPr>
            <p:ph type="sldNum" sz="quarter" idx="11"/>
          </p:nvPr>
        </p:nvSpPr>
        <p:spPr/>
        <p:txBody>
          <a:bodyPr rtlCol="0"/>
          <a:lstStyle/>
          <a:p>
            <a:fld id="{06EC8574-C927-4C1A-867B-23F3B4B7D25F}"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7C3EE16-AFBB-4B31-938C-01B8888B0C71}" type="datetimeFigureOut">
              <a:rPr lang="ru-RU" smtClean="0"/>
              <a:pPr/>
              <a:t>24.12.2013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6EC8574-C927-4C1A-867B-23F3B4B7D25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77C3EE16-AFBB-4B31-938C-01B8888B0C71}" type="datetimeFigureOut">
              <a:rPr lang="ru-RU" smtClean="0"/>
              <a:pPr/>
              <a:t>24.12.2013</a:t>
            </a:fld>
            <a:endParaRPr lang="ru-RU"/>
          </a:p>
        </p:txBody>
      </p:sp>
      <p:sp>
        <p:nvSpPr>
          <p:cNvPr id="22" name="Номер слайда 21"/>
          <p:cNvSpPr>
            <a:spLocks noGrp="1"/>
          </p:cNvSpPr>
          <p:nvPr>
            <p:ph type="sldNum" sz="quarter" idx="15"/>
          </p:nvPr>
        </p:nvSpPr>
        <p:spPr/>
        <p:txBody>
          <a:bodyPr rtlCol="0"/>
          <a:lstStyle/>
          <a:p>
            <a:fld id="{06EC8574-C927-4C1A-867B-23F3B4B7D25F}"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77C3EE16-AFBB-4B31-938C-01B8888B0C71}" type="datetimeFigureOut">
              <a:rPr lang="ru-RU" smtClean="0"/>
              <a:pPr/>
              <a:t>24.12.2013</a:t>
            </a:fld>
            <a:endParaRPr lang="ru-RU"/>
          </a:p>
        </p:txBody>
      </p:sp>
      <p:sp>
        <p:nvSpPr>
          <p:cNvPr id="18" name="Номер слайда 17"/>
          <p:cNvSpPr>
            <a:spLocks noGrp="1"/>
          </p:cNvSpPr>
          <p:nvPr>
            <p:ph type="sldNum" sz="quarter" idx="11"/>
          </p:nvPr>
        </p:nvSpPr>
        <p:spPr/>
        <p:txBody>
          <a:bodyPr rtlCol="0"/>
          <a:lstStyle/>
          <a:p>
            <a:fld id="{06EC8574-C927-4C1A-867B-23F3B4B7D25F}"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7C3EE16-AFBB-4B31-938C-01B8888B0C71}" type="datetimeFigureOut">
              <a:rPr lang="ru-RU" smtClean="0"/>
              <a:pPr/>
              <a:t>24.12.2013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EC8574-C927-4C1A-867B-23F3B4B7D25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7C3EE16-AFBB-4B31-938C-01B8888B0C71}" type="datetimeFigureOut">
              <a:rPr lang="ru-RU" smtClean="0"/>
              <a:pPr/>
              <a:t>24.12.2013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EC8574-C927-4C1A-867B-23F3B4B7D25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7C3EE16-AFBB-4B31-938C-01B8888B0C71}" type="datetimeFigureOut">
              <a:rPr lang="ru-RU" smtClean="0"/>
              <a:pPr/>
              <a:t>24.12.2013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6EC8574-C927-4C1A-867B-23F3B4B7D25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C:\Users\Dima\Downloads\Glee%20cast%20-%20Let%20it%20snow%20(mp3cut.ru).mp3" TargetMode="External"/><Relationship Id="rId5" Type="http://schemas.openxmlformats.org/officeDocument/2006/relationships/image" Target="../media/image4.w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Dima\Downloads\Glee%20Cast%20-%20All%20I%20Want%20for%20Christmas%20Is%20You%20(3x09).mp4" TargetMode="External"/><Relationship Id="rId1" Type="http://schemas.openxmlformats.org/officeDocument/2006/relationships/tags" Target="../tags/tag1.xml"/><Relationship Id="rId5" Type="http://schemas.openxmlformats.org/officeDocument/2006/relationships/image" Target="../media/image14.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audio" Target="file:///C:\Users\Dima\Downloads\Glee%20cast%20-%20Let%20it%20snow%20(mp3cut.ru).mp3" TargetMode="External"/><Relationship Id="rId5" Type="http://schemas.openxmlformats.org/officeDocument/2006/relationships/image" Target="../media/image3.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339752" y="2348880"/>
            <a:ext cx="6172200" cy="1894362"/>
          </a:xfrm>
        </p:spPr>
        <p:txBody>
          <a:bodyPr>
            <a:normAutofit/>
          </a:bodyPr>
          <a:lstStyle/>
          <a:p>
            <a:r>
              <a:rPr lang="en-US" sz="8800" i="1" dirty="0" smtClean="0">
                <a:solidFill>
                  <a:schemeClr val="accent1">
                    <a:lumMod val="60000"/>
                    <a:lumOff val="40000"/>
                  </a:schemeClr>
                </a:solidFill>
                <a:latin typeface="Times New Roman" pitchFamily="18" charset="0"/>
                <a:cs typeface="Times New Roman" pitchFamily="18" charset="0"/>
              </a:rPr>
              <a:t>Christmas</a:t>
            </a:r>
            <a:endParaRPr lang="ru-RU" sz="8800" i="1" dirty="0">
              <a:solidFill>
                <a:schemeClr val="accent1">
                  <a:lumMod val="60000"/>
                  <a:lumOff val="40000"/>
                </a:schemeClr>
              </a:solidFill>
              <a:latin typeface="Times New Roman" pitchFamily="18" charset="0"/>
              <a:cs typeface="Times New Roman" pitchFamily="18" charset="0"/>
            </a:endParaRPr>
          </a:p>
        </p:txBody>
      </p:sp>
      <p:pic>
        <p:nvPicPr>
          <p:cNvPr id="4" name="Рисунок 3" descr="xmasbells.jpg"/>
          <p:cNvPicPr>
            <a:picLocks noChangeAspect="1"/>
          </p:cNvPicPr>
          <p:nvPr/>
        </p:nvPicPr>
        <p:blipFill>
          <a:blip r:embed="rId3" cstate="print"/>
          <a:stretch>
            <a:fillRect/>
          </a:stretch>
        </p:blipFill>
        <p:spPr>
          <a:xfrm rot="1814413">
            <a:off x="6290711" y="443159"/>
            <a:ext cx="2304256" cy="2014747"/>
          </a:xfrm>
          <a:prstGeom prst="rect">
            <a:avLst/>
          </a:prstGeom>
        </p:spPr>
      </p:pic>
      <p:pic>
        <p:nvPicPr>
          <p:cNvPr id="5" name="Glee cast - Let it snow (mp3cut.ru).mp3">
            <a:hlinkClick r:id="" action="ppaction://media"/>
          </p:cNvPr>
          <p:cNvPicPr>
            <a:picLocks noRot="1" noChangeAspect="1"/>
          </p:cNvPicPr>
          <p:nvPr>
            <a:audioFile r:link="rId1"/>
          </p:nvPr>
        </p:nvPicPr>
        <p:blipFill>
          <a:blip r:embed="rId4" cstate="print"/>
          <a:stretch>
            <a:fillRect/>
          </a:stretch>
        </p:blipFill>
        <p:spPr>
          <a:xfrm>
            <a:off x="179512" y="188640"/>
            <a:ext cx="304800" cy="304800"/>
          </a:xfrm>
          <a:prstGeom prst="rect">
            <a:avLst/>
          </a:prstGeom>
        </p:spPr>
      </p:pic>
      <p:pic>
        <p:nvPicPr>
          <p:cNvPr id="2050" name="Picture 2" descr="C:\Program Files\Microsoft Office\MEDIA\CAGCAT10\j0183290.wmf"/>
          <p:cNvPicPr>
            <a:picLocks noChangeAspect="1" noChangeArrowheads="1"/>
          </p:cNvPicPr>
          <p:nvPr/>
        </p:nvPicPr>
        <p:blipFill>
          <a:blip r:embed="rId5" cstate="print"/>
          <a:srcRect/>
          <a:stretch>
            <a:fillRect/>
          </a:stretch>
        </p:blipFill>
        <p:spPr bwMode="auto">
          <a:xfrm rot="20908586">
            <a:off x="2411760" y="4581128"/>
            <a:ext cx="1723644" cy="1848917"/>
          </a:xfrm>
          <a:prstGeom prst="rect">
            <a:avLst/>
          </a:prstGeom>
          <a:noFill/>
        </p:spPr>
      </p:pic>
    </p:spTree>
  </p:cSld>
  <p:clrMapOvr>
    <a:masterClrMapping/>
  </p:clrMapOvr>
  <p:transition advTm="4321">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467600" cy="1143000"/>
          </a:xfrm>
        </p:spPr>
        <p:txBody>
          <a:bodyPr/>
          <a:lstStyle/>
          <a:p>
            <a:pPr algn="ctr"/>
            <a:r>
              <a:rPr lang="en-US" b="1" i="1" dirty="0" smtClean="0">
                <a:solidFill>
                  <a:schemeClr val="accent1">
                    <a:lumMod val="60000"/>
                    <a:lumOff val="40000"/>
                  </a:schemeClr>
                </a:solidFill>
              </a:rPr>
              <a:t>We would like to tell you about Christmas in America.</a:t>
            </a:r>
            <a:endParaRPr lang="ru-RU" b="1" i="1" dirty="0">
              <a:solidFill>
                <a:schemeClr val="accent1">
                  <a:lumMod val="60000"/>
                  <a:lumOff val="40000"/>
                </a:schemeClr>
              </a:solidFill>
            </a:endParaRPr>
          </a:p>
        </p:txBody>
      </p:sp>
      <p:pic>
        <p:nvPicPr>
          <p:cNvPr id="4" name="Рисунок 3" descr="American-Christmas-Flag3.jpg"/>
          <p:cNvPicPr>
            <a:picLocks noChangeAspect="1"/>
          </p:cNvPicPr>
          <p:nvPr/>
        </p:nvPicPr>
        <p:blipFill>
          <a:blip r:embed="rId2" cstate="print"/>
          <a:stretch>
            <a:fillRect/>
          </a:stretch>
        </p:blipFill>
        <p:spPr>
          <a:xfrm>
            <a:off x="2411760" y="1340768"/>
            <a:ext cx="3832442" cy="2880320"/>
          </a:xfrm>
          <a:prstGeom prst="rect">
            <a:avLst/>
          </a:prstGeom>
        </p:spPr>
      </p:pic>
      <p:sp>
        <p:nvSpPr>
          <p:cNvPr id="5" name="TextBox 4"/>
          <p:cNvSpPr txBox="1"/>
          <p:nvPr/>
        </p:nvSpPr>
        <p:spPr>
          <a:xfrm>
            <a:off x="1691680" y="4293096"/>
            <a:ext cx="5472608" cy="2308324"/>
          </a:xfrm>
          <a:prstGeom prst="rect">
            <a:avLst/>
          </a:prstGeom>
          <a:noFill/>
        </p:spPr>
        <p:txBody>
          <a:bodyPr wrap="square" rtlCol="0">
            <a:spAutoFit/>
          </a:bodyPr>
          <a:lstStyle/>
          <a:p>
            <a:pPr algn="ctr"/>
            <a:r>
              <a:rPr lang="en-US" b="1" i="1" dirty="0" smtClean="0">
                <a:solidFill>
                  <a:schemeClr val="accent1">
                    <a:lumMod val="60000"/>
                    <a:lumOff val="40000"/>
                  </a:schemeClr>
                </a:solidFill>
              </a:rPr>
              <a:t>Christmas Day has been a federal holiday in the United States since 1870</a:t>
            </a:r>
            <a:r>
              <a:rPr lang="en-US" b="1" i="1" dirty="0" smtClean="0">
                <a:solidFill>
                  <a:schemeClr val="accent1">
                    <a:lumMod val="60000"/>
                    <a:lumOff val="40000"/>
                  </a:schemeClr>
                </a:solidFill>
              </a:rPr>
              <a:t>. People </a:t>
            </a:r>
            <a:r>
              <a:rPr lang="en-US" b="1" i="1" dirty="0" smtClean="0">
                <a:solidFill>
                  <a:schemeClr val="accent1">
                    <a:lumMod val="60000"/>
                    <a:lumOff val="40000"/>
                  </a:schemeClr>
                </a:solidFill>
              </a:rPr>
              <a:t>in the United States celebrate Christmas Day on December 25. The day celebrates Jesus Christ's birth. People decorate Christmas trees, decorate their homes, visit family or friends and exchange gifts. </a:t>
            </a:r>
            <a:endParaRPr lang="ru-RU" b="1" i="1" dirty="0" smtClean="0">
              <a:solidFill>
                <a:schemeClr val="accent1">
                  <a:lumMod val="60000"/>
                  <a:lumOff val="40000"/>
                </a:schemeClr>
              </a:solidFill>
            </a:endParaRPr>
          </a:p>
          <a:p>
            <a:pPr algn="ctr"/>
            <a:endParaRPr lang="ru-RU" dirty="0"/>
          </a:p>
        </p:txBody>
      </p:sp>
    </p:spTree>
  </p:cSld>
  <p:clrMapOvr>
    <a:masterClrMapping/>
  </p:clrMapOvr>
  <p:transition advTm="27440">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504" y="908720"/>
            <a:ext cx="3888432" cy="4873752"/>
          </a:xfrm>
        </p:spPr>
        <p:txBody>
          <a:bodyPr>
            <a:normAutofit/>
          </a:bodyPr>
          <a:lstStyle/>
          <a:p>
            <a:pPr algn="ctr">
              <a:buNone/>
            </a:pPr>
            <a:r>
              <a:rPr lang="en-US" b="1" i="1" dirty="0" smtClean="0">
                <a:solidFill>
                  <a:schemeClr val="accent1">
                    <a:lumMod val="75000"/>
                  </a:schemeClr>
                </a:solidFill>
              </a:rPr>
              <a:t>The Christmas and holiday season begins around the end of November, the day after the U.S. holiday of Thanksgiving. Though Christmas decorations and music playing in stores sometimes extend into the period between Halloween and Thanksgiving.</a:t>
            </a:r>
            <a:r>
              <a:rPr lang="ru-RU" b="1" i="1" dirty="0" smtClean="0">
                <a:solidFill>
                  <a:schemeClr val="accent1">
                    <a:lumMod val="75000"/>
                  </a:schemeClr>
                </a:solidFill>
              </a:rPr>
              <a:t> </a:t>
            </a:r>
            <a:endParaRPr lang="ru-RU" b="1" i="1" dirty="0">
              <a:solidFill>
                <a:schemeClr val="accent1">
                  <a:lumMod val="75000"/>
                </a:schemeClr>
              </a:solidFill>
            </a:endParaRPr>
          </a:p>
        </p:txBody>
      </p:sp>
      <p:pic>
        <p:nvPicPr>
          <p:cNvPr id="4" name="Рисунок 3" descr="IMG_8380.JPG"/>
          <p:cNvPicPr>
            <a:picLocks noChangeAspect="1"/>
          </p:cNvPicPr>
          <p:nvPr/>
        </p:nvPicPr>
        <p:blipFill>
          <a:blip r:embed="rId3" cstate="print"/>
          <a:stretch>
            <a:fillRect/>
          </a:stretch>
        </p:blipFill>
        <p:spPr>
          <a:xfrm>
            <a:off x="4067944" y="188640"/>
            <a:ext cx="4530841" cy="3024336"/>
          </a:xfrm>
          <a:prstGeom prst="rect">
            <a:avLst/>
          </a:prstGeom>
        </p:spPr>
      </p:pic>
      <p:pic>
        <p:nvPicPr>
          <p:cNvPr id="5" name="Рисунок 4" descr="christmas-in-china.jpg"/>
          <p:cNvPicPr>
            <a:picLocks noChangeAspect="1"/>
          </p:cNvPicPr>
          <p:nvPr/>
        </p:nvPicPr>
        <p:blipFill>
          <a:blip r:embed="rId4" cstate="print"/>
          <a:stretch>
            <a:fillRect/>
          </a:stretch>
        </p:blipFill>
        <p:spPr>
          <a:xfrm>
            <a:off x="4283968" y="3501008"/>
            <a:ext cx="3888432" cy="2916324"/>
          </a:xfrm>
          <a:prstGeom prst="rect">
            <a:avLst/>
          </a:prstGeom>
        </p:spPr>
      </p:pic>
    </p:spTree>
  </p:cSld>
  <p:clrMapOvr>
    <a:masterClrMapping/>
  </p:clrMapOvr>
  <p:transition advTm="26489">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67544" y="260648"/>
            <a:ext cx="7467600" cy="4873752"/>
          </a:xfrm>
        </p:spPr>
        <p:txBody>
          <a:bodyPr/>
          <a:lstStyle/>
          <a:p>
            <a:pPr algn="ctr">
              <a:buNone/>
            </a:pPr>
            <a:r>
              <a:rPr lang="en-US" b="1" i="1" dirty="0" smtClean="0">
                <a:solidFill>
                  <a:schemeClr val="accent1">
                    <a:lumMod val="75000"/>
                  </a:schemeClr>
                </a:solidFill>
              </a:rPr>
              <a:t>Schools are closed during the period between Christmas and the New Year’s Day holiday, which is a time commonly used to spend time with family.</a:t>
            </a:r>
            <a:endParaRPr lang="ru-RU" b="1" i="1" dirty="0">
              <a:solidFill>
                <a:schemeClr val="accent1">
                  <a:lumMod val="75000"/>
                </a:schemeClr>
              </a:solidFill>
            </a:endParaRPr>
          </a:p>
        </p:txBody>
      </p:sp>
      <p:pic>
        <p:nvPicPr>
          <p:cNvPr id="4" name="Рисунок 3" descr="4175371015_3659822cea.jpg"/>
          <p:cNvPicPr>
            <a:picLocks noChangeAspect="1"/>
          </p:cNvPicPr>
          <p:nvPr/>
        </p:nvPicPr>
        <p:blipFill>
          <a:blip r:embed="rId2" cstate="print"/>
          <a:stretch>
            <a:fillRect/>
          </a:stretch>
        </p:blipFill>
        <p:spPr>
          <a:xfrm>
            <a:off x="395536" y="2636912"/>
            <a:ext cx="3193904" cy="3168352"/>
          </a:xfrm>
          <a:prstGeom prst="rect">
            <a:avLst/>
          </a:prstGeom>
        </p:spPr>
      </p:pic>
      <p:pic>
        <p:nvPicPr>
          <p:cNvPr id="5" name="Рисунок 4" descr="elders-1.jpg"/>
          <p:cNvPicPr>
            <a:picLocks noChangeAspect="1"/>
          </p:cNvPicPr>
          <p:nvPr/>
        </p:nvPicPr>
        <p:blipFill>
          <a:blip r:embed="rId3" cstate="print"/>
          <a:stretch>
            <a:fillRect/>
          </a:stretch>
        </p:blipFill>
        <p:spPr>
          <a:xfrm>
            <a:off x="3779912" y="2564904"/>
            <a:ext cx="4303378" cy="3356992"/>
          </a:xfrm>
          <a:prstGeom prst="rect">
            <a:avLst/>
          </a:prstGeom>
        </p:spPr>
      </p:pic>
    </p:spTree>
  </p:cSld>
  <p:clrMapOvr>
    <a:masterClrMapping/>
  </p:clrMapOvr>
  <p:transition advTm="10732">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908720"/>
            <a:ext cx="4211960" cy="4824536"/>
          </a:xfrm>
        </p:spPr>
        <p:txBody>
          <a:bodyPr>
            <a:normAutofit lnSpcReduction="10000"/>
          </a:bodyPr>
          <a:lstStyle/>
          <a:p>
            <a:pPr algn="ctr">
              <a:buNone/>
            </a:pPr>
            <a:r>
              <a:rPr lang="en-US" b="1" i="1" dirty="0" smtClean="0">
                <a:solidFill>
                  <a:schemeClr val="accent1">
                    <a:lumMod val="60000"/>
                    <a:lumOff val="40000"/>
                  </a:schemeClr>
                </a:solidFill>
              </a:rPr>
              <a:t>The interior and exterior of houses are decorated during the weeks leading up to Christmas Eve. The Christmas tree usually stands centrally in the home, decorated with ornaments, tinsel and lights, with an angel or a star symbolizing the Star of Bethlehem at the top.</a:t>
            </a:r>
            <a:r>
              <a:rPr lang="ru-RU" b="1" i="1" dirty="0" smtClean="0">
                <a:solidFill>
                  <a:schemeClr val="accent1">
                    <a:lumMod val="60000"/>
                    <a:lumOff val="40000"/>
                  </a:schemeClr>
                </a:solidFill>
              </a:rPr>
              <a:t> </a:t>
            </a:r>
          </a:p>
          <a:p>
            <a:pPr>
              <a:buNone/>
            </a:pPr>
            <a:endParaRPr lang="ru-RU" dirty="0"/>
          </a:p>
        </p:txBody>
      </p:sp>
      <p:pic>
        <p:nvPicPr>
          <p:cNvPr id="5" name="Рисунок 4" descr="0512629.jpg"/>
          <p:cNvPicPr>
            <a:picLocks noChangeAspect="1"/>
          </p:cNvPicPr>
          <p:nvPr/>
        </p:nvPicPr>
        <p:blipFill>
          <a:blip r:embed="rId2" cstate="print"/>
          <a:stretch>
            <a:fillRect/>
          </a:stretch>
        </p:blipFill>
        <p:spPr>
          <a:xfrm>
            <a:off x="4499992" y="3717032"/>
            <a:ext cx="4248472" cy="2820986"/>
          </a:xfrm>
          <a:prstGeom prst="rect">
            <a:avLst/>
          </a:prstGeom>
        </p:spPr>
      </p:pic>
      <p:pic>
        <p:nvPicPr>
          <p:cNvPr id="6" name="Рисунок 5" descr="Luminite-de-Craciun-in-Richmond--SUA.jpg"/>
          <p:cNvPicPr>
            <a:picLocks noChangeAspect="1"/>
          </p:cNvPicPr>
          <p:nvPr/>
        </p:nvPicPr>
        <p:blipFill>
          <a:blip r:embed="rId3" cstate="print"/>
          <a:stretch>
            <a:fillRect/>
          </a:stretch>
        </p:blipFill>
        <p:spPr>
          <a:xfrm>
            <a:off x="4499992" y="332656"/>
            <a:ext cx="4218220" cy="3168352"/>
          </a:xfrm>
          <a:prstGeom prst="rect">
            <a:avLst/>
          </a:prstGeom>
        </p:spPr>
      </p:pic>
    </p:spTree>
  </p:cSld>
  <p:clrMapOvr>
    <a:masterClrMapping/>
  </p:clrMapOvr>
  <p:transition advTm="20436">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683568" y="476672"/>
            <a:ext cx="7467600" cy="4873752"/>
          </a:xfrm>
        </p:spPr>
        <p:txBody>
          <a:bodyPr/>
          <a:lstStyle/>
          <a:p>
            <a:pPr algn="ctr">
              <a:buNone/>
            </a:pPr>
            <a:r>
              <a:rPr lang="en-US" b="1" i="1" dirty="0" smtClean="0">
                <a:solidFill>
                  <a:schemeClr val="accent1">
                    <a:lumMod val="75000"/>
                  </a:schemeClr>
                </a:solidFill>
              </a:rPr>
              <a:t>Christmas is favorite holiday in the American schools too.</a:t>
            </a:r>
            <a:endParaRPr lang="ru-RU" b="1" i="1" dirty="0">
              <a:solidFill>
                <a:schemeClr val="accent1">
                  <a:lumMod val="75000"/>
                </a:schemeClr>
              </a:solidFill>
            </a:endParaRPr>
          </a:p>
        </p:txBody>
      </p:sp>
      <p:pic>
        <p:nvPicPr>
          <p:cNvPr id="4" name="Рисунок 3" descr="1QWABe_gTaw.jpg"/>
          <p:cNvPicPr>
            <a:picLocks noChangeAspect="1"/>
          </p:cNvPicPr>
          <p:nvPr/>
        </p:nvPicPr>
        <p:blipFill>
          <a:blip r:embed="rId2" cstate="print"/>
          <a:stretch>
            <a:fillRect/>
          </a:stretch>
        </p:blipFill>
        <p:spPr>
          <a:xfrm>
            <a:off x="395536" y="1988840"/>
            <a:ext cx="2670495" cy="3600400"/>
          </a:xfrm>
          <a:prstGeom prst="rect">
            <a:avLst/>
          </a:prstGeom>
        </p:spPr>
      </p:pic>
      <p:pic>
        <p:nvPicPr>
          <p:cNvPr id="6" name="Рисунок 5" descr="glee-christmas-s2.jpg"/>
          <p:cNvPicPr>
            <a:picLocks noChangeAspect="1"/>
          </p:cNvPicPr>
          <p:nvPr/>
        </p:nvPicPr>
        <p:blipFill>
          <a:blip r:embed="rId3" cstate="print"/>
          <a:stretch>
            <a:fillRect/>
          </a:stretch>
        </p:blipFill>
        <p:spPr>
          <a:xfrm>
            <a:off x="3275856" y="1988840"/>
            <a:ext cx="5238750" cy="3629025"/>
          </a:xfrm>
          <a:prstGeom prst="rect">
            <a:avLst/>
          </a:prstGeom>
        </p:spPr>
      </p:pic>
    </p:spTree>
  </p:cSld>
  <p:clrMapOvr>
    <a:masterClrMapping/>
  </p:clrMapOvr>
  <p:transition advTm="4742">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Glee Cast - All I Want for Christmas Is You (3x09).mp4">
            <a:hlinkClick r:id="" action="ppaction://media"/>
          </p:cNvPr>
          <p:cNvPicPr>
            <a:picLocks noGrp="1" noRot="1" noChangeAspect="1"/>
          </p:cNvPicPr>
          <p:nvPr>
            <p:ph sz="quarter" idx="1"/>
            <a:videoFile r:link="rId2"/>
          </p:nvPr>
        </p:nvPicPr>
        <p:blipFill>
          <a:blip r:embed="rId5" cstate="print"/>
          <a:stretch>
            <a:fillRect/>
          </a:stretch>
        </p:blipFill>
        <p:spPr>
          <a:xfrm>
            <a:off x="0" y="0"/>
            <a:ext cx="9144000" cy="6858000"/>
          </a:xfrm>
          <a:prstGeom prst="rect">
            <a:avLst/>
          </a:prstGeom>
        </p:spPr>
      </p:pic>
    </p:spTree>
    <p:custDataLst>
      <p:tags r:id="rId1"/>
    </p:custDataLst>
  </p:cSld>
  <p:clrMapOvr>
    <a:masterClrMapping/>
  </p:clrMapOvr>
  <p:transition advTm="121883">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95536" y="188640"/>
            <a:ext cx="8064896" cy="4873752"/>
          </a:xfrm>
        </p:spPr>
        <p:txBody>
          <a:bodyPr/>
          <a:lstStyle/>
          <a:p>
            <a:pPr algn="ctr">
              <a:buNone/>
            </a:pPr>
            <a:r>
              <a:rPr lang="en-US" b="1" i="1" dirty="0" smtClean="0">
                <a:solidFill>
                  <a:schemeClr val="accent1">
                    <a:lumMod val="60000"/>
                    <a:lumOff val="40000"/>
                  </a:schemeClr>
                </a:solidFill>
              </a:rPr>
              <a:t>Christmas Eve is popularly described as "the night before Christmas". Better known as Santa Claus, he visits homes while children are sleeping the night before Christmas morning. </a:t>
            </a:r>
            <a:endParaRPr lang="ru-RU" b="1" i="1" dirty="0">
              <a:solidFill>
                <a:schemeClr val="accent1">
                  <a:lumMod val="60000"/>
                  <a:lumOff val="40000"/>
                </a:schemeClr>
              </a:solidFill>
            </a:endParaRPr>
          </a:p>
        </p:txBody>
      </p:sp>
      <p:pic>
        <p:nvPicPr>
          <p:cNvPr id="4" name="Рисунок 3" descr="Jonathan_G_Meath_portrays_Santa_Claus.jpg"/>
          <p:cNvPicPr>
            <a:picLocks noChangeAspect="1"/>
          </p:cNvPicPr>
          <p:nvPr/>
        </p:nvPicPr>
        <p:blipFill>
          <a:blip r:embed="rId3" cstate="print"/>
          <a:stretch>
            <a:fillRect/>
          </a:stretch>
        </p:blipFill>
        <p:spPr>
          <a:xfrm>
            <a:off x="467544" y="2348880"/>
            <a:ext cx="2928357" cy="4096764"/>
          </a:xfrm>
          <a:prstGeom prst="rect">
            <a:avLst/>
          </a:prstGeom>
        </p:spPr>
      </p:pic>
      <p:pic>
        <p:nvPicPr>
          <p:cNvPr id="5" name="Рисунок 4" descr="Santa-Claus-Pics-0316.jpg"/>
          <p:cNvPicPr>
            <a:picLocks noChangeAspect="1"/>
          </p:cNvPicPr>
          <p:nvPr/>
        </p:nvPicPr>
        <p:blipFill>
          <a:blip r:embed="rId4" cstate="print"/>
          <a:stretch>
            <a:fillRect/>
          </a:stretch>
        </p:blipFill>
        <p:spPr>
          <a:xfrm>
            <a:off x="3491880" y="2420888"/>
            <a:ext cx="5184576" cy="3888432"/>
          </a:xfrm>
          <a:prstGeom prst="rect">
            <a:avLst/>
          </a:prstGeom>
        </p:spPr>
      </p:pic>
      <p:pic>
        <p:nvPicPr>
          <p:cNvPr id="8" name="Glee cast - Let it snow (mp3cut.ru).mp3">
            <a:hlinkClick r:id="" action="ppaction://media"/>
          </p:cNvPr>
          <p:cNvPicPr>
            <a:picLocks noRot="1" noChangeAspect="1"/>
          </p:cNvPicPr>
          <p:nvPr>
            <a:audioFile r:link="rId1"/>
          </p:nvPr>
        </p:nvPicPr>
        <p:blipFill>
          <a:blip r:embed="rId5" cstate="print"/>
          <a:stretch>
            <a:fillRect/>
          </a:stretch>
        </p:blipFill>
        <p:spPr>
          <a:xfrm>
            <a:off x="251520" y="116632"/>
            <a:ext cx="304800" cy="304800"/>
          </a:xfrm>
          <a:prstGeom prst="rect">
            <a:avLst/>
          </a:prstGeom>
        </p:spPr>
      </p:pic>
    </p:spTree>
  </p:cSld>
  <p:clrMapOvr>
    <a:masterClrMapping/>
  </p:clrMapOvr>
  <p:transition advTm="16489">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504" y="980728"/>
            <a:ext cx="3816424" cy="5328592"/>
          </a:xfrm>
        </p:spPr>
        <p:txBody>
          <a:bodyPr>
            <a:normAutofit lnSpcReduction="10000"/>
          </a:bodyPr>
          <a:lstStyle/>
          <a:p>
            <a:pPr algn="ctr">
              <a:buNone/>
            </a:pPr>
            <a:r>
              <a:rPr lang="en-US" b="1" i="1" dirty="0" smtClean="0">
                <a:solidFill>
                  <a:schemeClr val="accent1">
                    <a:lumMod val="75000"/>
                  </a:schemeClr>
                </a:solidFill>
              </a:rPr>
              <a:t>Christmas stockings are hung on the mantelpiece for Santa Claus to fill with little gifts. </a:t>
            </a:r>
            <a:endParaRPr lang="en-US" b="1" i="1" dirty="0" smtClean="0">
              <a:solidFill>
                <a:schemeClr val="accent1">
                  <a:lumMod val="75000"/>
                </a:schemeClr>
              </a:solidFill>
            </a:endParaRPr>
          </a:p>
          <a:p>
            <a:pPr algn="ctr">
              <a:buNone/>
            </a:pPr>
            <a:endParaRPr lang="en-US" b="1" i="1" dirty="0" smtClean="0">
              <a:solidFill>
                <a:schemeClr val="accent1">
                  <a:lumMod val="75000"/>
                </a:schemeClr>
              </a:solidFill>
            </a:endParaRPr>
          </a:p>
          <a:p>
            <a:pPr algn="ctr">
              <a:buNone/>
            </a:pPr>
            <a:endParaRPr lang="en-US" b="1" i="1" dirty="0" smtClean="0">
              <a:solidFill>
                <a:schemeClr val="accent1">
                  <a:lumMod val="75000"/>
                </a:schemeClr>
              </a:solidFill>
            </a:endParaRPr>
          </a:p>
          <a:p>
            <a:pPr algn="ctr">
              <a:buNone/>
            </a:pPr>
            <a:r>
              <a:rPr lang="en-US" b="1" i="1" dirty="0" smtClean="0">
                <a:solidFill>
                  <a:schemeClr val="accent1">
                    <a:lumMod val="75000"/>
                  </a:schemeClr>
                </a:solidFill>
              </a:rPr>
              <a:t>It </a:t>
            </a:r>
            <a:r>
              <a:rPr lang="en-US" b="1" i="1" dirty="0" smtClean="0">
                <a:solidFill>
                  <a:schemeClr val="accent1">
                    <a:lumMod val="75000"/>
                  </a:schemeClr>
                </a:solidFill>
              </a:rPr>
              <a:t>is tradition throughout the United States for children to leave a glass of milk and plate of Christmas cookies for Santa Claus.</a:t>
            </a:r>
            <a:r>
              <a:rPr lang="ru-RU" b="1" i="1" dirty="0" smtClean="0">
                <a:solidFill>
                  <a:schemeClr val="accent1">
                    <a:lumMod val="75000"/>
                  </a:schemeClr>
                </a:solidFill>
              </a:rPr>
              <a:t> </a:t>
            </a:r>
            <a:endParaRPr lang="ru-RU" b="1" i="1" dirty="0">
              <a:solidFill>
                <a:schemeClr val="accent1">
                  <a:lumMod val="75000"/>
                </a:schemeClr>
              </a:solidFill>
            </a:endParaRPr>
          </a:p>
        </p:txBody>
      </p:sp>
      <p:pic>
        <p:nvPicPr>
          <p:cNvPr id="4" name="Рисунок 3" descr="tradition-of-christmas1.jpg"/>
          <p:cNvPicPr>
            <a:picLocks noChangeAspect="1"/>
          </p:cNvPicPr>
          <p:nvPr/>
        </p:nvPicPr>
        <p:blipFill>
          <a:blip r:embed="rId2" cstate="print"/>
          <a:stretch>
            <a:fillRect/>
          </a:stretch>
        </p:blipFill>
        <p:spPr>
          <a:xfrm>
            <a:off x="4427984" y="548680"/>
            <a:ext cx="3787111" cy="2520280"/>
          </a:xfrm>
          <a:prstGeom prst="rect">
            <a:avLst/>
          </a:prstGeom>
        </p:spPr>
      </p:pic>
      <p:pic>
        <p:nvPicPr>
          <p:cNvPr id="5" name="Рисунок 4" descr="milk-cookies.jpg"/>
          <p:cNvPicPr>
            <a:picLocks noChangeAspect="1"/>
          </p:cNvPicPr>
          <p:nvPr/>
        </p:nvPicPr>
        <p:blipFill>
          <a:blip r:embed="rId3" cstate="print"/>
          <a:stretch>
            <a:fillRect/>
          </a:stretch>
        </p:blipFill>
        <p:spPr>
          <a:xfrm>
            <a:off x="4427984" y="3429000"/>
            <a:ext cx="3816424" cy="3081762"/>
          </a:xfrm>
          <a:prstGeom prst="rect">
            <a:avLst/>
          </a:prstGeom>
        </p:spPr>
      </p:pic>
    </p:spTree>
  </p:cSld>
  <p:clrMapOvr>
    <a:masterClrMapping/>
  </p:clrMapOvr>
  <p:transition advTm="19313">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683568" y="260648"/>
            <a:ext cx="7467600" cy="4873752"/>
          </a:xfrm>
        </p:spPr>
        <p:txBody>
          <a:bodyPr>
            <a:normAutofit/>
          </a:bodyPr>
          <a:lstStyle/>
          <a:p>
            <a:pPr algn="ctr">
              <a:buNone/>
            </a:pPr>
            <a:r>
              <a:rPr lang="en-US" sz="2000" b="1" i="1" dirty="0" smtClean="0">
                <a:solidFill>
                  <a:schemeClr val="accent1">
                    <a:lumMod val="60000"/>
                    <a:lumOff val="40000"/>
                  </a:schemeClr>
                </a:solidFill>
              </a:rPr>
              <a:t>Family wrapped presents are placed near the tree, including presents to be given to pets. Friends exchange presents and tell each other, "Do not open before Christmas!"  Presents are most commonly opened on the morning of Christmas Day; other families choose to open presents on Christmas Eve, depending on </a:t>
            </a:r>
            <a:r>
              <a:rPr lang="en-US" sz="2000" b="1" i="1" dirty="0" smtClean="0">
                <a:solidFill>
                  <a:schemeClr val="accent1">
                    <a:lumMod val="60000"/>
                    <a:lumOff val="40000"/>
                  </a:schemeClr>
                </a:solidFill>
              </a:rPr>
              <a:t>family </a:t>
            </a:r>
            <a:r>
              <a:rPr lang="en-US" sz="2000" b="1" i="1" dirty="0" smtClean="0">
                <a:solidFill>
                  <a:schemeClr val="accent1">
                    <a:lumMod val="60000"/>
                    <a:lumOff val="40000"/>
                  </a:schemeClr>
                </a:solidFill>
              </a:rPr>
              <a:t>traditions</a:t>
            </a:r>
            <a:r>
              <a:rPr lang="ru-RU" sz="2000" b="1" i="1" dirty="0" smtClean="0">
                <a:solidFill>
                  <a:schemeClr val="accent1">
                    <a:lumMod val="60000"/>
                    <a:lumOff val="40000"/>
                  </a:schemeClr>
                </a:solidFill>
              </a:rPr>
              <a:t>. </a:t>
            </a:r>
            <a:r>
              <a:rPr lang="en-US" sz="2000" b="1" i="1" dirty="0" smtClean="0">
                <a:solidFill>
                  <a:schemeClr val="accent1">
                    <a:lumMod val="60000"/>
                    <a:lumOff val="40000"/>
                  </a:schemeClr>
                </a:solidFill>
              </a:rPr>
              <a:t>Usually c</a:t>
            </a:r>
            <a:r>
              <a:rPr lang="ru-RU" sz="2000" b="1" i="1" dirty="0" smtClean="0">
                <a:solidFill>
                  <a:schemeClr val="accent1">
                    <a:lumMod val="60000"/>
                    <a:lumOff val="40000"/>
                  </a:schemeClr>
                </a:solidFill>
              </a:rPr>
              <a:t>hildren </a:t>
            </a:r>
            <a:r>
              <a:rPr lang="ru-RU" sz="2000" b="1" i="1" dirty="0" smtClean="0">
                <a:solidFill>
                  <a:schemeClr val="accent1">
                    <a:lumMod val="60000"/>
                    <a:lumOff val="40000"/>
                  </a:schemeClr>
                </a:solidFill>
              </a:rPr>
              <a:t>are </a:t>
            </a:r>
            <a:r>
              <a:rPr lang="ru-RU" sz="2000" b="1" i="1" dirty="0" smtClean="0">
                <a:solidFill>
                  <a:schemeClr val="accent1">
                    <a:lumMod val="60000"/>
                    <a:lumOff val="40000"/>
                  </a:schemeClr>
                </a:solidFill>
              </a:rPr>
              <a:t>allowed </a:t>
            </a:r>
            <a:r>
              <a:rPr lang="ru-RU" sz="2000" b="1" i="1" dirty="0" smtClean="0">
                <a:solidFill>
                  <a:schemeClr val="accent1">
                    <a:lumMod val="60000"/>
                    <a:lumOff val="40000"/>
                  </a:schemeClr>
                </a:solidFill>
              </a:rPr>
              <a:t>to play with their new toys </a:t>
            </a:r>
            <a:r>
              <a:rPr lang="ru-RU" sz="2000" b="1" i="1" dirty="0" smtClean="0">
                <a:solidFill>
                  <a:schemeClr val="accent1">
                    <a:lumMod val="60000"/>
                    <a:lumOff val="40000"/>
                  </a:schemeClr>
                </a:solidFill>
              </a:rPr>
              <a:t>after.</a:t>
            </a:r>
            <a:endParaRPr lang="ru-RU" sz="2000" b="1" i="1" dirty="0">
              <a:solidFill>
                <a:schemeClr val="accent1">
                  <a:lumMod val="60000"/>
                  <a:lumOff val="40000"/>
                </a:schemeClr>
              </a:solidFill>
            </a:endParaRPr>
          </a:p>
        </p:txBody>
      </p:sp>
      <p:pic>
        <p:nvPicPr>
          <p:cNvPr id="4" name="Рисунок 3" descr="stxmco001christmas_tree_and_presents1.jpg"/>
          <p:cNvPicPr>
            <a:picLocks noChangeAspect="1"/>
          </p:cNvPicPr>
          <p:nvPr/>
        </p:nvPicPr>
        <p:blipFill>
          <a:blip r:embed="rId2" cstate="print"/>
          <a:stretch>
            <a:fillRect/>
          </a:stretch>
        </p:blipFill>
        <p:spPr>
          <a:xfrm>
            <a:off x="323527" y="3212976"/>
            <a:ext cx="4224469" cy="3168352"/>
          </a:xfrm>
          <a:prstGeom prst="rect">
            <a:avLst/>
          </a:prstGeom>
        </p:spPr>
      </p:pic>
      <p:pic>
        <p:nvPicPr>
          <p:cNvPr id="5" name="Рисунок 4" descr="christmas_tree.jpg"/>
          <p:cNvPicPr>
            <a:picLocks noChangeAspect="1"/>
          </p:cNvPicPr>
          <p:nvPr/>
        </p:nvPicPr>
        <p:blipFill>
          <a:blip r:embed="rId3" cstate="print"/>
          <a:stretch>
            <a:fillRect/>
          </a:stretch>
        </p:blipFill>
        <p:spPr>
          <a:xfrm>
            <a:off x="4788024" y="3212976"/>
            <a:ext cx="3600400" cy="3180353"/>
          </a:xfrm>
          <a:prstGeom prst="rect">
            <a:avLst/>
          </a:prstGeom>
        </p:spPr>
      </p:pic>
    </p:spTree>
  </p:cSld>
  <p:clrMapOvr>
    <a:masterClrMapping/>
  </p:clrMapOvr>
  <p:transition advTm="39515">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611560" y="188640"/>
            <a:ext cx="7467600" cy="4873752"/>
          </a:xfrm>
        </p:spPr>
        <p:txBody>
          <a:bodyPr>
            <a:normAutofit/>
          </a:bodyPr>
          <a:lstStyle/>
          <a:p>
            <a:pPr algn="ctr">
              <a:buNone/>
            </a:pPr>
            <a:r>
              <a:rPr lang="en-US" sz="2000" b="1" i="1" dirty="0" smtClean="0">
                <a:solidFill>
                  <a:schemeClr val="accent1">
                    <a:lumMod val="75000"/>
                  </a:schemeClr>
                </a:solidFill>
              </a:rPr>
              <a:t>The traditional Christmas dinner usually features either roasted turkey with stuffing or roast beef and Yorkshire puddings. </a:t>
            </a:r>
            <a:r>
              <a:rPr lang="en-US" sz="2000" b="1" i="1" dirty="0" smtClean="0">
                <a:solidFill>
                  <a:schemeClr val="accent1">
                    <a:lumMod val="75000"/>
                  </a:schemeClr>
                </a:solidFill>
              </a:rPr>
              <a:t>So much variety </a:t>
            </a:r>
            <a:r>
              <a:rPr lang="en-US" sz="2000" b="1" i="1" dirty="0" smtClean="0">
                <a:solidFill>
                  <a:schemeClr val="accent1">
                    <a:lumMod val="75000"/>
                  </a:schemeClr>
                </a:solidFill>
              </a:rPr>
              <a:t>of sweet pastry with cinnamon and nutmeg are served </a:t>
            </a:r>
            <a:r>
              <a:rPr lang="en-US" sz="2000" b="1" i="1" dirty="0" smtClean="0">
                <a:solidFill>
                  <a:schemeClr val="accent1">
                    <a:lumMod val="75000"/>
                  </a:schemeClr>
                </a:solidFill>
              </a:rPr>
              <a:t>on </a:t>
            </a:r>
            <a:r>
              <a:rPr lang="en-US" sz="2000" b="1" i="1" dirty="0" smtClean="0">
                <a:solidFill>
                  <a:schemeClr val="accent1">
                    <a:lumMod val="75000"/>
                  </a:schemeClr>
                </a:solidFill>
              </a:rPr>
              <a:t>the </a:t>
            </a:r>
            <a:r>
              <a:rPr lang="en-US" sz="2000" b="1" i="1" dirty="0" smtClean="0">
                <a:solidFill>
                  <a:schemeClr val="accent1">
                    <a:lumMod val="75000"/>
                  </a:schemeClr>
                </a:solidFill>
              </a:rPr>
              <a:t>dinner. </a:t>
            </a:r>
            <a:r>
              <a:rPr lang="en-US" sz="2000" b="1" i="1" dirty="0" smtClean="0">
                <a:solidFill>
                  <a:schemeClr val="accent1">
                    <a:lumMod val="75000"/>
                  </a:schemeClr>
                </a:solidFill>
              </a:rPr>
              <a:t>Certain dishes such as casseroles and desserts are prepared with a family secret recipe.  Fruits, nuts, cheeses and chocolates are enjoyed as snacks.</a:t>
            </a:r>
            <a:endParaRPr lang="ru-RU" sz="2000" b="1" i="1" dirty="0" smtClean="0">
              <a:solidFill>
                <a:schemeClr val="accent1">
                  <a:lumMod val="75000"/>
                </a:schemeClr>
              </a:solidFill>
            </a:endParaRPr>
          </a:p>
          <a:p>
            <a:pPr>
              <a:buNone/>
            </a:pPr>
            <a:endParaRPr lang="ru-RU" dirty="0"/>
          </a:p>
        </p:txBody>
      </p:sp>
      <p:pic>
        <p:nvPicPr>
          <p:cNvPr id="4" name="Рисунок 3" descr="christmas_table_with_turkey_in_front_of_fireplace_usa_964477.jpg"/>
          <p:cNvPicPr>
            <a:picLocks noChangeAspect="1"/>
          </p:cNvPicPr>
          <p:nvPr/>
        </p:nvPicPr>
        <p:blipFill>
          <a:blip r:embed="rId2" cstate="print"/>
          <a:srcRect t="10915" r="209" b="5798"/>
          <a:stretch>
            <a:fillRect/>
          </a:stretch>
        </p:blipFill>
        <p:spPr>
          <a:xfrm>
            <a:off x="1115616" y="2492896"/>
            <a:ext cx="6824143" cy="4032448"/>
          </a:xfrm>
          <a:prstGeom prst="rect">
            <a:avLst/>
          </a:prstGeom>
        </p:spPr>
      </p:pic>
    </p:spTree>
  </p:cSld>
  <p:clrMapOvr>
    <a:masterClrMapping/>
  </p:clrMapOvr>
  <p:transition advTm="33103">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539552" y="1052736"/>
            <a:ext cx="7467600" cy="4873752"/>
          </a:xfrm>
        </p:spPr>
        <p:txBody>
          <a:bodyPr>
            <a:normAutofit/>
          </a:bodyPr>
          <a:lstStyle/>
          <a:p>
            <a:pPr algn="ctr">
              <a:buNone/>
            </a:pPr>
            <a:r>
              <a:rPr lang="en-US" sz="2000" b="1" i="1" dirty="0" smtClean="0">
                <a:solidFill>
                  <a:schemeClr val="accent1">
                    <a:lumMod val="60000"/>
                    <a:lumOff val="40000"/>
                  </a:schemeClr>
                </a:solidFill>
              </a:rPr>
              <a:t>Christmas is the special holiday in America, it’s a magical time for kids and for adult. </a:t>
            </a:r>
            <a:r>
              <a:rPr lang="en-US" sz="2000" b="1" i="1" dirty="0" smtClean="0">
                <a:solidFill>
                  <a:schemeClr val="accent1">
                    <a:lumMod val="60000"/>
                    <a:lumOff val="40000"/>
                  </a:schemeClr>
                </a:solidFill>
              </a:rPr>
              <a:t>It’s </a:t>
            </a:r>
            <a:r>
              <a:rPr lang="en-US" sz="2000" b="1" i="1" dirty="0" smtClean="0">
                <a:solidFill>
                  <a:schemeClr val="accent1">
                    <a:lumMod val="60000"/>
                    <a:lumOff val="40000"/>
                  </a:schemeClr>
                </a:solidFill>
              </a:rPr>
              <a:t>time, when you can think about happy or sad things that </a:t>
            </a:r>
            <a:r>
              <a:rPr lang="en-US" sz="2000" b="1" i="1" dirty="0" smtClean="0">
                <a:solidFill>
                  <a:schemeClr val="accent1">
                    <a:lumMod val="60000"/>
                    <a:lumOff val="40000"/>
                  </a:schemeClr>
                </a:solidFill>
              </a:rPr>
              <a:t>make </a:t>
            </a:r>
            <a:r>
              <a:rPr lang="en-US" sz="2000" b="1" i="1" dirty="0" smtClean="0">
                <a:solidFill>
                  <a:schemeClr val="accent1">
                    <a:lumMod val="60000"/>
                    <a:lumOff val="40000"/>
                  </a:schemeClr>
                </a:solidFill>
              </a:rPr>
              <a:t>you remember what's really important. </a:t>
            </a:r>
            <a:r>
              <a:rPr lang="en-US" sz="2000" b="1" i="1" dirty="0" smtClean="0">
                <a:solidFill>
                  <a:schemeClr val="accent1">
                    <a:lumMod val="60000"/>
                    <a:lumOff val="40000"/>
                  </a:schemeClr>
                </a:solidFill>
              </a:rPr>
              <a:t>It’s </a:t>
            </a:r>
            <a:r>
              <a:rPr lang="en-US" sz="2000" b="1" i="1" dirty="0" smtClean="0">
                <a:solidFill>
                  <a:schemeClr val="accent1">
                    <a:lumMod val="60000"/>
                    <a:lumOff val="40000"/>
                  </a:schemeClr>
                </a:solidFill>
              </a:rPr>
              <a:t>time when you can wish Merry Christmas to family, friends and even to </a:t>
            </a:r>
            <a:r>
              <a:rPr lang="en-US" sz="2000" b="1" i="1" dirty="0" smtClean="0">
                <a:solidFill>
                  <a:schemeClr val="accent1">
                    <a:lumMod val="60000"/>
                    <a:lumOff val="40000"/>
                  </a:schemeClr>
                </a:solidFill>
              </a:rPr>
              <a:t>strangers, because you know that it would be nice to them. It’s time of Christmas songs, of bright lights, the smell of trees. It’s time of beauty. It’s time of MAGIC.</a:t>
            </a:r>
            <a:endParaRPr lang="ru-RU" sz="2000" b="1" i="1" dirty="0">
              <a:solidFill>
                <a:schemeClr val="accent1">
                  <a:lumMod val="60000"/>
                  <a:lumOff val="40000"/>
                </a:schemeClr>
              </a:solidFill>
            </a:endParaRPr>
          </a:p>
        </p:txBody>
      </p:sp>
      <p:sp>
        <p:nvSpPr>
          <p:cNvPr id="7" name="TextBox 6"/>
          <p:cNvSpPr txBox="1"/>
          <p:nvPr/>
        </p:nvSpPr>
        <p:spPr>
          <a:xfrm>
            <a:off x="2396277" y="5589240"/>
            <a:ext cx="4281942" cy="369332"/>
          </a:xfrm>
          <a:prstGeom prst="rect">
            <a:avLst/>
          </a:prstGeom>
          <a:noFill/>
        </p:spPr>
        <p:txBody>
          <a:bodyPr wrap="none" rtlCol="0">
            <a:spAutoFit/>
          </a:bodyPr>
          <a:lstStyle/>
          <a:p>
            <a:pPr algn="ctr"/>
            <a:r>
              <a:rPr lang="en-US" b="1" i="1" dirty="0" smtClean="0">
                <a:solidFill>
                  <a:schemeClr val="accent1">
                    <a:lumMod val="60000"/>
                    <a:lumOff val="40000"/>
                  </a:schemeClr>
                </a:solidFill>
              </a:rPr>
              <a:t>By the way!!! Today Is Christmas!!!</a:t>
            </a:r>
            <a:endParaRPr lang="ru-RU" b="1" i="1" dirty="0">
              <a:solidFill>
                <a:schemeClr val="accent1">
                  <a:lumMod val="60000"/>
                  <a:lumOff val="40000"/>
                </a:schemeClr>
              </a:solidFill>
            </a:endParaRPr>
          </a:p>
        </p:txBody>
      </p:sp>
    </p:spTree>
  </p:cSld>
  <p:clrMapOvr>
    <a:masterClrMapping/>
  </p:clrMapOvr>
  <p:transition>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merry-christmas4.jpg"/>
          <p:cNvPicPr>
            <a:picLocks noChangeAspect="1"/>
          </p:cNvPicPr>
          <p:nvPr/>
        </p:nvPicPr>
        <p:blipFill>
          <a:blip r:embed="rId2" cstate="print"/>
          <a:stretch>
            <a:fillRect/>
          </a:stretch>
        </p:blipFill>
        <p:spPr>
          <a:xfrm>
            <a:off x="2555776" y="1700808"/>
            <a:ext cx="5832648" cy="3802158"/>
          </a:xfrm>
          <a:prstGeom prst="rect">
            <a:avLst/>
          </a:prstGeom>
        </p:spPr>
      </p:pic>
    </p:spTree>
  </p:cSld>
  <p:clrMapOvr>
    <a:masterClrMapping/>
  </p:clrMapOvr>
  <p:transition>
    <p:wheel spokes="8"/>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9.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354</TotalTime>
  <Words>385</Words>
  <Application>Microsoft Office PowerPoint</Application>
  <PresentationFormat>Экран (4:3)</PresentationFormat>
  <Paragraphs>18</Paragraphs>
  <Slides>13</Slides>
  <Notes>2</Notes>
  <HiddenSlides>0</HiddenSlides>
  <MMClips>3</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Эркер</vt:lpstr>
      <vt:lpstr>Christmas</vt:lpstr>
      <vt:lpstr>We would like to tell you about Christmas in America.</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Christmas</dc:title>
  <dc:creator>Dima</dc:creator>
  <cp:lastModifiedBy>Dima</cp:lastModifiedBy>
  <cp:revision>39</cp:revision>
  <dcterms:created xsi:type="dcterms:W3CDTF">2013-12-23T16:13:47Z</dcterms:created>
  <dcterms:modified xsi:type="dcterms:W3CDTF">2013-12-24T20:59:35Z</dcterms:modified>
</cp:coreProperties>
</file>