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</p:sldMasterIdLst>
  <p:sldIdLst>
    <p:sldId id="293" r:id="rId2"/>
    <p:sldId id="405" r:id="rId3"/>
    <p:sldId id="269" r:id="rId4"/>
    <p:sldId id="266" r:id="rId5"/>
    <p:sldId id="297" r:id="rId6"/>
    <p:sldId id="267" r:id="rId7"/>
    <p:sldId id="298" r:id="rId8"/>
    <p:sldId id="294" r:id="rId9"/>
    <p:sldId id="305" r:id="rId10"/>
    <p:sldId id="331" r:id="rId11"/>
    <p:sldId id="310" r:id="rId12"/>
    <p:sldId id="330" r:id="rId13"/>
    <p:sldId id="312" r:id="rId14"/>
    <p:sldId id="332" r:id="rId15"/>
    <p:sldId id="313" r:id="rId16"/>
    <p:sldId id="333" r:id="rId17"/>
    <p:sldId id="314" r:id="rId18"/>
    <p:sldId id="328" r:id="rId19"/>
    <p:sldId id="329" r:id="rId20"/>
    <p:sldId id="315" r:id="rId21"/>
    <p:sldId id="326" r:id="rId22"/>
    <p:sldId id="316" r:id="rId23"/>
    <p:sldId id="317" r:id="rId24"/>
    <p:sldId id="327" r:id="rId25"/>
    <p:sldId id="318" r:id="rId26"/>
    <p:sldId id="319" r:id="rId27"/>
    <p:sldId id="320" r:id="rId28"/>
    <p:sldId id="322" r:id="rId29"/>
    <p:sldId id="321" r:id="rId30"/>
    <p:sldId id="323" r:id="rId31"/>
    <p:sldId id="324" r:id="rId32"/>
    <p:sldId id="335" r:id="rId33"/>
    <p:sldId id="336" r:id="rId34"/>
    <p:sldId id="337" r:id="rId35"/>
    <p:sldId id="338" r:id="rId36"/>
    <p:sldId id="339" r:id="rId37"/>
    <p:sldId id="340" r:id="rId38"/>
    <p:sldId id="325" r:id="rId39"/>
    <p:sldId id="359" r:id="rId40"/>
    <p:sldId id="360" r:id="rId41"/>
    <p:sldId id="361" r:id="rId42"/>
    <p:sldId id="362" r:id="rId43"/>
    <p:sldId id="363" r:id="rId44"/>
    <p:sldId id="364" r:id="rId45"/>
    <p:sldId id="365" r:id="rId46"/>
    <p:sldId id="366" r:id="rId47"/>
    <p:sldId id="368" r:id="rId48"/>
    <p:sldId id="367" r:id="rId49"/>
    <p:sldId id="369" r:id="rId50"/>
    <p:sldId id="370" r:id="rId51"/>
    <p:sldId id="371" r:id="rId52"/>
    <p:sldId id="372" r:id="rId53"/>
    <p:sldId id="374" r:id="rId54"/>
    <p:sldId id="373" r:id="rId55"/>
    <p:sldId id="375" r:id="rId56"/>
    <p:sldId id="392" r:id="rId57"/>
    <p:sldId id="393" r:id="rId58"/>
    <p:sldId id="394" r:id="rId59"/>
    <p:sldId id="395" r:id="rId60"/>
    <p:sldId id="396" r:id="rId61"/>
    <p:sldId id="397" r:id="rId62"/>
    <p:sldId id="398" r:id="rId63"/>
    <p:sldId id="279" r:id="rId64"/>
    <p:sldId id="299" r:id="rId65"/>
    <p:sldId id="300" r:id="rId66"/>
    <p:sldId id="301" r:id="rId67"/>
    <p:sldId id="302" r:id="rId68"/>
    <p:sldId id="384" r:id="rId69"/>
    <p:sldId id="356" r:id="rId70"/>
    <p:sldId id="357" r:id="rId71"/>
    <p:sldId id="358" r:id="rId72"/>
    <p:sldId id="341" r:id="rId73"/>
    <p:sldId id="342" r:id="rId74"/>
    <p:sldId id="343" r:id="rId75"/>
    <p:sldId id="344" r:id="rId76"/>
    <p:sldId id="345" r:id="rId77"/>
    <p:sldId id="346" r:id="rId78"/>
    <p:sldId id="347" r:id="rId79"/>
    <p:sldId id="348" r:id="rId80"/>
    <p:sldId id="349" r:id="rId81"/>
    <p:sldId id="352" r:id="rId82"/>
    <p:sldId id="351" r:id="rId83"/>
    <p:sldId id="353" r:id="rId84"/>
    <p:sldId id="354" r:id="rId85"/>
    <p:sldId id="355" r:id="rId86"/>
    <p:sldId id="376" r:id="rId87"/>
    <p:sldId id="377" r:id="rId88"/>
    <p:sldId id="378" r:id="rId89"/>
    <p:sldId id="381" r:id="rId90"/>
    <p:sldId id="379" r:id="rId91"/>
    <p:sldId id="382" r:id="rId92"/>
    <p:sldId id="380" r:id="rId93"/>
    <p:sldId id="383" r:id="rId94"/>
    <p:sldId id="385" r:id="rId95"/>
    <p:sldId id="386" r:id="rId96"/>
    <p:sldId id="387" r:id="rId97"/>
    <p:sldId id="403" r:id="rId98"/>
    <p:sldId id="388" r:id="rId99"/>
    <p:sldId id="389" r:id="rId100"/>
    <p:sldId id="390" r:id="rId101"/>
    <p:sldId id="401" r:id="rId102"/>
    <p:sldId id="402" r:id="rId103"/>
    <p:sldId id="391" r:id="rId104"/>
    <p:sldId id="399" r:id="rId105"/>
    <p:sldId id="400" r:id="rId106"/>
    <p:sldId id="303" r:id="rId107"/>
    <p:sldId id="304" r:id="rId108"/>
    <p:sldId id="406" r:id="rId10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CCEC"/>
    <a:srgbClr val="CC66FF"/>
    <a:srgbClr val="FF99FF"/>
    <a:srgbClr val="99FF99"/>
    <a:srgbClr val="91B6E3"/>
    <a:srgbClr val="C6D9F0"/>
    <a:srgbClr val="BCD3EE"/>
    <a:srgbClr val="90B6E4"/>
    <a:srgbClr val="6599D9"/>
    <a:srgbClr val="337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516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99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Рейтинг поручений.</a:t>
            </a:r>
          </a:p>
        </c:rich>
      </c:tx>
      <c:layout>
        <c:manualLayout>
          <c:xMode val="edge"/>
          <c:yMode val="edge"/>
          <c:x val="0.35164835164835168"/>
          <c:y val="2.0833333333333332E-2"/>
        </c:manualLayout>
      </c:layout>
      <c:overlay val="0"/>
      <c:spPr>
        <a:noFill/>
        <a:ln w="25386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4.2578110571999381E-2"/>
          <c:y val="0.28905172413793101"/>
          <c:w val="0.92543894699729679"/>
          <c:h val="0.407644583220201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2011-2012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 w="25386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командир</c:v>
                </c:pt>
                <c:pt idx="1">
                  <c:v>фоторедактор</c:v>
                </c:pt>
                <c:pt idx="2">
                  <c:v>эколог</c:v>
                </c:pt>
                <c:pt idx="3">
                  <c:v>главврач </c:v>
                </c:pt>
                <c:pt idx="4">
                  <c:v>ответственный за порядок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</c:v>
                </c:pt>
                <c:pt idx="1">
                  <c:v>3</c:v>
                </c:pt>
                <c:pt idx="2">
                  <c:v>1</c:v>
                </c:pt>
                <c:pt idx="3">
                  <c:v>5</c:v>
                </c:pt>
                <c:pt idx="4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2012-2013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 w="25386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командир</c:v>
                </c:pt>
                <c:pt idx="1">
                  <c:v>фоторедактор</c:v>
                </c:pt>
                <c:pt idx="2">
                  <c:v>эколог</c:v>
                </c:pt>
                <c:pt idx="3">
                  <c:v>главврач </c:v>
                </c:pt>
                <c:pt idx="4">
                  <c:v>ответственный за порядок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 w="25386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командир</c:v>
                </c:pt>
                <c:pt idx="1">
                  <c:v>фоторедактор</c:v>
                </c:pt>
                <c:pt idx="2">
                  <c:v>эколог</c:v>
                </c:pt>
                <c:pt idx="3">
                  <c:v>главврач </c:v>
                </c:pt>
                <c:pt idx="4">
                  <c:v>ответственный за порядок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-873562720"/>
        <c:axId val="-801900784"/>
      </c:barChart>
      <c:catAx>
        <c:axId val="-87356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693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801900784"/>
        <c:crosses val="autoZero"/>
        <c:auto val="1"/>
        <c:lblAlgn val="ctr"/>
        <c:lblOffset val="100"/>
        <c:noMultiLvlLbl val="0"/>
      </c:catAx>
      <c:valAx>
        <c:axId val="-801900784"/>
        <c:scaling>
          <c:orientation val="minMax"/>
        </c:scaling>
        <c:delete val="0"/>
        <c:axPos val="l"/>
        <c:majorGridlines>
          <c:spPr>
            <a:ln w="952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47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873562720"/>
        <c:crosses val="autoZero"/>
        <c:crossBetween val="between"/>
      </c:valAx>
      <c:spPr>
        <a:noFill/>
        <a:ln w="25386">
          <a:noFill/>
        </a:ln>
      </c:spPr>
    </c:plotArea>
    <c:plotVisOnly val="1"/>
    <c:dispBlanksAs val="gap"/>
    <c:showDLblsOverMax val="0"/>
  </c:chart>
  <c:spPr>
    <a:solidFill>
      <a:schemeClr val="bg1"/>
    </a:solidFill>
    <a:ln w="9520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22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67">
                <a:latin typeface="Times New Roman" panose="02020603050405020304" pitchFamily="18" charset="0"/>
                <a:cs typeface="Times New Roman" panose="02020603050405020304" pitchFamily="18" charset="0"/>
              </a:rPr>
              <a:t>мотивы </a:t>
            </a:r>
          </a:p>
          <a:p>
            <a:pPr>
              <a:defRPr sz="1422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67">
                <a:latin typeface="Times New Roman" panose="02020603050405020304" pitchFamily="18" charset="0"/>
                <a:cs typeface="Times New Roman" panose="02020603050405020304" pitchFamily="18" charset="0"/>
              </a:rPr>
              <a:t>2011-2012 уч. год</a:t>
            </a:r>
          </a:p>
        </c:rich>
      </c:tx>
      <c:layout>
        <c:manualLayout>
          <c:xMode val="edge"/>
          <c:yMode val="edge"/>
          <c:x val="0.29508196721311475"/>
          <c:y val="2.0100502512562814E-2"/>
        </c:manualLayout>
      </c:layout>
      <c:overlay val="0"/>
      <c:spPr>
        <a:noFill/>
        <a:ln w="22575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48896517642407683"/>
          <c:y val="0.25497076023391835"/>
          <c:w val="0.36516588146147017"/>
          <c:h val="0.5103780448496567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мотивы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Lbls>
            <c:spPr>
              <a:noFill/>
              <a:ln w="22575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8466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преобладание общественных</c:v>
                </c:pt>
                <c:pt idx="1">
                  <c:v>преобладание личностных</c:v>
                </c:pt>
                <c:pt idx="2">
                  <c:v>преобладание престижных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</c:v>
                </c:pt>
                <c:pt idx="1">
                  <c:v>7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2575">
          <a:noFill/>
        </a:ln>
      </c:spPr>
    </c:plotArea>
    <c:legend>
      <c:legendPos val="r"/>
      <c:layout>
        <c:manualLayout>
          <c:xMode val="edge"/>
          <c:yMode val="edge"/>
          <c:x val="2.9508196721311476E-2"/>
          <c:y val="0.30653266331658291"/>
          <c:w val="0.32459016393442625"/>
          <c:h val="0.55276381909547734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8466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28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41">
                <a:latin typeface="Times New Roman" panose="02020603050405020304" pitchFamily="18" charset="0"/>
                <a:cs typeface="Times New Roman" panose="02020603050405020304" pitchFamily="18" charset="0"/>
              </a:rPr>
              <a:t>мотивы</a:t>
            </a:r>
          </a:p>
          <a:p>
            <a:pPr>
              <a:defRPr sz="1628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41">
                <a:latin typeface="Times New Roman" panose="02020603050405020304" pitchFamily="18" charset="0"/>
                <a:cs typeface="Times New Roman" panose="02020603050405020304" pitchFamily="18" charset="0"/>
              </a:rPr>
              <a:t> 2012-2013 уч. год</a:t>
            </a:r>
          </a:p>
        </c:rich>
      </c:tx>
      <c:layout>
        <c:manualLayout>
          <c:xMode val="edge"/>
          <c:yMode val="edge"/>
          <c:x val="0.28282828282828282"/>
          <c:y val="2.0100502512562814E-2"/>
        </c:manualLayout>
      </c:layout>
      <c:overlay val="0"/>
      <c:spPr>
        <a:noFill/>
        <a:ln w="2415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50584839985130592"/>
          <c:y val="0.21403508771929833"/>
          <c:w val="0.40032036767936219"/>
          <c:h val="0.5454657641479022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мотивы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Lbls>
            <c:spPr>
              <a:noFill/>
              <a:ln w="2415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56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057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преобладание общественных</c:v>
                </c:pt>
                <c:pt idx="1">
                  <c:v>преобладание личностных</c:v>
                </c:pt>
                <c:pt idx="2">
                  <c:v>преобладание престижных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</c:v>
                </c:pt>
                <c:pt idx="1">
                  <c:v>5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4152">
          <a:noFill/>
        </a:ln>
      </c:spPr>
    </c:plotArea>
    <c:legend>
      <c:legendPos val="r"/>
      <c:layout>
        <c:manualLayout>
          <c:xMode val="edge"/>
          <c:yMode val="edge"/>
          <c:x val="3.3670033670033669E-2"/>
          <c:y val="0.30653266331658291"/>
          <c:w val="0.30976430976430974"/>
          <c:h val="0.60301507537688437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56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057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2010-2011</c:v>
                </c:pt>
              </c:strCache>
            </c:strRef>
          </c:tx>
          <c:spPr>
            <a:solidFill>
              <a:srgbClr val="5B9BD5"/>
            </a:solidFill>
            <a:ln w="25321">
              <a:noFill/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внекл. Работа</c:v>
                </c:pt>
                <c:pt idx="1">
                  <c:v>ДДТ</c:v>
                </c:pt>
                <c:pt idx="2">
                  <c:v>ДЮСШ</c:v>
                </c:pt>
                <c:pt idx="3">
                  <c:v>ДШИ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2011-2012</c:v>
                </c:pt>
              </c:strCache>
            </c:strRef>
          </c:tx>
          <c:spPr>
            <a:solidFill>
              <a:srgbClr val="A5A5A5"/>
            </a:solidFill>
            <a:ln w="25321">
              <a:noFill/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внекл. Работа</c:v>
                </c:pt>
                <c:pt idx="1">
                  <c:v>ДДТ</c:v>
                </c:pt>
                <c:pt idx="2">
                  <c:v>ДЮСШ</c:v>
                </c:pt>
                <c:pt idx="3">
                  <c:v>ДШИ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22</c:v>
                </c:pt>
                <c:pt idx="1">
                  <c:v>4</c:v>
                </c:pt>
                <c:pt idx="2">
                  <c:v>7</c:v>
                </c:pt>
                <c:pt idx="3">
                  <c:v>15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2012-2013</c:v>
                </c:pt>
              </c:strCache>
            </c:strRef>
          </c:tx>
          <c:spPr>
            <a:solidFill>
              <a:srgbClr val="4472C4"/>
            </a:solidFill>
            <a:ln w="25321">
              <a:noFill/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внекл. Работа</c:v>
                </c:pt>
                <c:pt idx="1">
                  <c:v>ДДТ</c:v>
                </c:pt>
                <c:pt idx="2">
                  <c:v>ДЮСШ</c:v>
                </c:pt>
                <c:pt idx="3">
                  <c:v>ДШИ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22</c:v>
                </c:pt>
                <c:pt idx="1">
                  <c:v>7</c:v>
                </c:pt>
                <c:pt idx="2">
                  <c:v>7</c:v>
                </c:pt>
                <c:pt idx="3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-670120464"/>
        <c:axId val="-670125904"/>
      </c:barChart>
      <c:catAx>
        <c:axId val="-6701204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97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/>
                  <a:t>направления деятельности</a:t>
                </a:r>
              </a:p>
            </c:rich>
          </c:tx>
          <c:layout>
            <c:manualLayout>
              <c:xMode val="edge"/>
              <c:yMode val="edge"/>
              <c:x val="0.33890698479860126"/>
              <c:y val="0.85858452987494216"/>
            </c:manualLayout>
          </c:layout>
          <c:overlay val="0"/>
          <c:spPr>
            <a:noFill/>
            <a:ln w="25321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noFill/>
          <a:ln w="949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670125904"/>
        <c:crosses val="autoZero"/>
        <c:auto val="1"/>
        <c:lblAlgn val="ctr"/>
        <c:lblOffset val="100"/>
        <c:noMultiLvlLbl val="0"/>
      </c:catAx>
      <c:valAx>
        <c:axId val="-670125904"/>
        <c:scaling>
          <c:orientation val="minMax"/>
        </c:scaling>
        <c:delete val="0"/>
        <c:axPos val="l"/>
        <c:majorGridlines>
          <c:spPr>
            <a:ln w="949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49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/>
              <a:lstStyle/>
              <a:p>
                <a:pPr>
                  <a:defRPr sz="897" b="0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ru-RU"/>
                  <a:t>количество учащихся</a:t>
                </a:r>
              </a:p>
            </c:rich>
          </c:tx>
          <c:layout/>
          <c:overlay val="0"/>
          <c:spPr>
            <a:noFill/>
            <a:ln w="25321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633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8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670120464"/>
        <c:crosses val="autoZero"/>
        <c:crossBetween val="between"/>
      </c:valAx>
      <c:spPr>
        <a:noFill/>
        <a:ln w="25321">
          <a:noFill/>
        </a:ln>
      </c:spPr>
    </c:plotArea>
    <c:legend>
      <c:legendPos val="r"/>
      <c:layout>
        <c:manualLayout>
          <c:xMode val="edge"/>
          <c:yMode val="edge"/>
          <c:x val="0.87039999999999995"/>
          <c:y val="0.31788079470198677"/>
          <c:w val="0.1168"/>
          <c:h val="0.45033112582781459"/>
        </c:manualLayout>
      </c:layout>
      <c:overlay val="0"/>
      <c:spPr>
        <a:noFill/>
        <a:ln w="25321">
          <a:noFill/>
        </a:ln>
      </c:spPr>
      <c:txPr>
        <a:bodyPr rot="0" spcFirstLastPara="1" vertOverflow="ellipsis" vert="horz" wrap="square" anchor="ctr" anchorCtr="1"/>
        <a:lstStyle/>
        <a:p>
          <a:pPr>
            <a:defRPr sz="8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49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365025868887328E-2"/>
          <c:y val="7.1054377510453251E-2"/>
          <c:w val="0.93760262725779964"/>
          <c:h val="0.715517241379310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взаимопомощь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hade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shade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Sheet1!$B$1:$E$1</c:f>
              <c:strCache>
                <c:ptCount val="3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35</c:v>
                </c:pt>
                <c:pt idx="2">
                  <c:v>56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сплоченность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Sheet1!$B$1:$E$1</c:f>
              <c:strCache>
                <c:ptCount val="3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30.6</c:v>
                </c:pt>
                <c:pt idx="1">
                  <c:v>37.1</c:v>
                </c:pt>
                <c:pt idx="2">
                  <c:v>34.6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конфликтность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tint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tint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Sheet1!$B$1:$E$1</c:f>
              <c:strCache>
                <c:ptCount val="3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45.9</c:v>
                </c:pt>
                <c:pt idx="1">
                  <c:v>36.9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670129168"/>
        <c:axId val="-670128624"/>
      </c:barChart>
      <c:catAx>
        <c:axId val="-67012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65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670128624"/>
        <c:crosses val="autoZero"/>
        <c:auto val="1"/>
        <c:lblAlgn val="ctr"/>
        <c:lblOffset val="100"/>
        <c:noMultiLvlLbl val="0"/>
      </c:catAx>
      <c:valAx>
        <c:axId val="-670128624"/>
        <c:scaling>
          <c:orientation val="minMax"/>
        </c:scaling>
        <c:delete val="0"/>
        <c:axPos val="l"/>
        <c:majorGridlines>
          <c:spPr>
            <a:ln w="9493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28">
            <a:noFill/>
          </a:ln>
        </c:spPr>
        <c:txPr>
          <a:bodyPr rot="0" spcFirstLastPara="1" vertOverflow="ellipsis" wrap="square" anchor="ctr" anchorCtr="1"/>
          <a:lstStyle/>
          <a:p>
            <a:pPr>
              <a:defRPr sz="8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670129168"/>
        <c:crosses val="autoZero"/>
        <c:crossBetween val="between"/>
      </c:valAx>
      <c:spPr>
        <a:noFill/>
        <a:ln w="25313">
          <a:noFill/>
        </a:ln>
      </c:spPr>
    </c:plotArea>
    <c:legend>
      <c:legendPos val="r"/>
      <c:layout>
        <c:manualLayout>
          <c:xMode val="edge"/>
          <c:yMode val="edge"/>
          <c:x val="0.12695924764890282"/>
          <c:y val="0.85185185185185186"/>
          <c:w val="0.79467084639498431"/>
          <c:h val="0.15555555555555556"/>
        </c:manualLayout>
      </c:layout>
      <c:overlay val="0"/>
      <c:spPr>
        <a:noFill/>
        <a:ln w="25313">
          <a:noFill/>
        </a:ln>
      </c:spPr>
      <c:txPr>
        <a:bodyPr rot="0" spcFirstLastPara="1" vertOverflow="ellipsis" vert="horz" wrap="square" anchor="ctr" anchorCtr="1"/>
        <a:lstStyle/>
        <a:p>
          <a:pPr>
            <a:defRPr sz="8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493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843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4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368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530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423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52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425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506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015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68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9277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726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860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322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7865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958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9B08F-0300-472F-ABB1-DED7F585035C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69E7896-FA6B-4A16-A6DE-9E07A2B5A4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94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4.xml"/><Relationship Id="rId3" Type="http://schemas.openxmlformats.org/officeDocument/2006/relationships/slide" Target="slide9.xml"/><Relationship Id="rId7" Type="http://schemas.openxmlformats.org/officeDocument/2006/relationships/slide" Target="slide86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2.xml"/><Relationship Id="rId5" Type="http://schemas.openxmlformats.org/officeDocument/2006/relationships/slide" Target="slide63.xml"/><Relationship Id="rId4" Type="http://schemas.openxmlformats.org/officeDocument/2006/relationships/slide" Target="slide39.xml"/><Relationship Id="rId9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vdokimovalarisa.blogspot.ru/" TargetMode="External"/><Relationship Id="rId7" Type="http://schemas.openxmlformats.org/officeDocument/2006/relationships/slide" Target="slide3.xml"/><Relationship Id="rId2" Type="http://schemas.openxmlformats.org/officeDocument/2006/relationships/hyperlink" Target="mailto:larisatvdokimova08.09@gmail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hyperlink" Target="http://www.sakmaraschool.ru/" TargetMode="External"/><Relationship Id="rId4" Type="http://schemas.openxmlformats.org/officeDocument/2006/relationships/hyperlink" Target="http://larisanik.blogspot.ru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17" Type="http://schemas.openxmlformats.org/officeDocument/2006/relationships/image" Target="../media/image16.png"/><Relationship Id="rId2" Type="http://schemas.openxmlformats.org/officeDocument/2006/relationships/image" Target="../media/image17.jpeg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24.jpeg"/><Relationship Id="rId18" Type="http://schemas.openxmlformats.org/officeDocument/2006/relationships/image" Target="../media/image29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23.jpeg"/><Relationship Id="rId17" Type="http://schemas.openxmlformats.org/officeDocument/2006/relationships/image" Target="../media/image28.jpeg"/><Relationship Id="rId2" Type="http://schemas.openxmlformats.org/officeDocument/2006/relationships/image" Target="../media/image35.jpeg"/><Relationship Id="rId16" Type="http://schemas.openxmlformats.org/officeDocument/2006/relationships/image" Target="../media/image27.jpe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5" Type="http://schemas.openxmlformats.org/officeDocument/2006/relationships/image" Target="../media/image26.jpeg"/><Relationship Id="rId10" Type="http://schemas.openxmlformats.org/officeDocument/2006/relationships/image" Target="../media/image43.jpeg"/><Relationship Id="rId19" Type="http://schemas.openxmlformats.org/officeDocument/2006/relationships/image" Target="../media/image30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Relationship Id="rId1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13" Type="http://schemas.openxmlformats.org/officeDocument/2006/relationships/image" Target="../media/image30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12" Type="http://schemas.openxmlformats.org/officeDocument/2006/relationships/image" Target="../media/image29.jpeg"/><Relationship Id="rId2" Type="http://schemas.openxmlformats.org/officeDocument/2006/relationships/image" Target="../media/image16.png"/><Relationship Id="rId16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11" Type="http://schemas.openxmlformats.org/officeDocument/2006/relationships/image" Target="../media/image28.jpeg"/><Relationship Id="rId5" Type="http://schemas.openxmlformats.org/officeDocument/2006/relationships/image" Target="../media/image49.jpeg"/><Relationship Id="rId15" Type="http://schemas.openxmlformats.org/officeDocument/2006/relationships/image" Target="../media/image54.jpeg"/><Relationship Id="rId10" Type="http://schemas.openxmlformats.org/officeDocument/2006/relationships/image" Target="../media/image27.jpeg"/><Relationship Id="rId4" Type="http://schemas.openxmlformats.org/officeDocument/2006/relationships/image" Target="../media/image48.jpeg"/><Relationship Id="rId9" Type="http://schemas.openxmlformats.org/officeDocument/2006/relationships/image" Target="../media/image26.jpeg"/><Relationship Id="rId1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11" Type="http://schemas.openxmlformats.org/officeDocument/2006/relationships/image" Target="../media/image66.jpeg"/><Relationship Id="rId5" Type="http://schemas.openxmlformats.org/officeDocument/2006/relationships/image" Target="../media/image60.jpeg"/><Relationship Id="rId10" Type="http://schemas.openxmlformats.org/officeDocument/2006/relationships/image" Target="../media/image65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12" Type="http://schemas.openxmlformats.org/officeDocument/2006/relationships/image" Target="../media/image7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11" Type="http://schemas.openxmlformats.org/officeDocument/2006/relationships/image" Target="../media/image77.jpeg"/><Relationship Id="rId5" Type="http://schemas.openxmlformats.org/officeDocument/2006/relationships/image" Target="../media/image71.jpeg"/><Relationship Id="rId10" Type="http://schemas.openxmlformats.org/officeDocument/2006/relationships/image" Target="../media/image76.jpe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12" Type="http://schemas.openxmlformats.org/officeDocument/2006/relationships/image" Target="../media/image16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11" Type="http://schemas.openxmlformats.org/officeDocument/2006/relationships/image" Target="../media/image88.jpeg"/><Relationship Id="rId5" Type="http://schemas.openxmlformats.org/officeDocument/2006/relationships/image" Target="../media/image82.jpeg"/><Relationship Id="rId10" Type="http://schemas.openxmlformats.org/officeDocument/2006/relationships/image" Target="../media/image87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png"/><Relationship Id="rId4" Type="http://schemas.openxmlformats.org/officeDocument/2006/relationships/image" Target="../media/image89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92.jpeg"/><Relationship Id="rId7" Type="http://schemas.openxmlformats.org/officeDocument/2006/relationships/image" Target="../media/image96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10" Type="http://schemas.openxmlformats.org/officeDocument/2006/relationships/image" Target="../media/image16.png"/><Relationship Id="rId4" Type="http://schemas.openxmlformats.org/officeDocument/2006/relationships/image" Target="../media/image93.jpeg"/><Relationship Id="rId9" Type="http://schemas.openxmlformats.org/officeDocument/2006/relationships/image" Target="../media/image9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cme.ru/doc/272626/vospitatel._naya-sistema#expanded:on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pizap.com/image/pizap.com10.488126535899937151396146763350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4.bp.blogspot.com/-9c7jChXCvRM/UlKUNPQ68KI/AAAAAAAABAM/OhDZCE3yTxY/s1600/IMG_0823.JPG" TargetMode="External"/><Relationship Id="rId7" Type="http://schemas.openxmlformats.org/officeDocument/2006/relationships/hyperlink" Target="http://www.youtube.com/watch?v=0fGS5ztAayg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ikiwall.ru/wall/aefd2a20b9f07db7b03070418491199d" TargetMode="External"/><Relationship Id="rId5" Type="http://schemas.openxmlformats.org/officeDocument/2006/relationships/hyperlink" Target="http://www.pizap.com/image/pizap.com10.25573598360642791368014166914" TargetMode="External"/><Relationship Id="rId4" Type="http://schemas.openxmlformats.org/officeDocument/2006/relationships/hyperlink" Target="http://www.docme.ru/doc/272639/zakony-rossii#expanded:on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7" Type="http://schemas.openxmlformats.org/officeDocument/2006/relationships/image" Target="../media/image10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larisa08.blogspot.ru/search/label/%D0%B6%D0%B8%D0%B2%D0%BE%D1%82%D0%BD%D0%BE%D0%B2%D0%BE%D0%B4%D1%81%D1%82%D0%B2%D0%BE" TargetMode="External"/><Relationship Id="rId13" Type="http://schemas.openxmlformats.org/officeDocument/2006/relationships/hyperlink" Target="http://larisa08.blogspot.ru/search/label/%D1%80%D0%B0%D1%81%D1%81%D0%BA%D0%B0%D0%B7%20%D0%BE%20%D1%85%D1%83%D0%B4%D0%BE%D0%B6%D0%BD%D0%B8%D0%BA%D0%B5" TargetMode="External"/><Relationship Id="rId3" Type="http://schemas.openxmlformats.org/officeDocument/2006/relationships/hyperlink" Target="http://larisanikolaevnaevdokimova.blogspot.ru/p/blog-page_3.html" TargetMode="External"/><Relationship Id="rId7" Type="http://schemas.openxmlformats.org/officeDocument/2006/relationships/hyperlink" Target="http://larisa08.blogspot.ru/search/label/%D0%BF%D1%80%D0%BE%D0%B5%D0%BA%D1%82%20%22%D0%AD%D0%BA%D0%BE%D0%BD%D0%BE%D0%BC%D0%B8%D0%BA%D0%B0%20%D1%80%D0%BE%D0%B4%D0%BD%D0%BE%D0%B3%D0%BE%20%D0%BA%D1%80%D0%B0%D1%8F%22" TargetMode="External"/><Relationship Id="rId12" Type="http://schemas.openxmlformats.org/officeDocument/2006/relationships/hyperlink" Target="https://lh3.googleusercontent.com/-LsfQfOC_H38/UjMRu_Eji1I/AAAAAAAAAsg/XvshZNZTaJk/w980-h551-no/%D0%BF%D0%BE%D0%B4%D0%B5%D0%BB%D0%BA%D0%B8+%D0%B8%D0%B7+%D0%BF%D1%80%D0%B8%D1%80%D0%BE%D0%B4%D0%BD%D0%BE%D0%B3%D0%BE+%D0%BC%D0%B0%D1%82%D0%B5%D1%80%D0%B8%D0%B0%D0%BB%D0%B0.jpg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larisa08.blogspot.ru/search/label/%D1%80%D0%B0%D0%B1%D0%BE%D1%82%D0%B0%20%D1%81%20%D0%BF%D1%80%D0%B8%D1%80%D0%BE%D0%B4%D0%BD%D1%8B%D0%BC%20%D0%BC%D0%B5%D1%82%D0%B5%D1%80%D0%B8%D0%B0%D0%BB%D0%BE%D0%BC" TargetMode="External"/><Relationship Id="rId11" Type="http://schemas.openxmlformats.org/officeDocument/2006/relationships/hyperlink" Target="http://www.docme.ru/doc/194136/proekt-bogatstva-otdannye-lyudyam#expanded:on" TargetMode="External"/><Relationship Id="rId5" Type="http://schemas.openxmlformats.org/officeDocument/2006/relationships/hyperlink" Target="https://lh3.googleusercontent.com/-CyPUJC90jNQ/UlkGF5XHRQI/AAAAAAAABN4/8QvWLFqIUTc/w735-h551-no/IMG_1311.JPG" TargetMode="External"/><Relationship Id="rId15" Type="http://schemas.openxmlformats.org/officeDocument/2006/relationships/hyperlink" Target="http://larisanikolaevnaevdokimova.blogspot.ru/2014/03/blog-post.html" TargetMode="External"/><Relationship Id="rId10" Type="http://schemas.openxmlformats.org/officeDocument/2006/relationships/hyperlink" Target="http://www.docme.ru/doc/272645/proekt-%C2%ABmoya-malaya-rodina%C2%BB#expanded:on" TargetMode="External"/><Relationship Id="rId4" Type="http://schemas.openxmlformats.org/officeDocument/2006/relationships/hyperlink" Target="http://pizap_gallery.s3.amazonaws.com/users/100005869712479/medium/pizap.com10.115602443926036361367600964174.jpg" TargetMode="External"/><Relationship Id="rId9" Type="http://schemas.openxmlformats.org/officeDocument/2006/relationships/hyperlink" Target="http://larisa08.blogspot.ru/search/label/%D1%80%D0%B0%D1%81%D1%82%D0%B5%D0%BD%D0%B8%D0%B5%D0%B2%D0%BE%D0%B4%D1%81%D1%82%D0%B2%D0%BE" TargetMode="External"/><Relationship Id="rId14" Type="http://schemas.openxmlformats.org/officeDocument/2006/relationships/hyperlink" Target="http://larisa08.blogspot.ru/2013/09/blog-post.html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0.jpeg"/><Relationship Id="rId7" Type="http://schemas.openxmlformats.org/officeDocument/2006/relationships/image" Target="../media/image114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ru.padlet.com/wall/smre8oama2" TargetMode="External"/><Relationship Id="rId13" Type="http://schemas.openxmlformats.org/officeDocument/2006/relationships/hyperlink" Target="http://www.youtube.com/watch?v=jLMkqvccyao" TargetMode="External"/><Relationship Id="rId3" Type="http://schemas.openxmlformats.org/officeDocument/2006/relationships/hyperlink" Target="http://www.docme.ru/doc/202718/blagodarstvennoe-pis._mo-rasteniyam#expanded:on" TargetMode="External"/><Relationship Id="rId7" Type="http://schemas.openxmlformats.org/officeDocument/2006/relationships/hyperlink" Target="http://ru.padlet.com/wall/4rmzxppprw" TargetMode="External"/><Relationship Id="rId12" Type="http://schemas.openxmlformats.org/officeDocument/2006/relationships/hyperlink" Target="http://www.docme.ru/doc/197536/akciya#expanded:on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larisa08.blogspot.ru/search/label/%D0%BF%D1%80%D0%BE%D0%B5%D0%BA%D1%82%20%22%D0%A8%D0%BA%D0%BE%D0%BB%D0%B0%20%D0%BA%D1%83%D0%BB%D0%B8%D0%BD%D0%B0%D1%80%D0%BE%D0%B2%22" TargetMode="External"/><Relationship Id="rId11" Type="http://schemas.openxmlformats.org/officeDocument/2006/relationships/hyperlink" Target="https://plus.google.com/u/0/photos/110092488553712550651/albums/5948718506679528545" TargetMode="External"/><Relationship Id="rId5" Type="http://schemas.openxmlformats.org/officeDocument/2006/relationships/hyperlink" Target="http://larisa08.blogspot.ru/search/label/%D0%BE%D0%BA%D1%80%D1%83%D0%B6%D0%B0%D1%8E%D1%89%D0%B8%D0%B9%20%D0%BC%D0%B8%D1%80" TargetMode="External"/><Relationship Id="rId10" Type="http://schemas.openxmlformats.org/officeDocument/2006/relationships/hyperlink" Target="http://larisanikolaevnaevdokimova.blogspot.ru/2014/03/blog-post_29.html" TargetMode="External"/><Relationship Id="rId4" Type="http://schemas.openxmlformats.org/officeDocument/2006/relationships/hyperlink" Target="http://ru.padlet.com/wall/qpgp7vhwxx" TargetMode="External"/><Relationship Id="rId9" Type="http://schemas.openxmlformats.org/officeDocument/2006/relationships/hyperlink" Target="http://ru.padlet.com/wall/anotzcyucg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6.jpeg"/><Relationship Id="rId7" Type="http://schemas.openxmlformats.org/officeDocument/2006/relationships/image" Target="../media/image120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jpeg"/><Relationship Id="rId13" Type="http://schemas.openxmlformats.org/officeDocument/2006/relationships/slide" Target="slide3.xml"/><Relationship Id="rId3" Type="http://schemas.openxmlformats.org/officeDocument/2006/relationships/image" Target="../media/image121.jpeg"/><Relationship Id="rId7" Type="http://schemas.openxmlformats.org/officeDocument/2006/relationships/image" Target="../media/image125.jpeg"/><Relationship Id="rId12" Type="http://schemas.openxmlformats.org/officeDocument/2006/relationships/image" Target="../media/image13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jpeg"/><Relationship Id="rId11" Type="http://schemas.openxmlformats.org/officeDocument/2006/relationships/image" Target="../media/image129.jpeg"/><Relationship Id="rId5" Type="http://schemas.openxmlformats.org/officeDocument/2006/relationships/image" Target="../media/image123.jpeg"/><Relationship Id="rId10" Type="http://schemas.openxmlformats.org/officeDocument/2006/relationships/image" Target="../media/image128.jpeg"/><Relationship Id="rId4" Type="http://schemas.openxmlformats.org/officeDocument/2006/relationships/image" Target="../media/image122.jpeg"/><Relationship Id="rId9" Type="http://schemas.openxmlformats.org/officeDocument/2006/relationships/image" Target="../media/image12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hyperlink" Target="http://evdokimovalarisa.blogspot.ru/" TargetMode="Externa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larisaevdokimova.blogspot.ru/2014/03/4.html" TargetMode="External"/><Relationship Id="rId7" Type="http://schemas.openxmlformats.org/officeDocument/2006/relationships/image" Target="../media/image132.jpg"/><Relationship Id="rId2" Type="http://schemas.openxmlformats.org/officeDocument/2006/relationships/hyperlink" Target="http://larisaevdokimova.blogspot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larisaevdokimova.blogspot.ru/2014/02/14.html" TargetMode="External"/><Relationship Id="rId5" Type="http://schemas.openxmlformats.org/officeDocument/2006/relationships/hyperlink" Target="http://larisaevdokimova.blogspot.ru/2014/03/19.html" TargetMode="External"/><Relationship Id="rId4" Type="http://schemas.openxmlformats.org/officeDocument/2006/relationships/hyperlink" Target="http://larisaevdokimova.blogspot.ru/2013/05/blog-post_9743.html" TargetMode="Externa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jpg"/><Relationship Id="rId3" Type="http://schemas.openxmlformats.org/officeDocument/2006/relationships/hyperlink" Target="http://larisanikolaevna.blogspot.ru/2014/01/blog-post.html" TargetMode="External"/><Relationship Id="rId7" Type="http://schemas.openxmlformats.org/officeDocument/2006/relationships/hyperlink" Target="http://larisanikolaevnaevdokimova.blogspot.ru/2014/03/blog-post_21.html" TargetMode="External"/><Relationship Id="rId2" Type="http://schemas.openxmlformats.org/officeDocument/2006/relationships/hyperlink" Target="http://larisanikolaevna.blogspot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larisanikolaevnaevdokimova.blogspot.ru/" TargetMode="External"/><Relationship Id="rId5" Type="http://schemas.openxmlformats.org/officeDocument/2006/relationships/hyperlink" Target="http://larisanikolaevna.blogspot.ru/2014/02/blog-post_24.html" TargetMode="External"/><Relationship Id="rId4" Type="http://schemas.openxmlformats.org/officeDocument/2006/relationships/hyperlink" Target="http://larisanikolaevna.blogspot.ru/2013/11/blog-post_8133.html" TargetMode="External"/><Relationship Id="rId9" Type="http://schemas.openxmlformats.org/officeDocument/2006/relationships/image" Target="../media/image134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evdolar.blogspot.ru/" TargetMode="External"/><Relationship Id="rId13" Type="http://schemas.openxmlformats.org/officeDocument/2006/relationships/hyperlink" Target="http://evdolar.blogspot.ru/search/label/%D1%81%D0%B8%D0%BD%D0%BA%D0%B2%D0%B5%D0%B9%D0%BD." TargetMode="External"/><Relationship Id="rId18" Type="http://schemas.openxmlformats.org/officeDocument/2006/relationships/hyperlink" Target="http://larisa08.blogspot.ru/2014/01/blog-post_11.html" TargetMode="External"/><Relationship Id="rId26" Type="http://schemas.openxmlformats.org/officeDocument/2006/relationships/hyperlink" Target="http://inostran.blogspot.ru/2014/02/blog-post_12.html" TargetMode="External"/><Relationship Id="rId3" Type="http://schemas.openxmlformats.org/officeDocument/2006/relationships/hyperlink" Target="http://evdokimovalara.blogspot.ru/search/label/%D1%83%D0%BF%D1%80%D0%B0%D0%B6%D0%BD%D0%B5%D0%BD%D0%B8%D1%8F" TargetMode="External"/><Relationship Id="rId21" Type="http://schemas.openxmlformats.org/officeDocument/2006/relationships/hyperlink" Target="http://larisaloralara.blogspot.ru/" TargetMode="External"/><Relationship Id="rId7" Type="http://schemas.openxmlformats.org/officeDocument/2006/relationships/hyperlink" Target="http://evdokimovalara.blogspot.ru/search/label/%D0%BC%D0%BE%D0%B8%20%D0%B2%D0%BF%D0%B5%D1%87%D0%B0%D1%82%D0%BB%D0%B5%D0%BD%D0%B8%D1%8F%20%D0%BE%D1%82%20%D0%BA%D0%B0%D1%80%D1%82%D0%B8%D0%BD%D1%8B" TargetMode="External"/><Relationship Id="rId12" Type="http://schemas.openxmlformats.org/officeDocument/2006/relationships/hyperlink" Target="http://evdolar.blogspot.ru/search/label/%D0%BF%D0%B8%D1%81%D1%8C%D0%BC%D0%BE%20%D1%83%D1%87%D0%B8%D1%82%D0%B5%D0%BB%D1%8E." TargetMode="External"/><Relationship Id="rId17" Type="http://schemas.openxmlformats.org/officeDocument/2006/relationships/hyperlink" Target="http://larisa08.blogspot.ru/search/label/%D1%80%D0%B8%D1%81%D1%83%D0%BD%D0%BA%D0%B8%20%D0%B2%20%D0%91%D1%80%D0%B0%D1%88%D0%B5%D1%87%D0%BA%D0%B5" TargetMode="External"/><Relationship Id="rId25" Type="http://schemas.openxmlformats.org/officeDocument/2006/relationships/hyperlink" Target="http://inostran.blogspot.ru/2014/02/blog-post_5042.html" TargetMode="External"/><Relationship Id="rId2" Type="http://schemas.openxmlformats.org/officeDocument/2006/relationships/hyperlink" Target="http://evdokimovalara.blogspot.ru/" TargetMode="External"/><Relationship Id="rId16" Type="http://schemas.openxmlformats.org/officeDocument/2006/relationships/hyperlink" Target="http://larisa08.blogspot.ru/search/label/%D0%BF%D1%80%D0%BE%D0%B5%D0%BA%D1%82%20%D0%B1%D0%BE%D0%B3%D0%B0%D1%82%D1%81%D1%82%D0%B2%D0%B0%20%D0%BE%D1%82%D0%B4%D0%B0%D0%BD%D0%BD%D1%8B%D0%B5%20%D0%BB%D1%8E%D0%B4%D1%8F%D0%BC" TargetMode="External"/><Relationship Id="rId20" Type="http://schemas.openxmlformats.org/officeDocument/2006/relationships/hyperlink" Target="http://larisa08.blogspot.ru/search/label/%D1%8D%D0%BA%D1%81%D0%BA%D1%83%D1%80%D1%81%D0%B8%D0%B8" TargetMode="External"/><Relationship Id="rId29" Type="http://schemas.openxmlformats.org/officeDocument/2006/relationships/image" Target="../media/image13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vdokimovalara.blogspot.ru/search/label/%D1%81%D0%BE%D1%87%D0%B8%D0%BD%D0%B5%D0%BD%D0%B8%D0%B5" TargetMode="External"/><Relationship Id="rId11" Type="http://schemas.openxmlformats.org/officeDocument/2006/relationships/hyperlink" Target="http://evdolar.blogspot.ru/search/label/%D0%9F%D1%80%D0%B8%D1%88%D0%B2%D0%B8%D0%BD%20%22%D0%9C%D0%BE%D1%8F%20%D0%A0%D0%BE%D0%B4%D0%B8%D0%BD%D0%B0%22" TargetMode="External"/><Relationship Id="rId24" Type="http://schemas.openxmlformats.org/officeDocument/2006/relationships/hyperlink" Target="http://inostran.blogspot.ru/" TargetMode="External"/><Relationship Id="rId5" Type="http://schemas.openxmlformats.org/officeDocument/2006/relationships/hyperlink" Target="http://evdokimovalara.blogspot.ru/search/label/%D0%BF%D1%80%D0%BE%D0%B5%D0%BA%D1%82%20%22%D0%92%D0%B5%D1%81%D0%B5%D0%BD%D0%BD%D1%8F%D1%8F%20%D1%81%D1%82%D1%80%D0%B0%D0%BD%D0%B8%D1%87%D0%BA%D0%B0%22" TargetMode="External"/><Relationship Id="rId15" Type="http://schemas.openxmlformats.org/officeDocument/2006/relationships/hyperlink" Target="http://larisa08.blogspot.ru/search/label/%D1%80%D0%B0%D0%B1%D0%BE%D1%82%D1%8B%20%D0%90%D0%BD%D0%B8%20%D0%95." TargetMode="External"/><Relationship Id="rId23" Type="http://schemas.openxmlformats.org/officeDocument/2006/relationships/hyperlink" Target="http://larisaloralara.blogspot.ru/2014/02/blog-post_885.html" TargetMode="External"/><Relationship Id="rId28" Type="http://schemas.openxmlformats.org/officeDocument/2006/relationships/image" Target="../media/image136.jpeg"/><Relationship Id="rId10" Type="http://schemas.openxmlformats.org/officeDocument/2006/relationships/hyperlink" Target="http://evdolar.blogspot.ru/search/label/%D1%81%D0%BE%D0%BE%D0%B1%D1%89%D0%B5%D0%BD%D0%B8%D0%B5%20%D0%BF%D1%80%D0%BE%20%D0%BF%D1%82%D0%B8%D1%86" TargetMode="External"/><Relationship Id="rId19" Type="http://schemas.openxmlformats.org/officeDocument/2006/relationships/hyperlink" Target="http://larisa08.blogspot.ru/2013/10/blog-post_31.html" TargetMode="External"/><Relationship Id="rId31" Type="http://schemas.openxmlformats.org/officeDocument/2006/relationships/image" Target="../media/image139.jpeg"/><Relationship Id="rId4" Type="http://schemas.openxmlformats.org/officeDocument/2006/relationships/hyperlink" Target="http://evdokimovalara.blogspot.ru/2014/02/blog-post_7062.html" TargetMode="External"/><Relationship Id="rId9" Type="http://schemas.openxmlformats.org/officeDocument/2006/relationships/hyperlink" Target="http://evdolar.blogspot.ru/search/label/%D0%B2%D0%BD%D0%B5%D0%BA%D0%BB%D0%B0%D1%81%D1%81%D0%BD%D0%BE%D0%B5%20%D1%87%D1%82%D0%B5%D0%BD%D0%B8%D0%B5" TargetMode="External"/><Relationship Id="rId14" Type="http://schemas.openxmlformats.org/officeDocument/2006/relationships/hyperlink" Target="http://larisa08.blogspot.ru/" TargetMode="External"/><Relationship Id="rId22" Type="http://schemas.openxmlformats.org/officeDocument/2006/relationships/hyperlink" Target="http://larisaloralara.blogspot.ru/2014/03/blog-post_12.html" TargetMode="External"/><Relationship Id="rId27" Type="http://schemas.openxmlformats.org/officeDocument/2006/relationships/image" Target="../media/image135.jpeg"/><Relationship Id="rId30" Type="http://schemas.openxmlformats.org/officeDocument/2006/relationships/image" Target="../media/image13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larisanik.blogspot.ru/" TargetMode="External"/><Relationship Id="rId2" Type="http://schemas.openxmlformats.org/officeDocument/2006/relationships/hyperlink" Target="http://rmosakmara.blogspot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1.jpg"/><Relationship Id="rId4" Type="http://schemas.openxmlformats.org/officeDocument/2006/relationships/image" Target="../media/image140.jp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://larisanik.blogspot.ru/" TargetMode="External"/><Relationship Id="rId3" Type="http://schemas.openxmlformats.org/officeDocument/2006/relationships/hyperlink" Target="http://larisa08.blogspot.ru/" TargetMode="External"/><Relationship Id="rId7" Type="http://schemas.openxmlformats.org/officeDocument/2006/relationships/hyperlink" Target="http://evdolar.blogspot.ru/" TargetMode="External"/><Relationship Id="rId2" Type="http://schemas.openxmlformats.org/officeDocument/2006/relationships/hyperlink" Target="http://www.blogger.com/hom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larisatvdokimova.blogspot.ru/" TargetMode="External"/><Relationship Id="rId11" Type="http://schemas.openxmlformats.org/officeDocument/2006/relationships/hyperlink" Target="http://larisanikolaevnaevdokimova.blogspot.ru/" TargetMode="External"/><Relationship Id="rId5" Type="http://schemas.openxmlformats.org/officeDocument/2006/relationships/hyperlink" Target="http://larisanikolaevna.blogspot.ru/" TargetMode="External"/><Relationship Id="rId10" Type="http://schemas.openxmlformats.org/officeDocument/2006/relationships/hyperlink" Target="http://evdokimovalara.blogspot.ru/" TargetMode="External"/><Relationship Id="rId4" Type="http://schemas.openxmlformats.org/officeDocument/2006/relationships/hyperlink" Target="http://larisaevdokimova.blogspot.ru/" TargetMode="External"/><Relationship Id="rId9" Type="http://schemas.openxmlformats.org/officeDocument/2006/relationships/hyperlink" Target="http://rmosakmara.blogspot.ru/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png"/><Relationship Id="rId11" Type="http://schemas.openxmlformats.org/officeDocument/2006/relationships/image" Target="../media/image152.jpeg"/><Relationship Id="rId5" Type="http://schemas.openxmlformats.org/officeDocument/2006/relationships/image" Target="../media/image146.png"/><Relationship Id="rId10" Type="http://schemas.openxmlformats.org/officeDocument/2006/relationships/image" Target="../media/image151.png"/><Relationship Id="rId4" Type="http://schemas.openxmlformats.org/officeDocument/2006/relationships/image" Target="../media/image145.png"/><Relationship Id="rId9" Type="http://schemas.openxmlformats.org/officeDocument/2006/relationships/image" Target="../media/image15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lh5.googleusercontent.com/-EmSE_999GOo/Uo4ZqjdpY1I/AAAAAAAACZs/b1AoVV_m2JQ/w735-h551-no/IMG_0154.JPG" TargetMode="External"/><Relationship Id="rId2" Type="http://schemas.openxmlformats.org/officeDocument/2006/relationships/hyperlink" Target="https://lh6.googleusercontent.com/-m1RgeTMn4Sc/UjxCLRnf2_I/AAAAAAAAAwU/BQ6m5g9Dmsw/w980-h551-no/%25D1%2580%25D1%2583%25D0%25BA%25D0%25BE%25D0%25BF%25D0%25B8%25D1%2581%25D0%25BD%25D0%25B0%25D1%258F+%25D0%25BA%25D0%25BD%25D0%25B8%25D0%25B3%25D0%25B0.jpg" TargetMode="Externa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larisa08.blogspot.ru/search/label/%D0%B8%D1%81%D1%81%D0%BB%D0%B5%D0%B4%D0%BE%D0%B2%D0%B0%D0%BD%D0%B8%D1%8F" TargetMode="External"/><Relationship Id="rId2" Type="http://schemas.openxmlformats.org/officeDocument/2006/relationships/hyperlink" Target="http://annaevdokimova.blogspot.ru/" TargetMode="Externa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s://lh3.googleusercontent.com/-YfcdKMjNaaI/UpcVrK7EBiI/AAAAAAAACtg/xcAn5w4Iwv8/w735-h551-no/IMG_0364.JPG" TargetMode="Externa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lh5.googleusercontent.com/srOV12LGPP2OUxTjjs2XI8pR8L8oFH_C3RhCh4fy3PA=w735-h551-no" TargetMode="Externa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lh6.googleusercontent.com/-Oe_oIgzScog/Ump4ChLBr1I/AAAAAAAABn4/MHduXK9fbEg/w734-h551-no/IMG_1622.JPG" TargetMode="External"/><Relationship Id="rId2" Type="http://schemas.openxmlformats.org/officeDocument/2006/relationships/hyperlink" Target="https://lh3.googleusercontent.com/-h5k7fdLJjRU/UooCa8NuHQI/AAAAAAAACWs/0OmYgh_upDM/w735-h551-no/IMG_0110.JPG" TargetMode="Externa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lh6.googleusercontent.com/-DjSB67SJe_U/Uo9o-aiO9TI/AAAAAAAACjQ/QJcz8MiCw5w/w735-h551-no/IMG_0131.JPG" TargetMode="Externa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mapalata.com/home_ru.asp" TargetMode="External"/><Relationship Id="rId3" Type="http://schemas.openxmlformats.org/officeDocument/2006/relationships/hyperlink" Target="http://interneturok.ru/ru" TargetMode="External"/><Relationship Id="rId7" Type="http://schemas.openxmlformats.org/officeDocument/2006/relationships/hyperlink" Target="http://www.mat-reshka.com/teachers/maths-whizz-tutoring-plus.html" TargetMode="External"/><Relationship Id="rId2" Type="http://schemas.openxmlformats.org/officeDocument/2006/relationships/hyperlink" Target="http://larisanik.blogspot.ru/2013/10/31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uchit.rastu.ru/education/2/10/" TargetMode="External"/><Relationship Id="rId5" Type="http://schemas.openxmlformats.org/officeDocument/2006/relationships/hyperlink" Target="http://bi2o2t.ru/" TargetMode="External"/><Relationship Id="rId4" Type="http://schemas.openxmlformats.org/officeDocument/2006/relationships/hyperlink" Target="http://otlichnyk.ru/" TargetMode="External"/><Relationship Id="rId9" Type="http://schemas.openxmlformats.org/officeDocument/2006/relationships/hyperlink" Target="http://evdokimovalara.blogspot.ru/" TargetMode="Externa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?usp=chrome_app#my-drive" TargetMode="External"/><Relationship Id="rId2" Type="http://schemas.openxmlformats.org/officeDocument/2006/relationships/hyperlink" Target="http://learningapps.org/" TargetMode="Externa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hyperlink" Target="https://prezi.com/" TargetMode="External"/><Relationship Id="rId3" Type="http://schemas.openxmlformats.org/officeDocument/2006/relationships/hyperlink" Target="https://www.youtube.com/" TargetMode="External"/><Relationship Id="rId7" Type="http://schemas.openxmlformats.org/officeDocument/2006/relationships/hyperlink" Target="http://simpoll.ru/" TargetMode="External"/><Relationship Id="rId2" Type="http://schemas.openxmlformats.org/officeDocument/2006/relationships/hyperlink" Target="http://padlet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ocme.ru/" TargetMode="External"/><Relationship Id="rId11" Type="http://schemas.openxmlformats.org/officeDocument/2006/relationships/hyperlink" Target="http://pencilmadness.com/" TargetMode="External"/><Relationship Id="rId5" Type="http://schemas.openxmlformats.org/officeDocument/2006/relationships/hyperlink" Target="http://learningapps.org/" TargetMode="External"/><Relationship Id="rId10" Type="http://schemas.openxmlformats.org/officeDocument/2006/relationships/hyperlink" Target="http://goanimate.com/" TargetMode="External"/><Relationship Id="rId4" Type="http://schemas.openxmlformats.org/officeDocument/2006/relationships/hyperlink" Target="http://www.powtoon.com/" TargetMode="External"/><Relationship Id="rId9" Type="http://schemas.openxmlformats.org/officeDocument/2006/relationships/hyperlink" Target="http://brushechka.ru/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evdokimovalarisa.blogspot.ru/2013/10/29.html" TargetMode="External"/><Relationship Id="rId7" Type="http://schemas.openxmlformats.org/officeDocument/2006/relationships/hyperlink" Target="http://larisaevdokimova.blogspot.ru/" TargetMode="External"/><Relationship Id="rId2" Type="http://schemas.openxmlformats.org/officeDocument/2006/relationships/hyperlink" Target="http://larisanik.blogspot.ru/2014/02/blog-post_5951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vdokimovalarisa.blogspot.ru/2014/01/blog-post_22.html" TargetMode="External"/><Relationship Id="rId5" Type="http://schemas.openxmlformats.org/officeDocument/2006/relationships/hyperlink" Target="http://larisa08.blogspot.ru/search/label/%D0%BA%D0%BE%D0%BD%D0%BA%D1%83%D1%80%D1%81%20%22%D0%A3%D0%BB%D1%8B%D0%B1%D0%BA%D0%B0%20%D0%A1%D0%BD%D0%B5%D0%B3%D0%BE%D0%B2%D0%B8%D0%BA%D0%B0%22" TargetMode="External"/><Relationship Id="rId4" Type="http://schemas.openxmlformats.org/officeDocument/2006/relationships/hyperlink" Target="http://larisa08.blogspot.ru/2014/01/blog-post_25.html" TargetMode="Externa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hyperlink" Target="http://larisa08.blogspot.ru/2013/10/blog-post_31.html" TargetMode="External"/><Relationship Id="rId13" Type="http://schemas.openxmlformats.org/officeDocument/2006/relationships/slide" Target="slide3.xml"/><Relationship Id="rId3" Type="http://schemas.openxmlformats.org/officeDocument/2006/relationships/hyperlink" Target="http://www.proshkolu.ru/user/larnik38/folder/57342/" TargetMode="External"/><Relationship Id="rId7" Type="http://schemas.openxmlformats.org/officeDocument/2006/relationships/hyperlink" Target="http://www.proshkolu.ru/user/larnik38/folder/55753/" TargetMode="External"/><Relationship Id="rId12" Type="http://schemas.openxmlformats.org/officeDocument/2006/relationships/hyperlink" Target="http://rushkolnik.ru/docs/235/index-106901.html" TargetMode="External"/><Relationship Id="rId2" Type="http://schemas.openxmlformats.org/officeDocument/2006/relationships/hyperlink" Target="http://www.proshkolu.ru/user/larnik38/folder/64409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roshkolu.ru/user/larnik38/folder/56193/" TargetMode="External"/><Relationship Id="rId11" Type="http://schemas.openxmlformats.org/officeDocument/2006/relationships/hyperlink" Target="http://www.proshkolu.ru/user/larnik38/folder/56187/" TargetMode="External"/><Relationship Id="rId5" Type="http://schemas.openxmlformats.org/officeDocument/2006/relationships/hyperlink" Target="http://www.proshkolu.ru/user/larnik38/folder/56191/" TargetMode="External"/><Relationship Id="rId10" Type="http://schemas.openxmlformats.org/officeDocument/2006/relationships/hyperlink" Target="http://www.youtube.com/watch?v=PVcwyolNtSM&amp;feature=youtu.be" TargetMode="External"/><Relationship Id="rId4" Type="http://schemas.openxmlformats.org/officeDocument/2006/relationships/hyperlink" Target="http://www.proshkolu.ru/user/larnik38/folder/56186/" TargetMode="External"/><Relationship Id="rId9" Type="http://schemas.openxmlformats.org/officeDocument/2006/relationships/hyperlink" Target="http://www.docme.ru/doc/250653/shlyapnaya-vecherinka" TargetMode="Externa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jpeg"/><Relationship Id="rId3" Type="http://schemas.openxmlformats.org/officeDocument/2006/relationships/image" Target="../media/image160.jpeg"/><Relationship Id="rId7" Type="http://schemas.openxmlformats.org/officeDocument/2006/relationships/image" Target="../media/image163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png"/><Relationship Id="rId5" Type="http://schemas.openxmlformats.org/officeDocument/2006/relationships/image" Target="../media/image162.jpeg"/><Relationship Id="rId4" Type="http://schemas.openxmlformats.org/officeDocument/2006/relationships/image" Target="../media/image161.jpeg"/><Relationship Id="rId9" Type="http://schemas.openxmlformats.org/officeDocument/2006/relationships/image" Target="../media/image165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jpeg"/><Relationship Id="rId3" Type="http://schemas.openxmlformats.org/officeDocument/2006/relationships/image" Target="../media/image167.jpeg"/><Relationship Id="rId7" Type="http://schemas.openxmlformats.org/officeDocument/2006/relationships/image" Target="../media/image170.pn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9.jpeg"/><Relationship Id="rId5" Type="http://schemas.openxmlformats.org/officeDocument/2006/relationships/image" Target="../media/image158.png"/><Relationship Id="rId4" Type="http://schemas.openxmlformats.org/officeDocument/2006/relationships/image" Target="../media/image168.jpeg"/><Relationship Id="rId9" Type="http://schemas.openxmlformats.org/officeDocument/2006/relationships/image" Target="../media/image17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png"/><Relationship Id="rId5" Type="http://schemas.openxmlformats.org/officeDocument/2006/relationships/image" Target="../media/image176.jpeg"/><Relationship Id="rId4" Type="http://schemas.openxmlformats.org/officeDocument/2006/relationships/image" Target="../media/image175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jpeg"/><Relationship Id="rId3" Type="http://schemas.openxmlformats.org/officeDocument/2006/relationships/image" Target="../media/image177.jpg"/><Relationship Id="rId7" Type="http://schemas.openxmlformats.org/officeDocument/2006/relationships/image" Target="../media/image181.jpe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jpeg"/><Relationship Id="rId5" Type="http://schemas.openxmlformats.org/officeDocument/2006/relationships/image" Target="../media/image179.jpeg"/><Relationship Id="rId4" Type="http://schemas.openxmlformats.org/officeDocument/2006/relationships/image" Target="../media/image178.jpeg"/><Relationship Id="rId9" Type="http://schemas.openxmlformats.org/officeDocument/2006/relationships/image" Target="../media/image183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jpeg"/><Relationship Id="rId3" Type="http://schemas.openxmlformats.org/officeDocument/2006/relationships/image" Target="../media/image184.jpeg"/><Relationship Id="rId7" Type="http://schemas.openxmlformats.org/officeDocument/2006/relationships/image" Target="../media/image188.jpe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7.JPG"/><Relationship Id="rId5" Type="http://schemas.openxmlformats.org/officeDocument/2006/relationships/image" Target="../media/image186.jpeg"/><Relationship Id="rId10" Type="http://schemas.openxmlformats.org/officeDocument/2006/relationships/slide" Target="slide3.xml"/><Relationship Id="rId4" Type="http://schemas.openxmlformats.org/officeDocument/2006/relationships/image" Target="../media/image185.png"/><Relationship Id="rId9" Type="http://schemas.openxmlformats.org/officeDocument/2006/relationships/image" Target="../media/image190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mailto:klass-2011@inbox.ru" TargetMode="External"/><Relationship Id="rId2" Type="http://schemas.openxmlformats.org/officeDocument/2006/relationships/hyperlink" Target="http://www.proshkolu.ru/user/larnik38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larisanik.blogspot.ru/2014/02/blog-post_2679.html" TargetMode="Externa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4.jpeg"/><Relationship Id="rId4" Type="http://schemas.openxmlformats.org/officeDocument/2006/relationships/image" Target="../media/image193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G"/><Relationship Id="rId2" Type="http://schemas.openxmlformats.org/officeDocument/2006/relationships/image" Target="../media/image19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9.JPG"/><Relationship Id="rId5" Type="http://schemas.openxmlformats.org/officeDocument/2006/relationships/image" Target="../media/image198.JPG"/><Relationship Id="rId4" Type="http://schemas.openxmlformats.org/officeDocument/2006/relationships/image" Target="../media/image197.JP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jpeg"/><Relationship Id="rId13" Type="http://schemas.openxmlformats.org/officeDocument/2006/relationships/image" Target="../media/image211.jpeg"/><Relationship Id="rId18" Type="http://schemas.openxmlformats.org/officeDocument/2006/relationships/image" Target="../media/image216.jpeg"/><Relationship Id="rId3" Type="http://schemas.openxmlformats.org/officeDocument/2006/relationships/image" Target="../media/image201.jpeg"/><Relationship Id="rId7" Type="http://schemas.openxmlformats.org/officeDocument/2006/relationships/image" Target="../media/image205.jpeg"/><Relationship Id="rId12" Type="http://schemas.openxmlformats.org/officeDocument/2006/relationships/image" Target="../media/image210.jpeg"/><Relationship Id="rId17" Type="http://schemas.openxmlformats.org/officeDocument/2006/relationships/image" Target="../media/image215.jpeg"/><Relationship Id="rId2" Type="http://schemas.openxmlformats.org/officeDocument/2006/relationships/image" Target="../media/image200.jpeg"/><Relationship Id="rId16" Type="http://schemas.openxmlformats.org/officeDocument/2006/relationships/image" Target="../media/image214.jpeg"/><Relationship Id="rId20" Type="http://schemas.openxmlformats.org/officeDocument/2006/relationships/image" Target="../media/image2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4.jpeg"/><Relationship Id="rId11" Type="http://schemas.openxmlformats.org/officeDocument/2006/relationships/image" Target="../media/image209.jpeg"/><Relationship Id="rId5" Type="http://schemas.openxmlformats.org/officeDocument/2006/relationships/image" Target="../media/image203.jpeg"/><Relationship Id="rId15" Type="http://schemas.openxmlformats.org/officeDocument/2006/relationships/image" Target="../media/image213.jpeg"/><Relationship Id="rId10" Type="http://schemas.openxmlformats.org/officeDocument/2006/relationships/image" Target="../media/image208.jpeg"/><Relationship Id="rId19" Type="http://schemas.openxmlformats.org/officeDocument/2006/relationships/image" Target="../media/image217.jpeg"/><Relationship Id="rId4" Type="http://schemas.openxmlformats.org/officeDocument/2006/relationships/image" Target="../media/image202.jpeg"/><Relationship Id="rId9" Type="http://schemas.openxmlformats.org/officeDocument/2006/relationships/image" Target="../media/image207.jpeg"/><Relationship Id="rId14" Type="http://schemas.openxmlformats.org/officeDocument/2006/relationships/image" Target="../media/image212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g"/><Relationship Id="rId7" Type="http://schemas.openxmlformats.org/officeDocument/2006/relationships/image" Target="../media/image224.jpeg"/><Relationship Id="rId2" Type="http://schemas.openxmlformats.org/officeDocument/2006/relationships/image" Target="../media/image2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3.jpeg"/><Relationship Id="rId5" Type="http://schemas.openxmlformats.org/officeDocument/2006/relationships/image" Target="../media/image222.jpg"/><Relationship Id="rId4" Type="http://schemas.openxmlformats.org/officeDocument/2006/relationships/image" Target="../media/image221.jp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jpeg"/><Relationship Id="rId3" Type="http://schemas.openxmlformats.org/officeDocument/2006/relationships/image" Target="../media/image226.jpeg"/><Relationship Id="rId7" Type="http://schemas.openxmlformats.org/officeDocument/2006/relationships/image" Target="../media/image230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9.jpeg"/><Relationship Id="rId5" Type="http://schemas.openxmlformats.org/officeDocument/2006/relationships/image" Target="../media/image228.jpeg"/><Relationship Id="rId10" Type="http://schemas.openxmlformats.org/officeDocument/2006/relationships/image" Target="../media/image233.jpg"/><Relationship Id="rId4" Type="http://schemas.openxmlformats.org/officeDocument/2006/relationships/image" Target="../media/image227.jpeg"/><Relationship Id="rId9" Type="http://schemas.openxmlformats.org/officeDocument/2006/relationships/image" Target="../media/image232.jpe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jpeg"/><Relationship Id="rId3" Type="http://schemas.openxmlformats.org/officeDocument/2006/relationships/image" Target="../media/image235.jpeg"/><Relationship Id="rId7" Type="http://schemas.openxmlformats.org/officeDocument/2006/relationships/image" Target="../media/image239.jpeg"/><Relationship Id="rId2" Type="http://schemas.openxmlformats.org/officeDocument/2006/relationships/image" Target="../media/image23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8.JPG"/><Relationship Id="rId5" Type="http://schemas.openxmlformats.org/officeDocument/2006/relationships/image" Target="../media/image237.jpeg"/><Relationship Id="rId10" Type="http://schemas.openxmlformats.org/officeDocument/2006/relationships/image" Target="../media/image242.jpeg"/><Relationship Id="rId4" Type="http://schemas.openxmlformats.org/officeDocument/2006/relationships/image" Target="../media/image236.JPG"/><Relationship Id="rId9" Type="http://schemas.openxmlformats.org/officeDocument/2006/relationships/image" Target="../media/image241.jpe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9.jpeg"/><Relationship Id="rId3" Type="http://schemas.openxmlformats.org/officeDocument/2006/relationships/image" Target="../media/image244.jpeg"/><Relationship Id="rId7" Type="http://schemas.openxmlformats.org/officeDocument/2006/relationships/image" Target="../media/image248.jpeg"/><Relationship Id="rId2" Type="http://schemas.openxmlformats.org/officeDocument/2006/relationships/image" Target="../media/image2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7.jpeg"/><Relationship Id="rId5" Type="http://schemas.openxmlformats.org/officeDocument/2006/relationships/image" Target="../media/image246.jpeg"/><Relationship Id="rId4" Type="http://schemas.openxmlformats.org/officeDocument/2006/relationships/image" Target="../media/image245.jpeg"/><Relationship Id="rId9" Type="http://schemas.openxmlformats.org/officeDocument/2006/relationships/slide" Target="slide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yrok.ru/" TargetMode="Externa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jpeg"/><Relationship Id="rId2" Type="http://schemas.openxmlformats.org/officeDocument/2006/relationships/image" Target="../media/image2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4.jpeg"/><Relationship Id="rId5" Type="http://schemas.openxmlformats.org/officeDocument/2006/relationships/image" Target="../media/image253.jpeg"/><Relationship Id="rId4" Type="http://schemas.openxmlformats.org/officeDocument/2006/relationships/image" Target="../media/image252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shkolu.ru/user/larnik38/folder/56196/" TargetMode="External"/><Relationship Id="rId2" Type="http://schemas.openxmlformats.org/officeDocument/2006/relationships/hyperlink" Target="http://www.nayrok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roshkolu.ru/user/larnik38/folder/125738/" TargetMode="External"/><Relationship Id="rId5" Type="http://schemas.openxmlformats.org/officeDocument/2006/relationships/hyperlink" Target="http://www.proshkolu.ru/user/larnik38/file/664456/" TargetMode="External"/><Relationship Id="rId4" Type="http://schemas.openxmlformats.org/officeDocument/2006/relationships/hyperlink" Target="http://www.proshkolu.ru/user/larnik38/folder/58887/" TargetMode="Externa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jpeg"/><Relationship Id="rId3" Type="http://schemas.openxmlformats.org/officeDocument/2006/relationships/image" Target="../media/image256.jpeg"/><Relationship Id="rId7" Type="http://schemas.openxmlformats.org/officeDocument/2006/relationships/image" Target="../media/image260.jpeg"/><Relationship Id="rId2" Type="http://schemas.openxmlformats.org/officeDocument/2006/relationships/image" Target="../media/image2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9.jpeg"/><Relationship Id="rId5" Type="http://schemas.openxmlformats.org/officeDocument/2006/relationships/image" Target="../media/image258.jpeg"/><Relationship Id="rId4" Type="http://schemas.openxmlformats.org/officeDocument/2006/relationships/image" Target="../media/image257.jpe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roshkolu.ru/user/larnik38/folder/57342/" TargetMode="External"/><Relationship Id="rId3" Type="http://schemas.openxmlformats.org/officeDocument/2006/relationships/hyperlink" Target="http://www.proshkolu.ru/user/larnik38/folder/56186/" TargetMode="External"/><Relationship Id="rId7" Type="http://schemas.openxmlformats.org/officeDocument/2006/relationships/hyperlink" Target="http://www.proshkolu.ru/user/larnik38/folder/57604/" TargetMode="External"/><Relationship Id="rId2" Type="http://schemas.openxmlformats.org/officeDocument/2006/relationships/hyperlink" Target="http://www.proshkolu.ru/user/larnik38/fo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roshkolu.ru/user/larnik38/folder/56193/" TargetMode="External"/><Relationship Id="rId5" Type="http://schemas.openxmlformats.org/officeDocument/2006/relationships/hyperlink" Target="http://www.proshkolu.ru/user/larnik38/folder/56191/" TargetMode="External"/><Relationship Id="rId4" Type="http://schemas.openxmlformats.org/officeDocument/2006/relationships/hyperlink" Target="http://www.proshkolu.ru/user/larnik38/folder/56187/" TargetMode="External"/><Relationship Id="rId9" Type="http://schemas.openxmlformats.org/officeDocument/2006/relationships/hyperlink" Target="http://www.proshkolu.ru/user/larnik38/folder/55753/" TargetMode="Externa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7.jpeg"/><Relationship Id="rId3" Type="http://schemas.openxmlformats.org/officeDocument/2006/relationships/image" Target="../media/image262.jpeg"/><Relationship Id="rId7" Type="http://schemas.openxmlformats.org/officeDocument/2006/relationships/image" Target="../media/image266.jpeg"/><Relationship Id="rId2" Type="http://schemas.openxmlformats.org/officeDocument/2006/relationships/image" Target="../media/image2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5.jpeg"/><Relationship Id="rId5" Type="http://schemas.openxmlformats.org/officeDocument/2006/relationships/image" Target="../media/image264.jpeg"/><Relationship Id="rId10" Type="http://schemas.openxmlformats.org/officeDocument/2006/relationships/image" Target="../media/image269.jpeg"/><Relationship Id="rId4" Type="http://schemas.openxmlformats.org/officeDocument/2006/relationships/image" Target="../media/image263.jpeg"/><Relationship Id="rId9" Type="http://schemas.openxmlformats.org/officeDocument/2006/relationships/image" Target="../media/image268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://infourok.ru/material.html?mid=6828" TargetMode="External"/><Relationship Id="rId2" Type="http://schemas.openxmlformats.org/officeDocument/2006/relationships/hyperlink" Target="http://nsportal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infourok.ru/material.html?mid=11327" TargetMode="External"/><Relationship Id="rId4" Type="http://schemas.openxmlformats.org/officeDocument/2006/relationships/hyperlink" Target="http://infourok.ru/material.html?mid=13296" TargetMode="Externa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jpeg"/><Relationship Id="rId2" Type="http://schemas.openxmlformats.org/officeDocument/2006/relationships/image" Target="../media/image27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2.jpeg"/><Relationship Id="rId4" Type="http://schemas.openxmlformats.org/officeDocument/2006/relationships/image" Target="../media/image271.jpe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png"/><Relationship Id="rId7" Type="http://schemas.openxmlformats.org/officeDocument/2006/relationships/image" Target="../media/image278.jpeg"/><Relationship Id="rId2" Type="http://schemas.openxmlformats.org/officeDocument/2006/relationships/image" Target="../media/image2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7.jpeg"/><Relationship Id="rId5" Type="http://schemas.openxmlformats.org/officeDocument/2006/relationships/image" Target="../media/image276.jpeg"/><Relationship Id="rId4" Type="http://schemas.openxmlformats.org/officeDocument/2006/relationships/image" Target="../media/image275.jpe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hyperlink" Target="http://eorhelp.ru/" TargetMode="External"/><Relationship Id="rId3" Type="http://schemas.openxmlformats.org/officeDocument/2006/relationships/hyperlink" Target="http://nayrok.ru/" TargetMode="External"/><Relationship Id="rId7" Type="http://schemas.openxmlformats.org/officeDocument/2006/relationships/hyperlink" Target="http://www.infourok.ru/" TargetMode="External"/><Relationship Id="rId2" Type="http://schemas.openxmlformats.org/officeDocument/2006/relationships/hyperlink" Target="http://www.prodlenka.org/metodichka/mypage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uchmet.ru/people/user/?login=yes" TargetMode="External"/><Relationship Id="rId5" Type="http://schemas.openxmlformats.org/officeDocument/2006/relationships/hyperlink" Target="http://www.proshkolu.ru/" TargetMode="External"/><Relationship Id="rId4" Type="http://schemas.openxmlformats.org/officeDocument/2006/relationships/hyperlink" Target="http://nsportal.ru/" TargetMode="Externa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shkolu.ru/user/larnik38/file/2400317/" TargetMode="External"/><Relationship Id="rId2" Type="http://schemas.openxmlformats.org/officeDocument/2006/relationships/hyperlink" Target="http://larisanik.blogspot.ru/2013/10/blog-post_5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proshkolu.ru/user/larnik38/folder/55749/" TargetMode="Externa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jpeg"/><Relationship Id="rId2" Type="http://schemas.openxmlformats.org/officeDocument/2006/relationships/image" Target="../media/image279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jpeg"/><Relationship Id="rId7" Type="http://schemas.openxmlformats.org/officeDocument/2006/relationships/image" Target="../media/image286.jpeg"/><Relationship Id="rId2" Type="http://schemas.openxmlformats.org/officeDocument/2006/relationships/image" Target="../media/image28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5.jpeg"/><Relationship Id="rId5" Type="http://schemas.openxmlformats.org/officeDocument/2006/relationships/image" Target="../media/image284.jpeg"/><Relationship Id="rId4" Type="http://schemas.openxmlformats.org/officeDocument/2006/relationships/image" Target="../media/image283.jpe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hyperlink" Target="http://eorhelp.ru/node/90583" TargetMode="External"/><Relationship Id="rId7" Type="http://schemas.openxmlformats.org/officeDocument/2006/relationships/slide" Target="slide3.xml"/><Relationship Id="rId2" Type="http://schemas.openxmlformats.org/officeDocument/2006/relationships/hyperlink" Target="http://larisanik.blogspot.ru/2014/02/blog-post_9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akmaraschool.ru/joom/content/view/272/69/" TargetMode="External"/><Relationship Id="rId5" Type="http://schemas.openxmlformats.org/officeDocument/2006/relationships/hyperlink" Target="http://eorhelp.ru/node/90562" TargetMode="External"/><Relationship Id="rId4" Type="http://schemas.openxmlformats.org/officeDocument/2006/relationships/hyperlink" Target="http://eorhelp.ru/node/90778" TargetMode="External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hyperlink" Target="http://wlada2004.blogspot.ru/" TargetMode="External"/><Relationship Id="rId3" Type="http://schemas.openxmlformats.org/officeDocument/2006/relationships/hyperlink" Target="http://annaruzhina.blogspot.ru/" TargetMode="External"/><Relationship Id="rId7" Type="http://schemas.openxmlformats.org/officeDocument/2006/relationships/hyperlink" Target="http://niko2004.blogspot.ru/" TargetMode="External"/><Relationship Id="rId2" Type="http://schemas.openxmlformats.org/officeDocument/2006/relationships/hyperlink" Target="http://annaevdokimova.blogspot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nastya9.blogspot.ru/" TargetMode="External"/><Relationship Id="rId5" Type="http://schemas.openxmlformats.org/officeDocument/2006/relationships/hyperlink" Target="http://lyubimyyblog12.blogspot.ru/" TargetMode="External"/><Relationship Id="rId4" Type="http://schemas.openxmlformats.org/officeDocument/2006/relationships/hyperlink" Target="http://samotaeva.blogspot.ru/" TargetMode="External"/><Relationship Id="rId9" Type="http://schemas.openxmlformats.org/officeDocument/2006/relationships/hyperlink" Target="http://nastyagurta.blogspot.ru/" TargetMode="Externa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агетная рамка 3"/>
          <p:cNvSpPr/>
          <p:nvPr/>
        </p:nvSpPr>
        <p:spPr>
          <a:xfrm>
            <a:off x="2987824" y="2803128"/>
            <a:ext cx="3096344" cy="382456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5753" y="-33437"/>
            <a:ext cx="807249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ПОРТФОЛИО</a:t>
            </a:r>
          </a:p>
          <a:p>
            <a:pPr algn="ctr"/>
            <a:endParaRPr lang="ru-RU" sz="1600" b="1" dirty="0" smtClean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ЕВДОКИМОВА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ЛАРИСА НИКОЛАЕВНА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861899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учитель начальных классов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МБОУ «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Сакмарская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  СОШ»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С. Сакмара Оренбургской области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212976"/>
            <a:ext cx="2238790" cy="29913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88640"/>
            <a:ext cx="80724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Правила работы с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презентацией.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2276922"/>
            <a:ext cx="3779912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Нажав на кнопку соответствующего  критерия, можно познакомиться с его показателями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4941168"/>
            <a:ext cx="3779912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Возврат в меню – кнопка «домик»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3" y="4179411"/>
            <a:ext cx="2942791" cy="21698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3" y="1762032"/>
            <a:ext cx="2942791" cy="2230107"/>
          </a:xfrm>
          <a:prstGeom prst="rect">
            <a:avLst/>
          </a:prstGeom>
        </p:spPr>
      </p:pic>
      <p:cxnSp>
        <p:nvCxnSpPr>
          <p:cNvPr id="11" name="Прямая со стрелкой 10"/>
          <p:cNvCxnSpPr>
            <a:stCxn id="6" idx="3"/>
          </p:cNvCxnSpPr>
          <p:nvPr/>
        </p:nvCxnSpPr>
        <p:spPr>
          <a:xfrm>
            <a:off x="4607496" y="2877087"/>
            <a:ext cx="540567" cy="191873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618630" y="5264332"/>
            <a:ext cx="3121722" cy="900972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955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35072" y="90572"/>
            <a:ext cx="4511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Содержание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портфолио.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1" name="Прямоугольник с двумя скругленными противолежащими углами 10">
            <a:hlinkClick r:id="rId2" action="ppaction://hlinksldjump"/>
          </p:cNvPr>
          <p:cNvSpPr/>
          <p:nvPr/>
        </p:nvSpPr>
        <p:spPr>
          <a:xfrm>
            <a:off x="254227" y="715364"/>
            <a:ext cx="3957733" cy="98544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Общие сведения о педагоге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с двумя скругленными противолежащими углами 16">
            <a:hlinkClick r:id="rId3" action="ppaction://hlinksldjump"/>
          </p:cNvPr>
          <p:cNvSpPr/>
          <p:nvPr/>
        </p:nvSpPr>
        <p:spPr>
          <a:xfrm>
            <a:off x="250900" y="2096223"/>
            <a:ext cx="3961060" cy="9727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III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. Результаты педагогической деятельности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с двумя скругленными противолежащими углами 17">
            <a:hlinkClick r:id="rId4" action="ppaction://hlinksldjump"/>
          </p:cNvPr>
          <p:cNvSpPr/>
          <p:nvPr/>
        </p:nvSpPr>
        <p:spPr>
          <a:xfrm>
            <a:off x="4411378" y="2520465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с двумя скругленными противолежащими углами 18">
            <a:hlinkClick r:id="rId5" action="ppaction://hlinksldjump"/>
          </p:cNvPr>
          <p:cNvSpPr/>
          <p:nvPr/>
        </p:nvSpPr>
        <p:spPr>
          <a:xfrm>
            <a:off x="250507" y="3611573"/>
            <a:ext cx="3961453" cy="100300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Достижения педагога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с двумя скругленными противолежащими углами 19">
            <a:hlinkClick r:id="rId6" action="ppaction://hlinksldjump"/>
          </p:cNvPr>
          <p:cNvSpPr/>
          <p:nvPr/>
        </p:nvSpPr>
        <p:spPr>
          <a:xfrm>
            <a:off x="4389674" y="4078685"/>
            <a:ext cx="3920589" cy="98923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VI.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 Достижения воспитанников.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с двумя скругленными противолежащими углами 20">
            <a:hlinkClick r:id="rId7" action="ppaction://hlinksldjump"/>
          </p:cNvPr>
          <p:cNvSpPr/>
          <p:nvPr/>
        </p:nvSpPr>
        <p:spPr>
          <a:xfrm>
            <a:off x="250507" y="5157192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с двумя скругленными противолежащими углами 21">
            <a:hlinkClick r:id="rId8" action="ppaction://hlinksldjump"/>
          </p:cNvPr>
          <p:cNvSpPr/>
          <p:nvPr/>
        </p:nvSpPr>
        <p:spPr>
          <a:xfrm>
            <a:off x="4389674" y="5517232"/>
            <a:ext cx="3950939" cy="100300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 Оценка деятельности педагога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23" name="Прямоугольник с двумя скругленными противолежащими углами 22">
            <a:hlinkClick r:id="rId9" action="ppaction://hlinksldjump"/>
          </p:cNvPr>
          <p:cNvSpPr/>
          <p:nvPr/>
        </p:nvSpPr>
        <p:spPr>
          <a:xfrm>
            <a:off x="4411378" y="1000269"/>
            <a:ext cx="3961060" cy="94305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II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. Повышение профессиональной компетенции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13" name="Прямая со стрелкой 12"/>
          <p:cNvCxnSpPr>
            <a:endCxn id="23" idx="2"/>
          </p:cNvCxnSpPr>
          <p:nvPr/>
        </p:nvCxnSpPr>
        <p:spPr>
          <a:xfrm>
            <a:off x="4211960" y="1000269"/>
            <a:ext cx="199418" cy="471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23" idx="2"/>
          </p:cNvCxnSpPr>
          <p:nvPr/>
        </p:nvCxnSpPr>
        <p:spPr>
          <a:xfrm flipH="1">
            <a:off x="4211960" y="1471798"/>
            <a:ext cx="199418" cy="877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8" idx="2"/>
          </p:cNvCxnSpPr>
          <p:nvPr/>
        </p:nvCxnSpPr>
        <p:spPr>
          <a:xfrm>
            <a:off x="4211960" y="2420888"/>
            <a:ext cx="199418" cy="583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8" idx="2"/>
          </p:cNvCxnSpPr>
          <p:nvPr/>
        </p:nvCxnSpPr>
        <p:spPr>
          <a:xfrm flipH="1">
            <a:off x="4211960" y="3003957"/>
            <a:ext cx="199418" cy="929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9" idx="0"/>
            <a:endCxn id="20" idx="2"/>
          </p:cNvCxnSpPr>
          <p:nvPr/>
        </p:nvCxnSpPr>
        <p:spPr>
          <a:xfrm>
            <a:off x="4211960" y="4113076"/>
            <a:ext cx="177714" cy="4602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20" idx="2"/>
          </p:cNvCxnSpPr>
          <p:nvPr/>
        </p:nvCxnSpPr>
        <p:spPr>
          <a:xfrm flipH="1">
            <a:off x="4211960" y="4573301"/>
            <a:ext cx="177714" cy="8719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endCxn id="22" idx="2"/>
          </p:cNvCxnSpPr>
          <p:nvPr/>
        </p:nvCxnSpPr>
        <p:spPr>
          <a:xfrm>
            <a:off x="4211960" y="5517232"/>
            <a:ext cx="177714" cy="5015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99859"/>
            <a:ext cx="6775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Евдокимова Лариса Николаевна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50305"/>
            <a:ext cx="820891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Образование: 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высшее </a:t>
            </a:r>
          </a:p>
          <a:p>
            <a:pPr>
              <a:spcAft>
                <a:spcPts val="0"/>
              </a:spcAft>
            </a:pPr>
            <a:r>
              <a:rPr lang="ru-RU" sz="2400" i="1" dirty="0" err="1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Орский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 государственный педагогический институт</a:t>
            </a:r>
          </a:p>
          <a:p>
            <a:pPr>
              <a:spcAft>
                <a:spcPts val="0"/>
              </a:spcAft>
            </a:pP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 им. </a:t>
            </a:r>
            <a:r>
              <a:rPr lang="ru-RU" sz="2400" i="1" dirty="0" err="1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Т.Г.Шевченко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, 1996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г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. </a:t>
            </a:r>
          </a:p>
          <a:p>
            <a:pPr>
              <a:spcAft>
                <a:spcPts val="0"/>
              </a:spcAft>
            </a:pP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С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пециальность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: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педагогика и методика начального 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обучения</a:t>
            </a:r>
          </a:p>
          <a:p>
            <a:pPr>
              <a:spcAft>
                <a:spcPts val="0"/>
              </a:spcAft>
            </a:pP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Квалификация: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Calibri"/>
                <a:cs typeface="Times New Roman"/>
              </a:rPr>
              <a:t> учитель начальных классов</a:t>
            </a:r>
          </a:p>
          <a:p>
            <a:pPr>
              <a:spcAft>
                <a:spcPts val="0"/>
              </a:spcAft>
            </a:pPr>
            <a:endParaRPr lang="ru-RU" sz="2400" i="1" dirty="0" smtClean="0">
              <a:solidFill>
                <a:schemeClr val="accent2">
                  <a:lumMod val="75000"/>
                </a:schemeClr>
              </a:solidFill>
              <a:latin typeface="Constantia" pitchFamily="18" charset="0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ru-RU" i="1" dirty="0">
              <a:solidFill>
                <a:schemeClr val="accent2">
                  <a:lumMod val="75000"/>
                </a:schemeClr>
              </a:solidFill>
              <a:latin typeface="Constantia" pitchFamily="18" charset="0"/>
              <a:ea typeface="Calibri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74778" y="2510001"/>
            <a:ext cx="2482481" cy="36004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780" y="5856914"/>
            <a:ext cx="3974937" cy="10059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8118" y="116633"/>
            <a:ext cx="873436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Место работы: </a:t>
            </a:r>
          </a:p>
          <a:p>
            <a:pPr lvl="0"/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МБОУ «</a:t>
            </a:r>
            <a:r>
              <a:rPr lang="ru-RU" sz="2400" i="1" dirty="0" err="1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Сакмарская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 СОШ» с. Сакмара Оренбургской области</a:t>
            </a:r>
          </a:p>
          <a:p>
            <a:pPr lvl="0"/>
            <a:r>
              <a:rPr lang="ru-RU" sz="2400" b="1" i="1" dirty="0" smtClean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Должность</a:t>
            </a:r>
            <a:r>
              <a:rPr lang="ru-RU" sz="2400" b="1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: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 учитель начальных классов</a:t>
            </a:r>
          </a:p>
          <a:p>
            <a:pPr lvl="0"/>
            <a:r>
              <a:rPr lang="ru-RU" sz="2400" b="1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Стаж педагогической деятельности: </a:t>
            </a:r>
            <a:r>
              <a:rPr lang="en-US" sz="2400" b="1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 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24 года</a:t>
            </a:r>
          </a:p>
          <a:p>
            <a:pPr lvl="0"/>
            <a:r>
              <a:rPr lang="ru-RU" sz="2400" b="1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Педагогический стаж в данном учреждении: 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 24 года</a:t>
            </a:r>
          </a:p>
          <a:p>
            <a:pPr lvl="0"/>
            <a:r>
              <a:rPr lang="ru-RU" sz="2400" b="1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Квалификационная категория: </a:t>
            </a:r>
            <a:r>
              <a:rPr lang="en-US" sz="2400" b="1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 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высшая</a:t>
            </a:r>
            <a:r>
              <a:rPr lang="en-US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 (2012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 г.</a:t>
            </a:r>
            <a:r>
              <a:rPr lang="en-US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)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 </a:t>
            </a:r>
          </a:p>
          <a:p>
            <a:pPr lvl="0"/>
            <a:r>
              <a:rPr lang="ru-RU" sz="2400" b="1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Контактная информация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: </a:t>
            </a:r>
            <a:r>
              <a:rPr lang="en-US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  <a:hlinkClick r:id="rId2"/>
              </a:rPr>
              <a:t>larisatvdokimova08.09@gmail.com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 </a:t>
            </a:r>
          </a:p>
          <a:p>
            <a:pPr lvl="0"/>
            <a:r>
              <a:rPr lang="ru-RU" sz="2400" b="1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Личный сайт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: 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  <a:hlinkClick r:id="rId3"/>
              </a:rPr>
              <a:t>«Горошинки цветные»</a:t>
            </a:r>
            <a:endParaRPr lang="ru-RU" sz="2400" i="1" dirty="0">
              <a:solidFill>
                <a:srgbClr val="2E83C3">
                  <a:lumMod val="75000"/>
                </a:srgbClr>
              </a:solidFill>
              <a:latin typeface="Constantia" pitchFamily="18" charset="0"/>
              <a:ea typeface="Calibri"/>
              <a:cs typeface="Times New Roman"/>
            </a:endParaRPr>
          </a:p>
          <a:p>
            <a:pPr lvl="0"/>
            <a:r>
              <a:rPr lang="ru-RU" sz="2400" b="1" i="1" dirty="0" smtClean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Электронное портфолио: </a:t>
            </a:r>
            <a:r>
              <a:rPr lang="en-US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  <a:hlinkClick r:id="rId4"/>
              </a:rPr>
              <a:t>http://larisanik.blogspot.ru</a:t>
            </a:r>
            <a:r>
              <a:rPr lang="en-US" sz="2400" b="1" i="1" dirty="0" smtClean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  <a:hlinkClick r:id="rId4"/>
              </a:rPr>
              <a:t>/</a:t>
            </a:r>
            <a:r>
              <a:rPr lang="ru-RU" sz="2400" b="1" i="1" dirty="0" smtClean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 </a:t>
            </a:r>
          </a:p>
          <a:p>
            <a:pPr lvl="0"/>
            <a:r>
              <a:rPr lang="ru-RU" sz="2400" b="1" i="1" dirty="0" smtClean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Сайт </a:t>
            </a:r>
            <a:r>
              <a:rPr lang="ru-RU" sz="2400" b="1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школы: </a:t>
            </a:r>
            <a:r>
              <a:rPr lang="en-US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  <a:hlinkClick r:id="rId5"/>
              </a:rPr>
              <a:t>http://www.sakmaraschool.ru/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 </a:t>
            </a:r>
          </a:p>
          <a:p>
            <a:pPr lvl="0"/>
            <a:r>
              <a:rPr lang="ru-RU" sz="2400" b="1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Почтовый адрес школы:  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Оренбургская область, </a:t>
            </a:r>
            <a:r>
              <a:rPr lang="ru-RU" sz="2400" i="1" dirty="0" err="1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Сакмарский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 район, </a:t>
            </a:r>
            <a:r>
              <a:rPr lang="ru-RU" sz="2400" i="1" dirty="0" err="1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с.Сакмара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, </a:t>
            </a:r>
            <a:r>
              <a:rPr lang="ru-RU" sz="2400" i="1" dirty="0" err="1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ул.Советская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 20 </a:t>
            </a:r>
          </a:p>
          <a:p>
            <a:pPr lvl="0"/>
            <a:r>
              <a:rPr lang="ru-RU" sz="2400" b="1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Кредо</a:t>
            </a:r>
            <a:r>
              <a:rPr lang="ru-RU" sz="2400" i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  <a:ea typeface="Calibri"/>
                <a:cs typeface="Times New Roman"/>
              </a:rPr>
              <a:t>: «Я не работаю учителем, а занимаюсь любимым делом, значит живу в гармонии с собой»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484505" y="4367568"/>
            <a:ext cx="1005927" cy="3974937"/>
          </a:xfrm>
          <a:prstGeom prst="rect">
            <a:avLst/>
          </a:prstGeom>
        </p:spPr>
      </p:pic>
      <p:sp>
        <p:nvSpPr>
          <p:cNvPr id="2" name="Управляющая кнопка: домой 1">
            <a:hlinkClick r:id="rId7" action="ppaction://hlinksldjump" highlightClick="1"/>
          </p:cNvPr>
          <p:cNvSpPr/>
          <p:nvPr/>
        </p:nvSpPr>
        <p:spPr>
          <a:xfrm>
            <a:off x="8209047" y="6067004"/>
            <a:ext cx="648072" cy="5760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59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188640"/>
            <a:ext cx="8358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Повышение квалификации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79575"/>
              </p:ext>
            </p:extLst>
          </p:nvPr>
        </p:nvGraphicFramePr>
        <p:xfrm>
          <a:off x="251520" y="712289"/>
          <a:ext cx="8171376" cy="5115547"/>
        </p:xfrm>
        <a:graphic>
          <a:graphicData uri="http://schemas.openxmlformats.org/drawingml/2006/table">
            <a:tbl>
              <a:tblPr/>
              <a:tblGrid>
                <a:gridCol w="435035"/>
                <a:gridCol w="945795"/>
                <a:gridCol w="1740132"/>
                <a:gridCol w="1740132"/>
                <a:gridCol w="2167916"/>
                <a:gridCol w="1142366"/>
              </a:tblGrid>
              <a:tr h="448804"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N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Год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Название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Форма повышения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Наименование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Количество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936804"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п/п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образовательного учреждения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квалификации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программы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повышения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квалификации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часов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933765"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2013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ФГБОУ ВПО ОГПУ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Проблемные курсы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Содержание и условия реализации ФГОС второго поколения НОО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72 ч.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25565"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2006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ОГПУ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Проблемные курсы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Содержание и методика работы по авторскому курсу «Гармония»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72 ч.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25565"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2008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ИПКиППРО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Повышение квалификации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Аттестация на первую категорию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108 ч.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5044"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2013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ИПКиППРО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Повышение квалификации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Аттестация на высшую категорию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108 ч.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89" y="5880251"/>
            <a:ext cx="4219249" cy="975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773103"/>
              </p:ext>
            </p:extLst>
          </p:nvPr>
        </p:nvGraphicFramePr>
        <p:xfrm>
          <a:off x="251520" y="2060848"/>
          <a:ext cx="8208910" cy="2952327"/>
        </p:xfrm>
        <a:graphic>
          <a:graphicData uri="http://schemas.openxmlformats.org/drawingml/2006/table">
            <a:tbl>
              <a:tblPr/>
              <a:tblGrid>
                <a:gridCol w="436608"/>
                <a:gridCol w="950415"/>
                <a:gridCol w="1748146"/>
                <a:gridCol w="1748146"/>
                <a:gridCol w="2177892"/>
                <a:gridCol w="1147703"/>
              </a:tblGrid>
              <a:tr h="9841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Педагогический портал «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Gold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-творчество»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Мастер-класс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«Технологический прием Паззл»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60ч.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841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Издательство «Дрофа»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Вебинар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«Особенности закупки учебников на 2014 учебный год»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2ч.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841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Издательство «Просвещение»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Вебинар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«Оценка достижений планируемых результатов»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2ч.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291897"/>
              </p:ext>
            </p:extLst>
          </p:nvPr>
        </p:nvGraphicFramePr>
        <p:xfrm>
          <a:off x="251520" y="692696"/>
          <a:ext cx="8171376" cy="1385608"/>
        </p:xfrm>
        <a:graphic>
          <a:graphicData uri="http://schemas.openxmlformats.org/drawingml/2006/table">
            <a:tbl>
              <a:tblPr/>
              <a:tblGrid>
                <a:gridCol w="435035"/>
                <a:gridCol w="945795"/>
                <a:gridCol w="1740132"/>
                <a:gridCol w="1740132"/>
                <a:gridCol w="2167916"/>
                <a:gridCol w="1142366"/>
              </a:tblGrid>
              <a:tr h="448804"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N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Год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Название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Форма повышения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Наименование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Количество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936804"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п/п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образовательного учреждения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квалификации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программы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повышения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квалификации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часов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16632"/>
            <a:ext cx="8358340" cy="7559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704" y="5917943"/>
            <a:ext cx="4218798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6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683" y="2846039"/>
            <a:ext cx="3447025" cy="250496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9305">
            <a:off x="391156" y="296029"/>
            <a:ext cx="2842249" cy="39263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77353" y="-290708"/>
            <a:ext cx="2497687" cy="36004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48596">
            <a:off x="3449645" y="253011"/>
            <a:ext cx="2761390" cy="389843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64" y="4051273"/>
            <a:ext cx="3409065" cy="24773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164" y="3675884"/>
            <a:ext cx="3203090" cy="232769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925367"/>
            <a:ext cx="4218798" cy="975445"/>
          </a:xfrm>
          <a:prstGeom prst="rect">
            <a:avLst/>
          </a:prstGeom>
        </p:spPr>
      </p:pic>
      <p:sp>
        <p:nvSpPr>
          <p:cNvPr id="9" name="Управляющая кнопка: домой 8">
            <a:hlinkClick r:id="rId9" action="ppaction://hlinksldjump" highlightClick="1"/>
          </p:cNvPr>
          <p:cNvSpPr/>
          <p:nvPr/>
        </p:nvSpPr>
        <p:spPr>
          <a:xfrm>
            <a:off x="8209047" y="6067004"/>
            <a:ext cx="648072" cy="5760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Высокие результаты учебных достижений обучающихся при их позитивной динамике за последние три года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18154"/>
              </p:ext>
            </p:extLst>
          </p:nvPr>
        </p:nvGraphicFramePr>
        <p:xfrm>
          <a:off x="251521" y="1414619"/>
          <a:ext cx="8678197" cy="4248652"/>
        </p:xfrm>
        <a:graphic>
          <a:graphicData uri="http://schemas.openxmlformats.org/drawingml/2006/table">
            <a:tbl>
              <a:tblPr/>
              <a:tblGrid>
                <a:gridCol w="4320479"/>
                <a:gridCol w="1499884"/>
                <a:gridCol w="1437346"/>
                <a:gridCol w="1420488"/>
              </a:tblGrid>
              <a:tr h="502213">
                <a:tc>
                  <a:txBody>
                    <a:bodyPr/>
                    <a:lstStyle/>
                    <a:p>
                      <a:pPr marL="1151890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1295" marR="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600" b="1" spc="8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2010-11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уч. год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5740" marR="224155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2011-12 уч. год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3190" marR="160020">
                        <a:lnSpc>
                          <a:spcPts val="140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2012-13 уч. год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5212"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6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1.1. Общая успеваемость по предмету (в %)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безотметочноеобучение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2607">
                <a:tc>
                  <a:txBody>
                    <a:bodyPr/>
                    <a:lstStyle/>
                    <a:p>
                      <a:pPr marL="27305">
                        <a:spcAft>
                          <a:spcPts val="0"/>
                        </a:spcAft>
                      </a:pPr>
                      <a:r>
                        <a:rPr lang="ru-RU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1.2. Качество знаний по предмету (в %)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безотметочное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40677">
                <a:tc>
                  <a:txBody>
                    <a:bodyPr/>
                    <a:lstStyle/>
                    <a:p>
                      <a:pPr marL="4445">
                        <a:lnSpc>
                          <a:spcPts val="126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1.3. Количество учеников, принявших участие в</a:t>
                      </a:r>
                    </a:p>
                    <a:p>
                      <a:pPr marL="4445" marR="18415" indent="8890">
                        <a:lnSpc>
                          <a:spcPts val="126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предметных олимпиадах и конкурсах различных уровней (суммарно), по уровням: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5252">
                <a:tc>
                  <a:txBody>
                    <a:bodyPr/>
                    <a:lstStyle/>
                    <a:p>
                      <a:pPr marL="4445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школьный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31 %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50 %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9328">
                <a:tc>
                  <a:txBody>
                    <a:bodyPr/>
                    <a:lstStyle/>
                    <a:p>
                      <a:pPr marL="4445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муниципальный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26 %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50 %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86 %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3822">
                <a:tc>
                  <a:txBody>
                    <a:bodyPr/>
                    <a:lstStyle/>
                    <a:p>
                      <a:pPr marL="4445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региональный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42 %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60 %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68 %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9541">
                <a:tc>
                  <a:txBody>
                    <a:bodyPr/>
                    <a:lstStyle/>
                    <a:p>
                      <a:pPr marL="889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федеральный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5 %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23 %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3193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Высокие результаты учебных достижений обучающихся при их позитивной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динамике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70541" y="971012"/>
            <a:ext cx="1867039" cy="2438795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2193" y="924143"/>
            <a:ext cx="1788492" cy="2270491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7846" y="2065417"/>
            <a:ext cx="1816020" cy="2359069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882628" y="2658835"/>
            <a:ext cx="2540829" cy="1646273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4289" y="3374439"/>
            <a:ext cx="1957349" cy="2484855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88871" y="3568754"/>
            <a:ext cx="1873766" cy="2337446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6296" y="7796311"/>
            <a:ext cx="1180386" cy="1628599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07695" y="7946311"/>
            <a:ext cx="1095560" cy="1628599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56970" y="8096311"/>
            <a:ext cx="1142711" cy="1628599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75640" y="8246311"/>
            <a:ext cx="1127830" cy="1628599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47028" y="8396311"/>
            <a:ext cx="1137989" cy="1628599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32063" y="8546311"/>
            <a:ext cx="1154628" cy="1628599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09419" y="8696311"/>
            <a:ext cx="1120127" cy="1628599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97723" y="8846311"/>
            <a:ext cx="1138319" cy="1628599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514" y="1552595"/>
            <a:ext cx="2710167" cy="38301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40" y="5890055"/>
            <a:ext cx="3974093" cy="98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83386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Высокие результаты учебных достижений обучающихся при их позитивной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динамике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528" y="3900538"/>
            <a:ext cx="4258692" cy="26441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597" y="1417513"/>
            <a:ext cx="1409083" cy="24830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679" y="1417513"/>
            <a:ext cx="4087613" cy="248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9169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Высокие результаты учебных достижений обучающихся при их позитивной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динамике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07" y="1191336"/>
            <a:ext cx="1958053" cy="27042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72" y="4041591"/>
            <a:ext cx="2019686" cy="13940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990" y="1006611"/>
            <a:ext cx="1946463" cy="248485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666" y="1038087"/>
            <a:ext cx="1953550" cy="248485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073" y="1019775"/>
            <a:ext cx="1861231" cy="248485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968" y="1048540"/>
            <a:ext cx="1819914" cy="248485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990" y="3586352"/>
            <a:ext cx="1842407" cy="248485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62" y="3607299"/>
            <a:ext cx="1794407" cy="248485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865" y="3586352"/>
            <a:ext cx="1760830" cy="248485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983" y="3651540"/>
            <a:ext cx="1777487" cy="2484855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6296" y="7796311"/>
            <a:ext cx="1180386" cy="1628599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07695" y="7946311"/>
            <a:ext cx="1095560" cy="1628599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56970" y="8096311"/>
            <a:ext cx="1142711" cy="1628599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75640" y="8246311"/>
            <a:ext cx="1127830" cy="1628599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47028" y="8396311"/>
            <a:ext cx="1137989" cy="1628599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32063" y="8546311"/>
            <a:ext cx="1154628" cy="1628599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09419" y="8696311"/>
            <a:ext cx="1120127" cy="1628599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97723" y="8846311"/>
            <a:ext cx="1138319" cy="16285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40" y="5890055"/>
            <a:ext cx="3974093" cy="98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25112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Высокие результаты учебных достижений обучающихся при их позитивной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динамике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97" y="1417513"/>
            <a:ext cx="1409083" cy="248302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680" y="1414619"/>
            <a:ext cx="4046940" cy="24583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3968" y="3852429"/>
            <a:ext cx="4258692" cy="255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855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Высокие результаты учебных достижений обучающихся при их позитивной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динамике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0" y="5890055"/>
            <a:ext cx="3974093" cy="98591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14" y="1050653"/>
            <a:ext cx="1884472" cy="265342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453" y="1145555"/>
            <a:ext cx="1843469" cy="259343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198" y="1103873"/>
            <a:ext cx="1865887" cy="262576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85" y="3231260"/>
            <a:ext cx="1785131" cy="2513552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348" y="3177012"/>
            <a:ext cx="1875234" cy="2640422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403" y="1125137"/>
            <a:ext cx="1918974" cy="2702010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75640" y="8246311"/>
            <a:ext cx="1127830" cy="1628599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47028" y="8396311"/>
            <a:ext cx="1137989" cy="1628599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32063" y="8546311"/>
            <a:ext cx="1154628" cy="1628599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09419" y="8696311"/>
            <a:ext cx="1120127" cy="1628599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97723" y="8846311"/>
            <a:ext cx="1138319" cy="162859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395" y="3929258"/>
            <a:ext cx="1950000" cy="248485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689" y="3977147"/>
            <a:ext cx="1950000" cy="2484856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929" y="3968040"/>
            <a:ext cx="1733173" cy="248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69982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Высокие результаты учебных достижений обучающихся при их позитивной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динамике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97" y="1417513"/>
            <a:ext cx="1409083" cy="24830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679" y="1431161"/>
            <a:ext cx="4065145" cy="24693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3968" y="3889909"/>
            <a:ext cx="4258692" cy="255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187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Высокие результаты учебных достижений обучающихся при их позитивной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динамике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31" y="974523"/>
            <a:ext cx="2237007" cy="30368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3512" y="3009784"/>
            <a:ext cx="2186320" cy="287854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482" y="1015330"/>
            <a:ext cx="2059894" cy="28928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452" y="3025431"/>
            <a:ext cx="2025056" cy="285137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925160" y="1045287"/>
            <a:ext cx="1954289" cy="274933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339" y="3087435"/>
            <a:ext cx="1954289" cy="275173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490" y="1060294"/>
            <a:ext cx="2043688" cy="286534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128" y="3034559"/>
            <a:ext cx="1984343" cy="27940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453" y="4285418"/>
            <a:ext cx="1955103" cy="248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4788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Высокие результаты учебных достижений обучающихся при их позитивной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динамике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97" y="1417513"/>
            <a:ext cx="1409083" cy="248302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680" y="1450954"/>
            <a:ext cx="4015064" cy="24389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3968" y="3871741"/>
            <a:ext cx="4263147" cy="256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8640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Высокие результаты учебных достижений обучающихся при их позитивной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динамике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578" y="814976"/>
            <a:ext cx="1959650" cy="26694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791" y="3515469"/>
            <a:ext cx="1577390" cy="224603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579" y="3971850"/>
            <a:ext cx="1643318" cy="23987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98" y="1138828"/>
            <a:ext cx="1751661" cy="255463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756" y="3903467"/>
            <a:ext cx="1768601" cy="253551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077" y="1120353"/>
            <a:ext cx="1709794" cy="244687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52" y="2996951"/>
            <a:ext cx="1919431" cy="276455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299" y="3700788"/>
            <a:ext cx="1607339" cy="219765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266" y="1296865"/>
            <a:ext cx="1648923" cy="235018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994" y="938803"/>
            <a:ext cx="1858448" cy="268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7161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Высокие результаты учебных достижений обучающихся при их позитивной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динамике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51" y="1071653"/>
            <a:ext cx="1778315" cy="260578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557" y="1045287"/>
            <a:ext cx="1920476" cy="277652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974" y="977449"/>
            <a:ext cx="1944216" cy="2798127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739" y="3359198"/>
            <a:ext cx="1867918" cy="258723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66" y="1045287"/>
            <a:ext cx="1652408" cy="232785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7" y="3425613"/>
            <a:ext cx="1768695" cy="246272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507" y="3440981"/>
            <a:ext cx="1874073" cy="26589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382" y="3705094"/>
            <a:ext cx="1827331" cy="255826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199" y="1045287"/>
            <a:ext cx="1834610" cy="261253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365" y="3505526"/>
            <a:ext cx="2100353" cy="2957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8520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Высокие результаты учебных достижений обучающихся при их позитивной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динамике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97" y="1417513"/>
            <a:ext cx="1409083" cy="24830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679" y="1417513"/>
            <a:ext cx="4040207" cy="24542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1960" y="3874760"/>
            <a:ext cx="4263147" cy="256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29808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Высокие результаты учебных достижений обучающихся при их позитивной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динамике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66" name="Рисунок 6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443" y="3037087"/>
            <a:ext cx="2419869" cy="1672606"/>
          </a:xfrm>
          <a:prstGeom prst="rect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43" y="1242100"/>
            <a:ext cx="2413983" cy="1668538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443" y="1216631"/>
            <a:ext cx="2487779" cy="1722755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4" y="3034098"/>
            <a:ext cx="2386132" cy="1643730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917687"/>
            <a:ext cx="2472673" cy="1712295"/>
          </a:xfrm>
          <a:prstGeom prst="rect">
            <a:avLst/>
          </a:prstGeom>
        </p:spPr>
      </p:pic>
      <p:pic>
        <p:nvPicPr>
          <p:cNvPr id="72" name="Рисунок 7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89" y="1169158"/>
            <a:ext cx="2462818" cy="1717870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861" y="4801288"/>
            <a:ext cx="2452509" cy="1703512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357" y="3029388"/>
            <a:ext cx="2457418" cy="171229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496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63508" y="1416084"/>
            <a:ext cx="8456963" cy="2499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400"/>
              </a:spcAft>
            </a:pP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Содержание воспитательной работы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созданию условий для приобретения обучающимися позитивного социального опыта младших школьников составляет формирование разных групп отношений по четырем разделам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«Я, моя семья, мои друзья», «Я и мой край родной», «Я и мой интеллект», «Я и мое здоровье».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Группа отношений к другим людям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формируется у учащихся в разделе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Я, моя семья, мои друзья»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протяжении всего периода обучения. Дети знакомятся с  историей школы, посещают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школьный музей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занимаются благотворительностью в рамках акции «Помоги ребенку».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9112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1399703"/>
            <a:ext cx="5847132" cy="438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35495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231" y="1731192"/>
            <a:ext cx="2119145" cy="31047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754" y="1414619"/>
            <a:ext cx="2069222" cy="289487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35" y="1414619"/>
            <a:ext cx="2160240" cy="31501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245" y="3519314"/>
            <a:ext cx="2144386" cy="317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1152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1385342"/>
            <a:ext cx="8496944" cy="2744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Воспитание гражданственности, патриотизма, уважения к правам и свободам человека достигается в разделе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«Я и мой интеллект».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Ребята знакомятся с государственной символикой, помещенной в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классном уголке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Формирование активной жизненной позиции, уважения к закону, осознание единства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прав и обязанностей гражданина России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осуществляется во время знакомства с героическими страницами истории страны. Ученики собирают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информацию о родственниках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участвовавших в боях за освобождение Родины от немецко-фашистских захватчиков и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выпускают газету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принимают участие в конкурсной программе, посвященной «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Дню защитника Отечества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9048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938" y="3678010"/>
            <a:ext cx="3838451" cy="28788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314" y="1625497"/>
            <a:ext cx="2619648" cy="19086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22" y="1414619"/>
            <a:ext cx="2850286" cy="21377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563">
            <a:off x="418598" y="3173606"/>
            <a:ext cx="3143837" cy="22705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0045">
            <a:off x="5485773" y="1681952"/>
            <a:ext cx="3132814" cy="234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924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9856" y="1234404"/>
            <a:ext cx="8496944" cy="4834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Историко-культурное краеведение, раскрывающее перед детьми историю, особенности культуры и народных традиций малой Родины достигается в разделе «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и мой край родной»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осуществляется в процессе 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туристско-краеведческой деятельности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 время походов по историческим местам казачьих сражений, а также прогулок и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экскурсий,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время которых дети собирают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природный материал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устраивают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выставку работ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 результате мы разработали проект «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Экономика родного края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собрали материал о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животноводстве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растениеводств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 нашего края, оформили уголок  «Мой край благословенный», в котором находятся творческие работы на тему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«Мое село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о дважды герое социалистического труда </a:t>
            </a:r>
            <a:r>
              <a:rPr lang="ru-RU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В.М.Чердинцеве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Ознакомление младших школьников с народным творчеством, этнокультурными традициями, фольклором реализуется в процессе сюжетно-ролевых игр,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творческих конкурсов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фестивалей, праздников. Учащиеся проводят беседы о народном творчестве и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творчестве художников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создают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рукописные книги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мотивам русских народных сказок; проводят праздник «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5"/>
              </a:rPr>
              <a:t>Масленица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в народных традициях с использованием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закличек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пословиц, поговорок, стихов, песен, танцев и игр.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5887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0734">
            <a:off x="390563" y="1587716"/>
            <a:ext cx="3199904" cy="23999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562" y="1414619"/>
            <a:ext cx="3088347" cy="23162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5416">
            <a:off x="564450" y="3773861"/>
            <a:ext cx="2962675" cy="22220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469">
            <a:off x="6078377" y="1695728"/>
            <a:ext cx="2911872" cy="21839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809" y="3569100"/>
            <a:ext cx="2719851" cy="20398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4069">
            <a:off x="6068539" y="4092665"/>
            <a:ext cx="2911872" cy="21839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58994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9856" y="1234404"/>
            <a:ext cx="8496944" cy="4523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у школьников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экологической культуры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здорового образа жизни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ценностного отношения к природе и собственному здоровью, готовности к экологически адекватному взаимодействию с окружающим миром осуществляется в разделе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«Я и мое здоровье»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ходе преподавания основного курса "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Окружающий мир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",  путем насыщения его экологически значимой информацией. Ребята создают проекты по 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правильному питанию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беседы о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правилах безопасности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выпускают газеты с рецептами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народной медицины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агитируют заниматься  различными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видами спорта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собирают информацию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 животных и растениях, занесенных в Красную книгу; готовят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беседы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тему «Береги растения» для учащихся первых и вторых классов;  проводят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акции</a:t>
            </a:r>
            <a:r>
              <a:rPr lang="ru-RU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«Природа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 в опасности»;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создают видеоролики «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Животные в опасности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Мои дети активно участвуют в жизни школы: еженедельно дежурят на своем этаже, благоустраивают и озеленяют пришкольный участок, высаживают растения, создают цветочные клумбы, очищают территорию от бытового мусора, подкармливают птиц зимой;   участвуют в предметных неделях и олимпиадах, выпускают газеты, рисуют плакаты, распространяют листовки.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25133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556792"/>
            <a:ext cx="3131840" cy="23488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7736">
            <a:off x="5933577" y="1550474"/>
            <a:ext cx="3037469" cy="22781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3457">
            <a:off x="161774" y="1469540"/>
            <a:ext cx="3103893" cy="23279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602" y="3813494"/>
            <a:ext cx="2699792" cy="20248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8403">
            <a:off x="5930410" y="3828933"/>
            <a:ext cx="3002682" cy="22520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1647">
            <a:off x="278863" y="3525411"/>
            <a:ext cx="3056031" cy="22920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24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138299"/>
              </p:ext>
            </p:extLst>
          </p:nvPr>
        </p:nvGraphicFramePr>
        <p:xfrm>
          <a:off x="251520" y="1556792"/>
          <a:ext cx="8128205" cy="52184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708835"/>
                <a:gridCol w="2708835"/>
                <a:gridCol w="2710535"/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2010-2011уч.г.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2011-2012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уч.г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2012-2013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уч.г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880130"/>
              </p:ext>
            </p:extLst>
          </p:nvPr>
        </p:nvGraphicFramePr>
        <p:xfrm>
          <a:off x="251520" y="2132856"/>
          <a:ext cx="8136904" cy="2238395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975558"/>
                <a:gridCol w="2579864"/>
                <a:gridCol w="2581482"/>
              </a:tblGrid>
              <a:tr h="67286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Социально направленная деятельность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96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Благотворительная акция «Помоги ребенку»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(ноябрь)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Акция «Детский сад для котят» (помощь бездомным животным) (апрель)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Конкурс «Всю любовь и нежность отдаю тебе, родная» (октябрь)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6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Акция «Каждой пичужке наша кормушка»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(декабрь)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Акция «Каждой пичужке наша кормушка»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(декабрь)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Благотворительная акция «Подарок первокласснику» (октябрь)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5958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138299"/>
              </p:ext>
            </p:extLst>
          </p:nvPr>
        </p:nvGraphicFramePr>
        <p:xfrm>
          <a:off x="251520" y="1556792"/>
          <a:ext cx="8128205" cy="52184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708835"/>
                <a:gridCol w="2708835"/>
                <a:gridCol w="2710535"/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2010-2011уч.г.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2011-2012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уч.г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2012-2013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уч.г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67926"/>
              </p:ext>
            </p:extLst>
          </p:nvPr>
        </p:nvGraphicFramePr>
        <p:xfrm>
          <a:off x="251520" y="2132856"/>
          <a:ext cx="8136903" cy="3131059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711734"/>
                <a:gridCol w="2711734"/>
                <a:gridCol w="2713435"/>
              </a:tblGrid>
              <a:tr h="396044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Проекты, направленные на благоустройство территории, улучшения качества окружающей среды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«Чистый двор»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(апрель)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«Цветочные фантазии»  (оформление школьной цветочной клумбы, посадка цветов) (май)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«Наш любимый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  двор»  (благоустройство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территории)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(апрель)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Акция «Берегите природу» (май)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0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Акция «Берегите первоцветы»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(апрель)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177503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138299"/>
              </p:ext>
            </p:extLst>
          </p:nvPr>
        </p:nvGraphicFramePr>
        <p:xfrm>
          <a:off x="251520" y="1556792"/>
          <a:ext cx="8128205" cy="52184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708835"/>
                <a:gridCol w="2708835"/>
                <a:gridCol w="2710535"/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2010-2011уч.г.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2011-2012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уч.г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2012-2013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уч.г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849251"/>
              </p:ext>
            </p:extLst>
          </p:nvPr>
        </p:nvGraphicFramePr>
        <p:xfrm>
          <a:off x="251520" y="2132856"/>
          <a:ext cx="8136903" cy="223224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711734"/>
                <a:gridCol w="2711734"/>
                <a:gridCol w="2713435"/>
              </a:tblGrid>
              <a:tr h="55455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Взаимодействие школьного, ученического сообщества с местными властными структурами с целью решения тех или иных проблем местного социума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231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Акция «Спасибо прадеду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 Победу» (сочинение об участниках ВОВ) (февраль)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Участие в конкурсе детских рисунков и открыток, посвященном Дню защитника Отечества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 «Богатства, отданные людям»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(октябрь)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5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607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Акция «Парад ветеранов ВОВ» (май)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84287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1294" y="1388789"/>
            <a:ext cx="8569177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400"/>
              </a:spcAft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Отношение к своему труду проявляется в добросовестном, ответственном исполнении своих трудовых, учебных обязанностей. Признание важности своего труда и результатов труда одноклассников осуществляется при выполнении следующих поручений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дежурный командир, фоторедактор, эколог, главврач, ответственные за порядок в игровой, за тетради, за доску.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Большой популярностью пользуется поручение «дежурный командир», так как дети в классе очень активные, инициативные. Для того, чтобы каждый ученик попробовал себя в роли лидера, смену поручений проводим каждую неделю.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7871350"/>
              </p:ext>
            </p:extLst>
          </p:nvPr>
        </p:nvGraphicFramePr>
        <p:xfrm>
          <a:off x="251294" y="3429000"/>
          <a:ext cx="8569177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8935259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1300192"/>
            <a:ext cx="5760640" cy="4702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4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конце каждой недели подводится результат выполнения поручений путем самооценки, причем, сначала ученик оценивает себя до выполнения поручения, а затем соглашается или не соглашается сам с собой после его выполнения. Делают это с помощью условных обозначений прямо в дневнике. Дети называют эти круги «смайликами» или «светофором». Зеленый смайлик с улыбкой – значит все получилось, все хорошо; желтый смайлик с улыбкой – получилось, но не всё; красный смайлик – сегодня пока не получилось, но я буду стараться. Разного размера и цвета они несут единую смысловую нагрузку радости, удовлетворения от проделанной работы или общения с учителем и одноклассниками. Предлагаемые способы оценивания позволяют ученику видеть свое продвижение или возможность улучшить свою работу, добиться успеха. Потом дети меняются должностями. Таким образом они включаются в различные виды общественно-полезной и личностно значимой деятельности, расширяющей их опыт интеллектуального и физического труда. Это способствует созданию положительно-стимулирующей среды и влияет на развитие эмоционального компонента основ культуры поведения у школьников. Установление эффективности воспитательной работы предполагает сравнение показателей за последние два года.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0652735"/>
              </p:ext>
            </p:extLst>
          </p:nvPr>
        </p:nvGraphicFramePr>
        <p:xfrm>
          <a:off x="6121406" y="1446631"/>
          <a:ext cx="2808312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773660"/>
              </p:ext>
            </p:extLst>
          </p:nvPr>
        </p:nvGraphicFramePr>
        <p:xfrm>
          <a:off x="6100793" y="3757234"/>
          <a:ext cx="2828925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3417423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5736" y="1425051"/>
            <a:ext cx="8643982" cy="1133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4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Внеурочная деятельность является составной частью учебно-воспитательного процесса и одной из форм организации свободного времени учащихся. Это проявляемая вне уроков активность детей обусловленная в основном их интересами и потребностями, обеспечивает развитие, воспитание и социализацию младшего школьника.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5323006"/>
              </p:ext>
            </p:extLst>
          </p:nvPr>
        </p:nvGraphicFramePr>
        <p:xfrm>
          <a:off x="253242" y="2708920"/>
          <a:ext cx="8676476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071389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9512" y="1413226"/>
            <a:ext cx="8750206" cy="2977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4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Внеурочная деятельность – это часть основного образования, которая обеспечивает детям сопровождение, поддержку на этапах адаптации, способность базовые знания осознанно применять в ситуациях, отличных от учебных. Целью внеурочной деятельности является создание условий для проявления и развития ребёнком своих интересов на основе свободного выбора, постижения духовно-нравственных ценностей и культурных традиций, создание условий для физического, интеллектуального и эмоционального отдыха детей Во время внеурочной работы для ребенка создается особое образовательное пространство, позволяющее развивать собственные интересы, успешно проходить социализацию на новом жизненном этапе, осваивать культурные нормы и ценности. Одним из важнейших критериев, позволяющих определить эффективность внеурочной работы, является уровень развития коллектива и отношений участников педагогического процесса.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0977416"/>
              </p:ext>
            </p:extLst>
          </p:nvPr>
        </p:nvGraphicFramePr>
        <p:xfrm>
          <a:off x="1619672" y="4305770"/>
          <a:ext cx="6229350" cy="156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8137582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Результаты деятельности учителя по созданию условий для приобретения обучающимися позитивного социального опыта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8333"/>
            <a:ext cx="3981033" cy="98763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223" y="1387360"/>
            <a:ext cx="1805477" cy="2529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38" y="1122938"/>
            <a:ext cx="1723629" cy="22892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99" y="1466746"/>
            <a:ext cx="1692601" cy="24923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112" y="1353396"/>
            <a:ext cx="1791978" cy="25056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317" y="2265791"/>
            <a:ext cx="1857969" cy="26434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733" y="3000043"/>
            <a:ext cx="1893158" cy="266683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259" y="3882396"/>
            <a:ext cx="1835159" cy="25876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723" y="3222413"/>
            <a:ext cx="1912949" cy="263311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47" y="3189611"/>
            <a:ext cx="1960610" cy="269872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684" y="3917389"/>
            <a:ext cx="1911944" cy="2654883"/>
          </a:xfrm>
          <a:prstGeom prst="rect">
            <a:avLst/>
          </a:prstGeom>
        </p:spPr>
      </p:pic>
      <p:sp>
        <p:nvSpPr>
          <p:cNvPr id="15" name="Управляющая кнопка: домой 14">
            <a:hlinkClick r:id="rId13" action="ppaction://hlinksldjump" highlightClick="1"/>
          </p:cNvPr>
          <p:cNvSpPr/>
          <p:nvPr/>
        </p:nvSpPr>
        <p:spPr>
          <a:xfrm>
            <a:off x="8229599" y="6182051"/>
            <a:ext cx="648072" cy="5760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30454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Описание педагогического опыта учителя, раскрывающего сущность его методической системы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268760"/>
            <a:ext cx="8678198" cy="2727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секрет, что современный школьник в основном использует сеть для поиска информации не учебного содержания и общения не по учебным вопросам. В виду этого, существует острая потребность организации учебно-познавательных интернет-пространств учителя для своих учеников, их родителей, а также своих коллег. Что позволяет ввести учебный процесс в ту сферу общения, которая интересна на сегодняшний день ребёнку. Также, следует отметить, что создание собственного информационно-обучающего пространства на сегодняшний день не является проблемой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С целью систематизации и усовершенствования изученного материала, развития интереса к познанию нового мною был создан блог 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"Горошинки цветные"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. Создавая электронные учебные материалы и выкладывая их в общем доступе для учащихся, я обеспечиваю своевременное информирование детей.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019995"/>
            <a:ext cx="4716016" cy="240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0025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Описание педагогического опыта учителя, раскрывающего сущность его методической системы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8992" y="1196752"/>
            <a:ext cx="854147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Стимул к обучению реализуется через внесение элемента новизны. Но на этом я не остановилась и создала блог </a:t>
            </a:r>
            <a:r>
              <a:rPr lang="ru-RU" sz="16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«Родительское собрание»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, что позволило привлечь родителей активнее участвовать в учебно-воспитательном процессе. На этом блоге делюсь с родителями ссылками и сайтами с полезной информацией в вопросах воспитания и обучения. На страницах блога родители узнают результаты всех проверочных работ в виде </a:t>
            </a:r>
            <a:r>
              <a:rPr lang="ru-RU" sz="16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диаграмм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, рассматривают </a:t>
            </a:r>
            <a:r>
              <a:rPr lang="ru-RU" sz="16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творческие работы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детей в виде коллажей и фильмов, находят полную </a:t>
            </a:r>
            <a:r>
              <a:rPr lang="ru-RU" sz="16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информацию о домашней работе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и знакомятся с </a:t>
            </a:r>
            <a:r>
              <a:rPr lang="ru-RU" sz="16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объявлениями и новостями класса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, а также являются соавторами этого блога. 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504" y="3098560"/>
            <a:ext cx="5436096" cy="252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81445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Описание педагогического опыта учителя, раскрывающего сущность его методической системы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268760"/>
            <a:ext cx="82461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Для учащихся дополнительно создали блоги 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"Наши планы"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, на страницах которого дети имеют возможность выбрать тему 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творческой работы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проголосовать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и познакомиться с 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планами работы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. На блоге 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"</a:t>
            </a:r>
            <a:r>
              <a:rPr lang="ru-RU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Фотоальбом"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дети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, родители и гости блога просматривают все 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фотоотчеты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о жизни класса. 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51" y="2569451"/>
            <a:ext cx="5796136" cy="27539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060" y="3516598"/>
            <a:ext cx="5039544" cy="256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2727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Описание педагогического опыта учителя, раскрывающего сущность его методической системы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4887" y="1066382"/>
            <a:ext cx="480975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Дети являются соавторами 5 блогов, т.е. самостоятельно используют в Интернете язык разметки гипертекста (HTML) для создания, форматирования и демонстрации информационных страниц. На блоге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«Словарная </a:t>
            </a:r>
            <a:r>
              <a:rPr lang="ru-RU" sz="1400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работа»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дети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учатся работать со словарями,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обучаются онлайн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добавляют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творческие работы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по русскому языку,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проекты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сочинения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отзывы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комментируют друг друга. На блоге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«Островок </a:t>
            </a:r>
            <a:r>
              <a:rPr lang="ru-RU" sz="1400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читателя»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дети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ведут свои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читательские дневники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добавляют творческие работы по чтению в виде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сообщени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й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презентаций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оставляют комментарии,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пишут письма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составляют </a:t>
            </a:r>
            <a:r>
              <a:rPr lang="ru-RU" sz="1400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синквейн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 или диаманту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. На блоге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«Творческая площадка»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ребята самостоятельно выставляют свои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5"/>
              </a:rPr>
              <a:t>творческие работы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6"/>
              </a:rPr>
              <a:t>проекты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7"/>
              </a:rPr>
              <a:t>рисунки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по окружающему миру и ИЗО. На этом блоге мы демонстрируем подробный фотоотчет и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8"/>
              </a:rPr>
              <a:t>описание различных уроков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9"/>
              </a:rPr>
              <a:t>праздников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0"/>
              </a:rPr>
              <a:t>мероприятий.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На блоге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1"/>
              </a:rPr>
              <a:t>«Дважды </a:t>
            </a:r>
            <a:r>
              <a:rPr lang="ru-RU" sz="1400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1"/>
              </a:rPr>
              <a:t>два»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дети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развивают вычислительные навыки,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2"/>
              </a:rPr>
              <a:t>обучаются онлайн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добавляют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3"/>
              </a:rPr>
              <a:t>упражнения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комментарии. На блоге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4"/>
              </a:rPr>
              <a:t>«</a:t>
            </a:r>
            <a:r>
              <a:rPr lang="ru-RU" sz="1400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4"/>
              </a:rPr>
              <a:t>Иностранчик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4"/>
              </a:rPr>
              <a:t>»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дети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5"/>
              </a:rPr>
              <a:t>обучаются онлайн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по иностранному языку, учатся работать со словарями, выполняют </a:t>
            </a:r>
            <a:r>
              <a:rPr lang="ru-RU" sz="14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6"/>
              </a:rPr>
              <a:t>упражнения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комментируют друг друга.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658" y="1043300"/>
            <a:ext cx="3761960" cy="15864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959" y="1921541"/>
            <a:ext cx="3761960" cy="16283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862" y="3014604"/>
            <a:ext cx="3761960" cy="17763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948857"/>
            <a:ext cx="3761960" cy="21150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658" y="4893373"/>
            <a:ext cx="3761960" cy="157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35562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Описание педагогического опыта учителя, раскрывающего сущность его методической системы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187543"/>
            <a:ext cx="8496944" cy="1133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4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целью создания единого информационного поля, развития информационной культуры учителей начальных классов был создан блог </a:t>
            </a:r>
            <a:r>
              <a:rPr lang="ru-RU" sz="16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«РМО».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Чтобы продемонстрировать наиболее значимые результаты практической деятельности, обобщить и систематизировать результаты своей работы – блог </a:t>
            </a:r>
            <a:r>
              <a:rPr lang="ru-RU" sz="16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«Портфолио</a:t>
            </a:r>
            <a:r>
              <a:rPr lang="ru-RU" sz="1600" dirty="0" smtClean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».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47334"/>
            <a:ext cx="5940152" cy="30054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971" y="3301843"/>
            <a:ext cx="5940152" cy="258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12287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Описание педагогического опыта учителя, раскрывающего сущность его методической системы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1506" y="1196752"/>
            <a:ext cx="8516958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40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Индивидуальное информационное пространство можно представить в виде таблицы или модели.</a:t>
            </a:r>
            <a:endParaRPr lang="ru-RU" sz="1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705" y="1967489"/>
            <a:ext cx="7391972" cy="356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44644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Описание педагогического опыта учителя, раскрывающего сущность его методической системы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779002"/>
              </p:ext>
            </p:extLst>
          </p:nvPr>
        </p:nvGraphicFramePr>
        <p:xfrm>
          <a:off x="360766" y="1045287"/>
          <a:ext cx="8568952" cy="4862351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924247"/>
                <a:gridCol w="3252829"/>
                <a:gridCol w="3391876"/>
              </a:tblGrid>
              <a:tr h="4092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Адрес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Назначение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0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Горошинки цветные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http</a:t>
                      </a: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://</a:t>
                      </a: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www</a:t>
                      </a: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.</a:t>
                      </a: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blogger</a:t>
                      </a: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.</a:t>
                      </a: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com</a:t>
                      </a: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/</a:t>
                      </a: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home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Онлайн тренажеры, тесты; введение новой темы, рефлексия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0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Творческая площадка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http://larisa08.blogspot.ru/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Творческие работы учащихся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0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Родительское собрание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en-US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http://larisaevdokimova.blogspot.ru/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Блог для родителей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Наши планы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en-US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http://larisanikolaevna.blogspot.ru/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Анкетирование, голосование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0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Мой блог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  <a:tabLst>
                          <a:tab pos="2743200" algn="r"/>
                        </a:tabLst>
                      </a:pPr>
                      <a:r>
                        <a:rPr lang="en-US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</a:t>
                      </a: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://</a:t>
                      </a:r>
                      <a:r>
                        <a:rPr lang="en-US" sz="1600" u="sng" dirty="0" err="1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larisatvdokimova</a:t>
                      </a: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.</a:t>
                      </a:r>
                      <a:r>
                        <a:rPr lang="en-US" sz="1600" u="sng" dirty="0" err="1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blogspot</a:t>
                      </a: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.</a:t>
                      </a:r>
                      <a:r>
                        <a:rPr lang="en-US" sz="1600" u="sng" dirty="0" err="1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ru</a:t>
                      </a: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/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Личные данные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7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Островок читателя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en-US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/>
                        </a:rPr>
                        <a:t>http://evdolar.blogspot.ru/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Читательские дневники учащихся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9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Портфолио учителя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en-US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8"/>
                        </a:rPr>
                        <a:t>http://larisanik.blogspot.ru/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Достижения учителя и учащихся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0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РМО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en-US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9"/>
                        </a:rPr>
                        <a:t>http://rmosakmara.blogspot.ru/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Блог учителей начальных классов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Сакмарского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6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Словарная работа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10"/>
                        </a:rPr>
                        <a:t>http://evdokimovalara.blogspot.ru/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Обогащение словарного запаса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0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Фотоальбом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11"/>
                        </a:rPr>
                        <a:t>http://larisanikolaevnaevdokimova.blogspot.ru/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Фотоотчет о жизни класса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02" marR="643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053967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Описание педагогического опыта учителя, раскрывающего сущность его методической системы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4" y="973126"/>
            <a:ext cx="1888976" cy="25992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432" y="4382796"/>
            <a:ext cx="2336607" cy="16527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224" y="2077683"/>
            <a:ext cx="2422710" cy="17136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483" y="1138451"/>
            <a:ext cx="2336607" cy="16527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262" y="3077820"/>
            <a:ext cx="2336607" cy="16527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263" y="5132641"/>
            <a:ext cx="2336607" cy="165277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570" y="1120873"/>
            <a:ext cx="2336607" cy="16527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483" y="2673809"/>
            <a:ext cx="2336607" cy="16527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421" y="4230669"/>
            <a:ext cx="2336607" cy="165277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42" y="3488696"/>
            <a:ext cx="1706728" cy="239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51220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авторских программ во внеурочной деятельности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877729"/>
              </p:ext>
            </p:extLst>
          </p:nvPr>
        </p:nvGraphicFramePr>
        <p:xfrm>
          <a:off x="224880" y="1268760"/>
          <a:ext cx="8704838" cy="52184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329596"/>
                <a:gridCol w="1665250"/>
                <a:gridCol w="3709992"/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 программы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год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Программа утверждена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34900"/>
              </p:ext>
            </p:extLst>
          </p:nvPr>
        </p:nvGraphicFramePr>
        <p:xfrm>
          <a:off x="251520" y="1916832"/>
          <a:ext cx="8678198" cy="335274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319406"/>
                <a:gridCol w="1660154"/>
                <a:gridCol w="3698638"/>
              </a:tblGrid>
              <a:tr h="23219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кружок «</a:t>
                      </a: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Мир фантазии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Сакмарского ДДТ при Сакмарской школе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Евдокимова Л.Н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2010-2011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СОГЛАСОВАНО                                                                                                                       Зам. Директора УВР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«Сакмарская СОШ»  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Шишова О.Б.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Утверждаю:                                                                     директор МБУДОД «ДДТ»   Мальцева С.С.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841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кружок «</a:t>
                      </a: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Великий математик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Евдокимова Л.Н.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 – 2012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Утверждаю: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 МОУ «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Сакмарская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Саренко Т.Е.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98653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7325" y="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авторских программ во внеурочной деятельности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807999"/>
              </p:ext>
            </p:extLst>
          </p:nvPr>
        </p:nvGraphicFramePr>
        <p:xfrm>
          <a:off x="187325" y="980728"/>
          <a:ext cx="8704838" cy="50895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329596"/>
                <a:gridCol w="1665250"/>
                <a:gridCol w="3709992"/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 программы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год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Программа утверждена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643344"/>
              </p:ext>
            </p:extLst>
          </p:nvPr>
        </p:nvGraphicFramePr>
        <p:xfrm>
          <a:off x="207902" y="1580911"/>
          <a:ext cx="8678198" cy="4326129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319406"/>
                <a:gridCol w="1660154"/>
                <a:gridCol w="3698638"/>
              </a:tblGrid>
              <a:tr h="208444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Программа работы с детьми в начальных классах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 Умелые ручки»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(рассчитана на детей 7 -11  лет сроком на 4 года обучения)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Евдокимова Л.Н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2012-2013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Рассмотрено на заседании ШМО.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Протокол  №_1   от 1.09.2013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 ШМО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КруцкинаН.А...	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«Согласовано»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Зам. директора по УВР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Шишова О.Б.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«Утверждаю»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Сакмарская  СОШ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Горбунова Л.М..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595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Рабочая программа по внеурочной деятельности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(проектная деятельность)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«Что? Где? Когда?»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(рассчитана на детей 7 -10  лет сроком на 4 года обучения)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Евдокимова Л.Н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2012-2013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СОГЛАСОВАНО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Зам. Директора МБОУ «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Сакмарская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СОШ»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Саренко Т.Е.                                                                          Утверждаю: директор МБОУ «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Сакмарская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Горбунова Л.М.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06681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авторских программ во внеурочной деятельности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877729"/>
              </p:ext>
            </p:extLst>
          </p:nvPr>
        </p:nvGraphicFramePr>
        <p:xfrm>
          <a:off x="224880" y="1268760"/>
          <a:ext cx="8704838" cy="52184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329596"/>
                <a:gridCol w="1665250"/>
                <a:gridCol w="3709992"/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 программы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год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Программа утверждена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032740"/>
              </p:ext>
            </p:extLst>
          </p:nvPr>
        </p:nvGraphicFramePr>
        <p:xfrm>
          <a:off x="251520" y="1844824"/>
          <a:ext cx="8678198" cy="331236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319406"/>
                <a:gridCol w="1660154"/>
                <a:gridCol w="3698638"/>
              </a:tblGrid>
              <a:tr h="22082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Программа «</a:t>
                      </a: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Интерактивный театр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Сакмарского ДДТ при Сакмарской школе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Евдокимова Л.Н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(рассчитана на детей 7 -8  лет сроком на 1 год обучения)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2011-2012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Утверждаю: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 МБОУ «Сакмарская СОШ»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Саренко Т.Е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41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Программа  «</a:t>
                      </a: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 общения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Евдокимова Л.Н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2011-2012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УТВЕРЖДЕНО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1.09. 2011г.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Тимина Н.Н.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54286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Обоснованность выбора образовательных технологий и результативность их использования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650123"/>
              </p:ext>
            </p:extLst>
          </p:nvPr>
        </p:nvGraphicFramePr>
        <p:xfrm>
          <a:off x="251520" y="1268760"/>
          <a:ext cx="8678198" cy="103079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09871"/>
                <a:gridCol w="3906924"/>
                <a:gridCol w="2761403"/>
              </a:tblGrid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               технологии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Обоснование выбора технологии для данного класса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  <a:tabLst>
                          <a:tab pos="457200" algn="l"/>
                        </a:tabLs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Результативность использования образовательных технологий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191343"/>
              </p:ext>
            </p:extLst>
          </p:nvPr>
        </p:nvGraphicFramePr>
        <p:xfrm>
          <a:off x="273494" y="2348880"/>
          <a:ext cx="8656223" cy="338437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04782"/>
                <a:gridCol w="3897031"/>
                <a:gridCol w="2754410"/>
              </a:tblGrid>
              <a:tr h="130168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Технология разноуровневого обучения.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Данная технология вырабатывает у ребят привычку самостоятельно черпать знания из различных источников информации.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  <a:tabLst>
                          <a:tab pos="457200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Каждый ребенок сам определяет свои возможности при выполнении того или иного задания.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269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Групповое обучение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Групповая работа учит школьников вести диалог, позволяет развивать умение, работать со справочными материалами, создает условия для прочного усвоения знаний, разный уровень вводимого материала способствует организации дифференцированного обучения.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Ученики умеют делиться на группы по психологической совместимости, быстро договариваются и распределяют обязанности, умеют контролировать и адекватно оценивать друг друга.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588731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Обоснованность выбора образовательных технологий и результативность их использования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650123"/>
              </p:ext>
            </p:extLst>
          </p:nvPr>
        </p:nvGraphicFramePr>
        <p:xfrm>
          <a:off x="251520" y="1268760"/>
          <a:ext cx="8678198" cy="104368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09871"/>
                <a:gridCol w="3906924"/>
                <a:gridCol w="2761403"/>
              </a:tblGrid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               технологии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Обоснование выбора технологии для данного класса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  <a:tabLst>
                          <a:tab pos="457200" algn="l"/>
                        </a:tabLs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Результативность использования образовательных технологий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856805"/>
              </p:ext>
            </p:extLst>
          </p:nvPr>
        </p:nvGraphicFramePr>
        <p:xfrm>
          <a:off x="269550" y="2348880"/>
          <a:ext cx="8660168" cy="334587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05696"/>
                <a:gridCol w="3898807"/>
                <a:gridCol w="2755665"/>
              </a:tblGrid>
              <a:tr h="198742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 b="1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Технология "Портфолио"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Одной из наиболее ярких форм оценивания достижений учащихся является создание школьного портфолио, которое включает в себя визитную карточку, карту  интересов, сведения о достижениях и наградах на конкурсах школьного и районного уровней, образцы лучших творческих работ, фотографии, грамоты и дипломы.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Собраны портфолио за три года обучения в бумажном и электронном виде.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9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 b="1" u="sng" dirty="0" err="1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Деятельностный</a:t>
                      </a:r>
                      <a:r>
                        <a:rPr lang="ru-RU" sz="1400" b="1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 метод.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Главная особенность этого метода – активизировать обучение, придав ему исследовательский, творческий характер, и таким образом, передать учащимся инициативу в организации своей познавательной деятельности.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Ребята научились добывать знания самостоятельно в процессе собственной учебно-познавательной деятельности.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075079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Обоснованность выбора образовательных технологий и результативность их использования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650123"/>
              </p:ext>
            </p:extLst>
          </p:nvPr>
        </p:nvGraphicFramePr>
        <p:xfrm>
          <a:off x="251520" y="1268760"/>
          <a:ext cx="8678198" cy="104368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09871"/>
                <a:gridCol w="3906924"/>
                <a:gridCol w="2761403"/>
              </a:tblGrid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               технологии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Обоснование выбора технологии для данного класса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  <a:tabLst>
                          <a:tab pos="457200" algn="l"/>
                        </a:tabLs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Результативность использования образовательных технологий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355273"/>
              </p:ext>
            </p:extLst>
          </p:nvPr>
        </p:nvGraphicFramePr>
        <p:xfrm>
          <a:off x="251520" y="2348880"/>
          <a:ext cx="8678198" cy="194421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09871"/>
                <a:gridCol w="3906924"/>
                <a:gridCol w="2761403"/>
              </a:tblGrid>
              <a:tr h="194421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 b="1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ТРКМ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Деятельность ребенка, направленная на познание, поиск ответов на интересующие вопросы, находится в центре внимания учителя. Я не передаю готовые, отобранные кем-то сведения, а создаю проблемную ситуацию, которая вызывает у ребят желание найти ее решение, тем самым создаю условия для успешности каждого.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Дети в совершенстве владеют приемами ТРКМ: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Symbol" panose="05050102010706020507" pitchFamily="18" charset="2"/>
                        </a:rPr>
                        <a:t>Синквейн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ymbol" panose="05050102010706020507" pitchFamily="18" charset="2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Symbol" panose="05050102010706020507" pitchFamily="18" charset="2"/>
                        </a:rPr>
                        <a:t>Диаманта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ymbol" panose="05050102010706020507" pitchFamily="18" charset="2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Symbol" panose="05050102010706020507" pitchFamily="18" charset="2"/>
                        </a:rPr>
                        <a:t>Письмо учителю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ymbol" panose="05050102010706020507" pitchFamily="18" charset="2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Symbol" panose="05050102010706020507" pitchFamily="18" charset="2"/>
                        </a:rPr>
                        <a:t>Толстые и тонкие вопросы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ymbol" panose="05050102010706020507" pitchFamily="18" charset="2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Symbol" panose="05050102010706020507" pitchFamily="18" charset="2"/>
                        </a:rPr>
                        <a:t>Кластер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ymbol" panose="05050102010706020507" pitchFamily="18" charset="2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Symbol" panose="05050102010706020507" pitchFamily="18" charset="2"/>
                        </a:rPr>
                        <a:t>Инсерт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70895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Обоснованность выбора образовательных технологий и результативность их использования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650123"/>
              </p:ext>
            </p:extLst>
          </p:nvPr>
        </p:nvGraphicFramePr>
        <p:xfrm>
          <a:off x="251520" y="1268760"/>
          <a:ext cx="8678198" cy="104368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09871"/>
                <a:gridCol w="3906924"/>
                <a:gridCol w="2761403"/>
              </a:tblGrid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               технологии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Обоснование выбора технологии для данного класса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  <a:tabLst>
                          <a:tab pos="457200" algn="l"/>
                        </a:tabLs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Результативность использования образовательных технологий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831829"/>
              </p:ext>
            </p:extLst>
          </p:nvPr>
        </p:nvGraphicFramePr>
        <p:xfrm>
          <a:off x="251520" y="2348880"/>
          <a:ext cx="8678199" cy="345638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16224"/>
                <a:gridCol w="3878010"/>
                <a:gridCol w="2783965"/>
              </a:tblGrid>
              <a:tr h="34563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b="1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ИКТ- технология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90" marR="68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Обучающие компьютерные игры позволяют отрабатывать полученные умения и навыки, осуществлять дифференцированный подход. Это стало одним из очередных шагов по формированию информационной компетенции обучающихся, предполагающей владение информационными технологиями.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90" marR="68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Ребята моего класса активно работают на блогах, являются их соавторами, умеют работать со всеми видами информации: самостоятельно искать, анализировать и отбирать необходимую информацию с помощью современных средств и информационных технологий, умеют организовать, преобразовать, сохранять и передавать эту информацию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90" marR="68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73963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Обоснованность выбора образовательных технологий и результативность их использования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650123"/>
              </p:ext>
            </p:extLst>
          </p:nvPr>
        </p:nvGraphicFramePr>
        <p:xfrm>
          <a:off x="251520" y="1268760"/>
          <a:ext cx="8678198" cy="104368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09871"/>
                <a:gridCol w="3906924"/>
                <a:gridCol w="2761403"/>
              </a:tblGrid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               технологии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Обоснование выбора технологии для данного класса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  <a:tabLst>
                          <a:tab pos="457200" algn="l"/>
                        </a:tabLs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Результативность использования образовательных технологий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117162"/>
              </p:ext>
            </p:extLst>
          </p:nvPr>
        </p:nvGraphicFramePr>
        <p:xfrm>
          <a:off x="251520" y="2348880"/>
          <a:ext cx="8678199" cy="345159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16224"/>
                <a:gridCol w="3878010"/>
                <a:gridCol w="2783965"/>
              </a:tblGrid>
              <a:tr h="196224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 b="1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Технология обучения в сотрудничестве</a:t>
                      </a: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(взаимообучение)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90" marR="68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Основана на принципах: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4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взаимозависимость членов группы;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4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личная ответственность каждого члена группы за собственные успехи и успехи группы;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4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совместная учебно-познавательная деятельность в группе;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4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общая оценка работы группы.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90" marR="68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таких уроках разбиваю класс на группы. С каждой из групп работаю отдельно, часто для работы привлекаю консультантов – сильных учеников. Во избежание усталости учащихся чередую виды работ.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90" marR="68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21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 b="1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Технология проектного обучения.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90" marR="68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Реально способствует формированию ученика, обладающего набором умений, навыков, к осознанному познавательному поиску, самостоятельной работе, ориентированию в потоке информации.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90" marR="68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Дети включаются в проектную деятельность, умеют составлять план работы, собирать материал,  выбирать формы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реализа-ции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проекта, давать самооценка собственной деятельности.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90" marR="68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1437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Обоснованность выбора образовательных технологий и результативность их использования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650123"/>
              </p:ext>
            </p:extLst>
          </p:nvPr>
        </p:nvGraphicFramePr>
        <p:xfrm>
          <a:off x="251520" y="1268760"/>
          <a:ext cx="8678198" cy="104368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09871"/>
                <a:gridCol w="3906924"/>
                <a:gridCol w="2761403"/>
              </a:tblGrid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               технологии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Обоснование выбора технологии для данного класса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400"/>
                        </a:spcAft>
                        <a:tabLst>
                          <a:tab pos="457200" algn="l"/>
                        </a:tabLs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Результативность использования образовательных технологий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183" marR="67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173919"/>
              </p:ext>
            </p:extLst>
          </p:nvPr>
        </p:nvGraphicFramePr>
        <p:xfrm>
          <a:off x="251520" y="2348880"/>
          <a:ext cx="8678199" cy="338437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16224"/>
                <a:gridCol w="3878010"/>
                <a:gridCol w="2783965"/>
              </a:tblGrid>
              <a:tr h="338437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 b="1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Технология исследовательского обучения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90" marR="68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Исследовательская деятельность младших школьников – это творческая деятельность, направленная на постижение окружающего мира, открытие детьми новых для них знаний. Она обеспечивает условия для продуктивного развития их ценностного, интеллектуального и творческого потенциала, является средством активизации обучающихся, формирования у них интереса к изучаемому материалу, позволяет существенно расширить рамки изучаемого материала, формирует предметные и общие умения.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90" marR="68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Организовываю исследовательскую деятельность так, чтобы у школьника обязательно была возможность продолжить исследовательскую деятельность, для того чтобы закрепить успех, чтобы обеспечить новый уровень личностного развития.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90" marR="68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922123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0"/>
            <a:ext cx="8246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Разработка и использование новых цифровых образовательных ресурсов, методов фиксации и оценивания учебных достижений средствами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ИКТ.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191403"/>
            <a:ext cx="8102134" cy="4397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Без использования современных средств информационно-коммуникационных технологий, которые отмечены бурным развитием в конце 20 – начала 21 веков, уже невозможно представить образовательный процесс, отвечающий требованиям современного информационного общества. Информатизация различных сфер общественной жизни давно превратилась в обычное явление. Интернет является универсальным средством поиска информации и передачи знаний. Мой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кабинет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оборудован двумя компьютерами, ноутбуком с выходом в Интернет, интерактивной доской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Smart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проектором, документ-камерой, есть цветной принтер. Это позволяет использовать на уроках различные цифровые образовательные ресурсы. В моей методической копилке находятся электронные учебные пособия: репетиторы –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Интернет уроки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тренажеры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«Отличник»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«БИ2О2Т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», «</a:t>
            </a:r>
            <a:r>
              <a:rPr lang="en-US" u="sng" dirty="0" err="1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rastu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.</a:t>
            </a:r>
            <a:r>
              <a:rPr lang="en-US" u="sng" dirty="0" err="1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ru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»,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«Мат-Решка»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обучающие; обучающие – контролирующие;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игровые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интерактивные; предметные коллекции;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онлайн-справочники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онлайн-словари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электронные учебно-методические диски по программе «Школа России».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042902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3075" y="29975"/>
            <a:ext cx="8246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Разработка и использование новых цифровых образовательных ресурсов, методов фиксации и оценивания учебных достижений средствами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ИКТ.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230304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Мною был разработан комплекс упражнений по отработке навыков грамотного письма слов с безударной гласной непроверяемой ударением с 1-го по 4-й класс, в состав которых входит 82 презентации по 3 слайда, а также в виде карточек. </a:t>
            </a:r>
            <a:endParaRPr lang="ru-RU" sz="1600" dirty="0"/>
          </a:p>
        </p:txBody>
      </p:sp>
      <p:pic>
        <p:nvPicPr>
          <p:cNvPr id="53250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09" y="2061301"/>
            <a:ext cx="7322549" cy="403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50437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3075" y="29975"/>
            <a:ext cx="8246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Разработка и использование новых цифровых образовательных ресурсов, методов фиксации и оценивания учебных достижений средствами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ИКТ.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3074" y="1230304"/>
            <a:ext cx="85294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Данная разработка нацелена на формирование интеллектуальных умений и навыков: умение сравнивать, выводить понятия, подводить под понятие, систематизировать, классифицировать. Все слова систематизированы по блокам (5 – 10 слов).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4311" name="Рисунок 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2" y="4081503"/>
            <a:ext cx="2677571" cy="199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309" name="Рисунок 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264" y="4159267"/>
            <a:ext cx="2677572" cy="2026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310" name="Рисунок 4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940" y="2088518"/>
            <a:ext cx="2677571" cy="201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307" name="Picture 3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84" y="2092356"/>
            <a:ext cx="2589249" cy="19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40"/>
          <p:cNvSpPr>
            <a:spLocks noChangeArrowheads="1"/>
          </p:cNvSpPr>
          <p:nvPr/>
        </p:nvSpPr>
        <p:spPr bwMode="auto">
          <a:xfrm>
            <a:off x="398300" y="2424376"/>
            <a:ext cx="11964360" cy="669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398300" y="2881576"/>
            <a:ext cx="11964360" cy="669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4308" name="Рисунок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085" y="2821329"/>
            <a:ext cx="3391350" cy="252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4776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29975"/>
            <a:ext cx="8501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Использование информационно-коммуникационных технологий и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Интернет-технологий.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398300" y="2881576"/>
            <a:ext cx="11964360" cy="669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251100"/>
              </p:ext>
            </p:extLst>
          </p:nvPr>
        </p:nvGraphicFramePr>
        <p:xfrm>
          <a:off x="251520" y="875734"/>
          <a:ext cx="8496944" cy="609050"/>
        </p:xfrm>
        <a:graphic>
          <a:graphicData uri="http://schemas.openxmlformats.org/drawingml/2006/table">
            <a:tbl>
              <a:tblPr/>
              <a:tblGrid>
                <a:gridCol w="4989246"/>
                <a:gridCol w="1000536"/>
                <a:gridCol w="1000536"/>
                <a:gridCol w="1506626"/>
              </a:tblGrid>
              <a:tr h="6090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Уровень использования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2010-11 уч. год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2011-12 уч. год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2012-13 уч. год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748997"/>
              </p:ext>
            </p:extLst>
          </p:nvPr>
        </p:nvGraphicFramePr>
        <p:xfrm>
          <a:off x="251520" y="1484784"/>
          <a:ext cx="8496945" cy="4632960"/>
        </p:xfrm>
        <a:graphic>
          <a:graphicData uri="http://schemas.openxmlformats.org/drawingml/2006/table">
            <a:tbl>
              <a:tblPr/>
              <a:tblGrid>
                <a:gridCol w="4989246"/>
                <a:gridCol w="1000536"/>
                <a:gridCol w="1000536"/>
                <a:gridCol w="1506627"/>
              </a:tblGrid>
              <a:tr h="4104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Собственные программы и презентации по предмету</a:t>
                      </a:r>
                    </a:p>
                    <a:p>
                      <a:pPr marL="742950" lvl="1" indent="-285750">
                        <a:spcAft>
                          <a:spcPts val="400"/>
                        </a:spcAft>
                        <a:buFont typeface="Symbol" panose="05050102010706020507" pitchFamily="18" charset="2"/>
                        <a:buChar char=""/>
                        <a:tabLst>
                          <a:tab pos="228600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математика собственных разработок в программе «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PowerPoint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» - 52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Мультимедийные упражнения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ЭОР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en-US" sz="1600" u="sng" dirty="0" err="1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Googl</a:t>
                      </a: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диск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презентации, формы, рисунки</a:t>
                      </a:r>
                    </a:p>
                    <a:p>
                      <a:pPr marL="742950" lvl="1" indent="-285750">
                        <a:spcAft>
                          <a:spcPts val="400"/>
                        </a:spcAft>
                        <a:buFont typeface="Symbol" panose="05050102010706020507" pitchFamily="18" charset="2"/>
                        <a:buChar char=""/>
                        <a:tabLst>
                          <a:tab pos="228600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окружающий мир собственных разработок в программе «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PowerPoint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» - 34</a:t>
                      </a:r>
                    </a:p>
                    <a:p>
                      <a:pPr marL="742950" lvl="1" indent="-285750">
                        <a:spcAft>
                          <a:spcPts val="400"/>
                        </a:spcAft>
                        <a:buFont typeface="Symbol" panose="05050102010706020507" pitchFamily="18" charset="2"/>
                        <a:buChar char=""/>
                        <a:tabLst>
                          <a:tab pos="228600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русский язык собственных разработок в программе «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PowerPoint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»   112»</a:t>
                      </a:r>
                    </a:p>
                    <a:p>
                      <a:pPr marL="742950" lvl="1" indent="-285750">
                        <a:spcAft>
                          <a:spcPts val="400"/>
                        </a:spcAft>
                        <a:buFont typeface="Symbol" panose="05050102010706020507" pitchFamily="18" charset="2"/>
                        <a:buChar char=""/>
                        <a:tabLst>
                          <a:tab pos="228600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ИЗО и технология собственных разработок в программе «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PowerPoint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» -  12</a:t>
                      </a:r>
                    </a:p>
                    <a:p>
                      <a:pPr marL="742950" lvl="1" indent="-285750">
                        <a:spcAft>
                          <a:spcPts val="400"/>
                        </a:spcAft>
                        <a:buFont typeface="Symbol" panose="05050102010706020507" pitchFamily="18" charset="2"/>
                        <a:buChar char=""/>
                        <a:tabLst>
                          <a:tab pos="228600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литературное чтение собственных разработок в программе «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PowerPoint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» -  94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40954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29975"/>
            <a:ext cx="8501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Использование информационно-коммуникационных технологий и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Интернет-технологий.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398300" y="2881576"/>
            <a:ext cx="11964360" cy="669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251100"/>
              </p:ext>
            </p:extLst>
          </p:nvPr>
        </p:nvGraphicFramePr>
        <p:xfrm>
          <a:off x="251520" y="875734"/>
          <a:ext cx="8496944" cy="609050"/>
        </p:xfrm>
        <a:graphic>
          <a:graphicData uri="http://schemas.openxmlformats.org/drawingml/2006/table">
            <a:tbl>
              <a:tblPr/>
              <a:tblGrid>
                <a:gridCol w="4989246"/>
                <a:gridCol w="1000536"/>
                <a:gridCol w="1000536"/>
                <a:gridCol w="1506626"/>
              </a:tblGrid>
              <a:tr h="6090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Уровень использования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2010-11 уч. год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2011-12 уч. год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2012-13 уч. год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253358"/>
              </p:ext>
            </p:extLst>
          </p:nvPr>
        </p:nvGraphicFramePr>
        <p:xfrm>
          <a:off x="251520" y="1484784"/>
          <a:ext cx="8496945" cy="3960440"/>
        </p:xfrm>
        <a:graphic>
          <a:graphicData uri="http://schemas.openxmlformats.org/drawingml/2006/table">
            <a:tbl>
              <a:tblPr/>
              <a:tblGrid>
                <a:gridCol w="4989246"/>
                <a:gridCol w="1000536"/>
                <a:gridCol w="1000536"/>
                <a:gridCol w="1506627"/>
              </a:tblGrid>
              <a:tr h="39604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Интернет-ресурсы: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создание стены пожеланий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поздравлений, сообщений;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использование учебных фильмов, </a:t>
                      </a: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добавление своих роликов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создание анимационных презентаций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создание</a:t>
                      </a:r>
                      <a:r>
                        <a:rPr lang="ru-RU" sz="1600" u="sng" dirty="0" err="1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мультимедийных</a:t>
                      </a: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 упражнений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сервис по добавлению документов;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создание</a:t>
                      </a:r>
                      <a:r>
                        <a:rPr lang="ru-RU" sz="1600" u="sng" dirty="0" err="1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онлайн</a:t>
                      </a: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 опросов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создание</a:t>
                      </a:r>
                      <a:r>
                        <a:rPr lang="ru-RU" sz="1600" u="sng" dirty="0" err="1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8"/>
                        </a:rPr>
                        <a:t>масштабных</a:t>
                      </a: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8"/>
                        </a:rPr>
                        <a:t> презентаций;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увлекательная программа </a:t>
                      </a: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9"/>
                        </a:rPr>
                        <a:t>по рисованию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создание</a:t>
                      </a:r>
                      <a:r>
                        <a:rPr lang="ru-RU" sz="1600" u="sng" dirty="0" err="1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0"/>
                        </a:rPr>
                        <a:t>мультфильмов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1"/>
                        </a:rPr>
                        <a:t>компьютерная графика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621436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29975"/>
            <a:ext cx="8501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Использование информационно-коммуникационных технологий и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Интернет-технологий.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398300" y="2881576"/>
            <a:ext cx="11964360" cy="669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251100"/>
              </p:ext>
            </p:extLst>
          </p:nvPr>
        </p:nvGraphicFramePr>
        <p:xfrm>
          <a:off x="251520" y="875734"/>
          <a:ext cx="8496944" cy="609050"/>
        </p:xfrm>
        <a:graphic>
          <a:graphicData uri="http://schemas.openxmlformats.org/drawingml/2006/table">
            <a:tbl>
              <a:tblPr/>
              <a:tblGrid>
                <a:gridCol w="4989246"/>
                <a:gridCol w="1000536"/>
                <a:gridCol w="1000536"/>
                <a:gridCol w="1506626"/>
              </a:tblGrid>
              <a:tr h="6090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Уровень использования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2010-11 уч. год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2011-12 уч. год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2012-13 уч. год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728572"/>
              </p:ext>
            </p:extLst>
          </p:nvPr>
        </p:nvGraphicFramePr>
        <p:xfrm>
          <a:off x="251520" y="1484784"/>
          <a:ext cx="8496945" cy="4632960"/>
        </p:xfrm>
        <a:graphic>
          <a:graphicData uri="http://schemas.openxmlformats.org/drawingml/2006/table">
            <a:tbl>
              <a:tblPr/>
              <a:tblGrid>
                <a:gridCol w="4989246"/>
                <a:gridCol w="1000536"/>
                <a:gridCol w="1000536"/>
                <a:gridCol w="1506627"/>
              </a:tblGrid>
              <a:tr h="4608512"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Symbol" panose="05050102010706020507" pitchFamily="18" charset="2"/>
                        <a:buChar char=""/>
                        <a:tabLst>
                          <a:tab pos="228600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Воспитательная работа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родительское собрание «Как воспитать отличника»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родительское собрание «Телевидение в жизни школьника»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родительское собрание «Почему ребенок не любит читать и плохо пишет»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родительское собрание «Как помочь ребенку стать внимательнее»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родительское собрание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«Принципы родительского воспитания»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Час общения «День рождения Комсомола»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Час общения «Улыбка снеговика»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Рисунки детей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Голосование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Блог </a:t>
                      </a: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«Родительское собрание»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Веду систематическую работу с электронным журналом, электронными дневниками учащихся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0190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29975"/>
            <a:ext cx="8501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Использование информационно-коммуникационных технологий и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Интернет-технологий.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398300" y="2881576"/>
            <a:ext cx="11964360" cy="669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251100"/>
              </p:ext>
            </p:extLst>
          </p:nvPr>
        </p:nvGraphicFramePr>
        <p:xfrm>
          <a:off x="251520" y="875734"/>
          <a:ext cx="8496944" cy="609050"/>
        </p:xfrm>
        <a:graphic>
          <a:graphicData uri="http://schemas.openxmlformats.org/drawingml/2006/table">
            <a:tbl>
              <a:tblPr/>
              <a:tblGrid>
                <a:gridCol w="4989246"/>
                <a:gridCol w="1000536"/>
                <a:gridCol w="1000536"/>
                <a:gridCol w="1506626"/>
              </a:tblGrid>
              <a:tr h="6090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Уровень использования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2010-11 уч. год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2011-12 уч. год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2012-13 уч. год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069843"/>
              </p:ext>
            </p:extLst>
          </p:nvPr>
        </p:nvGraphicFramePr>
        <p:xfrm>
          <a:off x="251520" y="1484784"/>
          <a:ext cx="8568952" cy="4267200"/>
        </p:xfrm>
        <a:graphic>
          <a:graphicData uri="http://schemas.openxmlformats.org/drawingml/2006/table">
            <a:tbl>
              <a:tblPr/>
              <a:tblGrid>
                <a:gridCol w="5031527"/>
                <a:gridCol w="1009015"/>
                <a:gridCol w="1009015"/>
                <a:gridCol w="1519395"/>
              </a:tblGrid>
              <a:tr h="42484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Собственные      программы      и      презентации      в воспитательной работе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"/>
                        <a:tabLst>
                          <a:tab pos="228600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Внеклассные мероприятии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«День матери»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«День именинника»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«Есть такая профессия – Родину защищать»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«Праздник смеха и улыбки»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«Пожелаем друг другу любви»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«Масленица»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«Здравствуй, лето»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«Прощание с азбукой»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8"/>
                        </a:rPr>
                        <a:t>«Радужная вечеринка»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«Пиратская вечеринка»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«День косичек»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9"/>
                        </a:rPr>
                        <a:t>«Шляпная вечеринка»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0"/>
                        </a:rPr>
                        <a:t>«Конкурс стихов. Зима»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«Ангел мама»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1"/>
                        </a:rPr>
                        <a:t>«Конкурсы для девочек»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2"/>
                        </a:rPr>
                        <a:t>Игра по ПДД «Не зевай»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</a:p>
                  </a:txBody>
                  <a:tcPr marL="25117" marR="251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Управляющая кнопка: домой 8">
            <a:hlinkClick r:id="rId13" action="ppaction://hlinksldjump" highlightClick="1"/>
          </p:cNvPr>
          <p:cNvSpPr/>
          <p:nvPr/>
        </p:nvSpPr>
        <p:spPr>
          <a:xfrm>
            <a:off x="8209047" y="6093296"/>
            <a:ext cx="648072" cy="5760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0724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Наградные материалы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131359"/>
              </p:ext>
            </p:extLst>
          </p:nvPr>
        </p:nvGraphicFramePr>
        <p:xfrm>
          <a:off x="323528" y="764704"/>
          <a:ext cx="8280920" cy="454931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06379"/>
                <a:gridCol w="2336184"/>
                <a:gridCol w="4138357"/>
              </a:tblGrid>
              <a:tr h="5374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993366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Дата вручения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421" marR="61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993366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Название награды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421" marR="61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993366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Содержание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421" marR="61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27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2010</a:t>
                      </a:r>
                    </a:p>
                  </a:txBody>
                  <a:tcPr marL="61421" marR="614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Почетная грамота МБОУ «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Сакмарская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СОШ»</a:t>
                      </a:r>
                    </a:p>
                  </a:txBody>
                  <a:tcPr marL="61421" marR="61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 активную творческую деятельность в научно-исследовательской и методической работе школы</a:t>
                      </a:r>
                    </a:p>
                  </a:txBody>
                  <a:tcPr marL="61421" marR="61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11131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61421" marR="614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Почетная грамота МУ Отдел образования администрации МО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Сакмарский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район.</a:t>
                      </a:r>
                    </a:p>
                  </a:txBody>
                  <a:tcPr marL="61421" marR="61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 успехи в организации и совершенствовании учебно-воспитательного процесса, интеллектуальное, культурное и нравственное развитие личности.</a:t>
                      </a:r>
                    </a:p>
                  </a:txBody>
                  <a:tcPr marL="61421" marR="61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8905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2010</a:t>
                      </a:r>
                    </a:p>
                  </a:txBody>
                  <a:tcPr marL="61421" marR="614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Благодарность МУ Отдел образования администрации МО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Сакмарский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район.</a:t>
                      </a:r>
                    </a:p>
                  </a:txBody>
                  <a:tcPr marL="61421" marR="614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 активное участие в конкурсе на лучшую дидактическую игру по правилам дорожного движения.</a:t>
                      </a:r>
                    </a:p>
                  </a:txBody>
                  <a:tcPr marL="61421" marR="61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8905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61421" marR="614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Благодарность МБОУ «Сакмарская СОШ»</a:t>
                      </a:r>
                    </a:p>
                  </a:txBody>
                  <a:tcPr marL="61421" marR="614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 победу в школьном и муниципальном этапах Всероссийского конкурса «Учитель года».</a:t>
                      </a:r>
                    </a:p>
                  </a:txBody>
                  <a:tcPr marL="61421" marR="61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FF"/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33783"/>
            <a:ext cx="3981033" cy="102421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Наградные материалы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003903"/>
              </p:ext>
            </p:extLst>
          </p:nvPr>
        </p:nvGraphicFramePr>
        <p:xfrm>
          <a:off x="323528" y="764704"/>
          <a:ext cx="8280920" cy="463412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06379"/>
                <a:gridCol w="2336184"/>
                <a:gridCol w="4138357"/>
              </a:tblGrid>
              <a:tr h="5374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993366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Дата вручения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421" marR="61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993366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Название награды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421" marR="61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993366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Содержание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421" marR="61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27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Диплом II степени МУ Отдел образования администрации МО Сакмарский район.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Призеру районного конкурса «Педагогический калейдоскоп»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11131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Диплом Министерство образования Оренбургской области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Участник конкурса учебно-методических разработок «Современный урок – 2011»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8905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Диплом I степени МУ Отдел образования администрации МО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Сакмарский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район.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Победителю муниципального этапа конкурса профессионального мастерства «Учитель Оренбуржья 2012»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8905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Диплом МУ Отдел образования администрации МО Соль-Илецкий район.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Участник 3 (зонального) этапа конкурса профессионального мастерства работников системы образования Оренбургской области «Учитель Оренбуржья 2012»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FF"/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33783"/>
            <a:ext cx="3981033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95075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Наградные материалы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988509"/>
              </p:ext>
            </p:extLst>
          </p:nvPr>
        </p:nvGraphicFramePr>
        <p:xfrm>
          <a:off x="323528" y="764704"/>
          <a:ext cx="8280920" cy="463412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06379"/>
                <a:gridCol w="2336184"/>
                <a:gridCol w="4138357"/>
              </a:tblGrid>
              <a:tr h="5374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993366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Дата вручения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421" marR="61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993366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Название награды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421" marR="61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993366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Содержание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421" marR="61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27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Диплом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степени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администрации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Сакмарский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район.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Победителю спортивной спартакиады «Оренбургская сударыня»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11131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Диплом I степени администрации МО </a:t>
                      </a:r>
                      <a:r>
                        <a:rPr lang="ru-RU" sz="16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Сакмарский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район.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Победителю соревнования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волейболу, 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приуроченное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 Дню Победы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8905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Диплом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степени МУ Отдел образования администрации МО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Сакмарский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район.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Победителю муниципального этапа конкурса профессионального мастерства «Учитель Оренбуржья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2014»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8905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Почетная грамота Министерства образования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Победителю конкурса лучших учителей Российской Федерации 2014 года в рамках Приоритетного национального проекта «Образование».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FF"/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33783"/>
            <a:ext cx="3981033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1917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Наградные материалы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829" y="354712"/>
            <a:ext cx="2024320" cy="28578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476" y="815594"/>
            <a:ext cx="2026914" cy="28546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067" y="1199278"/>
            <a:ext cx="2084400" cy="29355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87226"/>
            <a:ext cx="2057296" cy="29253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833783"/>
            <a:ext cx="3981033" cy="10242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987" y="3505714"/>
            <a:ext cx="2120353" cy="299344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94" y="2692267"/>
            <a:ext cx="2282949" cy="314151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618" y="3670220"/>
            <a:ext cx="2197974" cy="302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3662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Наградные материалы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616" y="702375"/>
            <a:ext cx="2092083" cy="29866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298" y="1024471"/>
            <a:ext cx="1861942" cy="263499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75" y="288789"/>
            <a:ext cx="2080171" cy="29296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33783"/>
            <a:ext cx="3981033" cy="102421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675955"/>
            <a:ext cx="2004173" cy="275789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5108" y="2564904"/>
            <a:ext cx="2274005" cy="313361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58" y="2564904"/>
            <a:ext cx="2296209" cy="31597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5041" y="3749645"/>
            <a:ext cx="3454093" cy="230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734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Публикации в СМИ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96127" y="237492"/>
            <a:ext cx="2952328" cy="40299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50770" y="3033846"/>
            <a:ext cx="2641711" cy="40312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95479" y="465617"/>
            <a:ext cx="2700143" cy="35736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53841" y="3008727"/>
            <a:ext cx="2383419" cy="35709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833783"/>
            <a:ext cx="3981033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232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Наградные материалы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33783"/>
            <a:ext cx="3981033" cy="1024217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063897"/>
              </p:ext>
            </p:extLst>
          </p:nvPr>
        </p:nvGraphicFramePr>
        <p:xfrm>
          <a:off x="179512" y="836712"/>
          <a:ext cx="8507288" cy="482453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988917"/>
                <a:gridCol w="2518371"/>
              </a:tblGrid>
              <a:tr h="4208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Всероссийский конкурс «Зернышки нашего  таланта. Весна»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3-е место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86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Практическая патриотическая конференция «Online Победа!»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победитель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8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Международная акция "Читаем детям о войне"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73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 Межрегиональная Интернет-конференция «Хочешь быть здоровым – будь им!»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победитель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8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Акция «Мы делили апельсин»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8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Учитель Оренбуржья – 2014 (школьный)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победитель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8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Учитель Оренбуржья – 2014 (муниципальный)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Призер II степени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8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ПНПО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победитель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8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Оренбургская сударыня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место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8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Соревнование по волейболу, приуроченное ко Дню Победы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место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77212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Наградные материалы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33783"/>
            <a:ext cx="3981033" cy="10242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52" y="662950"/>
            <a:ext cx="2022593" cy="29215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170" y="793274"/>
            <a:ext cx="1879492" cy="266087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46" y="3778726"/>
            <a:ext cx="2644670" cy="187117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674" y="750867"/>
            <a:ext cx="2063599" cy="292152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662" y="3890369"/>
            <a:ext cx="2065682" cy="292152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610" y="702591"/>
            <a:ext cx="2086801" cy="292152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610" y="3454148"/>
            <a:ext cx="2096672" cy="292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6685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Наградные материалы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33783"/>
            <a:ext cx="3981033" cy="10242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023" y="513492"/>
            <a:ext cx="2037849" cy="29246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06" y="715266"/>
            <a:ext cx="3446220" cy="24383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863" y="3501875"/>
            <a:ext cx="2366373" cy="33561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39" y="2696006"/>
            <a:ext cx="2191142" cy="292152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082" y="695682"/>
            <a:ext cx="2065682" cy="292152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473" y="3438118"/>
            <a:ext cx="2045066" cy="292152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200" y="2696005"/>
            <a:ext cx="2191142" cy="2921523"/>
          </a:xfrm>
          <a:prstGeom prst="rect">
            <a:avLst/>
          </a:prstGeom>
        </p:spPr>
      </p:pic>
      <p:sp>
        <p:nvSpPr>
          <p:cNvPr id="24" name="Управляющая кнопка: домой 23">
            <a:hlinkClick r:id="rId10" action="ppaction://hlinksldjump" highlightClick="1"/>
          </p:cNvPr>
          <p:cNvSpPr/>
          <p:nvPr/>
        </p:nvSpPr>
        <p:spPr>
          <a:xfrm>
            <a:off x="8210800" y="6071608"/>
            <a:ext cx="648072" cy="5760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86857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благодарностей, положительных отзывов за участие в социальной деятельности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41633"/>
            <a:ext cx="8750206" cy="1711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40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школьников повысилась мотивация к учению и уровня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обученности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счет учета индивидуальных образовательных запросов учащихся, а также их психологических и социальных характеристик. Фото-видеоотчеты представлены в электронном портфолио и на электронных адресах: 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http://www.proshkolu.ru/user/larnik38/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400"/>
              </a:spcAft>
            </a:pP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klass-2011@inbox.ru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также персональном блоге «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Портфолио учителя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Портфолио учащихся пополнилось грамотами и дипломами за участие в конкурсах и выставках.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373535"/>
              </p:ext>
            </p:extLst>
          </p:nvPr>
        </p:nvGraphicFramePr>
        <p:xfrm>
          <a:off x="611561" y="3068960"/>
          <a:ext cx="7848872" cy="52184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181701"/>
                <a:gridCol w="1394844"/>
                <a:gridCol w="4272327"/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Сведения о поощрении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975335"/>
              </p:ext>
            </p:extLst>
          </p:nvPr>
        </p:nvGraphicFramePr>
        <p:xfrm>
          <a:off x="611560" y="3645024"/>
          <a:ext cx="7848872" cy="2035812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181701"/>
                <a:gridCol w="1394844"/>
                <a:gridCol w="4272327"/>
              </a:tblGrid>
              <a:tr h="468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2010-2011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Почетная грамота за активное участие в Акции «Каждой пичужке – наша кормушка»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2010-2011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Почетная грамота за активное участие в Акции «Спасибо прадеду за Победу»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2010-2011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Почетная грамота I место за участие в конкурсе стихов, посвященном Дню Победы.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2011-2012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Грамота I место по итогам недели начальных классов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12343" y="5868769"/>
            <a:ext cx="3920589" cy="98923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VI.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 Достижения воспитанников.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1748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благодарностей, положительных отзывов за участие в социальной деятельности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050277"/>
              </p:ext>
            </p:extLst>
          </p:nvPr>
        </p:nvGraphicFramePr>
        <p:xfrm>
          <a:off x="323528" y="1196752"/>
          <a:ext cx="7848872" cy="52184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181701"/>
                <a:gridCol w="1394844"/>
                <a:gridCol w="4272327"/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Сведения о поощрении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502605"/>
              </p:ext>
            </p:extLst>
          </p:nvPr>
        </p:nvGraphicFramePr>
        <p:xfrm>
          <a:off x="323528" y="1772816"/>
          <a:ext cx="7848872" cy="229673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181701"/>
                <a:gridCol w="1394844"/>
                <a:gridCol w="4272327"/>
              </a:tblGrid>
              <a:tr h="464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2011-2012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Благодарность за активное участие в конкурсе «Всю любовь и нежность отдаю тебе, родная»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2011-2012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Почетная грамота за участие в творческом конкурсе «Подарок маме»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2011-2012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Грамота III место в школьном конкурсе военно-патриотической песни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0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2011-2012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Грамота за оригинальное дизайнерское решение и масштаб выполненной работы в школьном конкурсе «Новогоднее окно»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0" y="5868769"/>
            <a:ext cx="3920589" cy="98923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VI.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 Достижения воспитанников.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72319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благодарностей, положительных отзывов за участие в социальной деятельности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142113"/>
              </p:ext>
            </p:extLst>
          </p:nvPr>
        </p:nvGraphicFramePr>
        <p:xfrm>
          <a:off x="467544" y="1268760"/>
          <a:ext cx="7848872" cy="52184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181701"/>
                <a:gridCol w="1394844"/>
                <a:gridCol w="4272327"/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Сведения о поощрении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34058"/>
              </p:ext>
            </p:extLst>
          </p:nvPr>
        </p:nvGraphicFramePr>
        <p:xfrm>
          <a:off x="467544" y="1844824"/>
          <a:ext cx="7920879" cy="2805685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201716"/>
                <a:gridCol w="1407641"/>
                <a:gridCol w="4311522"/>
              </a:tblGrid>
              <a:tr h="4028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2011-2012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Грамота за артистическое представление «Зимней песни»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3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2011-2012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Благодарность за участие в конкурсе детских рисунков и открыток, посвященном Дню защитника Отечества.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2012-2013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Диплом за участие в акции «Береги природу»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8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2012-2013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Грамота за активное участие в проектной и исследовательской деятельности.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3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2012-2013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Диплом за активное участие 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школьной выставке «Осень золотая»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0" y="5892456"/>
            <a:ext cx="3920589" cy="98923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VI.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 Достижения воспитанников.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73912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благодарностей, положительных отзывов за участие в социальной деятельности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437333"/>
              </p:ext>
            </p:extLst>
          </p:nvPr>
        </p:nvGraphicFramePr>
        <p:xfrm>
          <a:off x="467544" y="1268760"/>
          <a:ext cx="7848872" cy="52184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181701"/>
                <a:gridCol w="1394844"/>
                <a:gridCol w="4272327"/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Сведения о поощрении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0" y="5892456"/>
            <a:ext cx="3920589" cy="98923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VI.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 Достижения воспитанников.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182692"/>
              </p:ext>
            </p:extLst>
          </p:nvPr>
        </p:nvGraphicFramePr>
        <p:xfrm>
          <a:off x="467544" y="1844824"/>
          <a:ext cx="7920879" cy="2805686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201716"/>
                <a:gridCol w="1407641"/>
                <a:gridCol w="4311522"/>
              </a:tblGrid>
              <a:tr h="608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2012-2013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Грамота за активное участие в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проектной деятельности на тему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«Богатства, отданные людям»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2012-2013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Грамота за участие в конкурсе военно-патриотической песни «Долг. Честь. Родина»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2012-2013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грамота за активное участие в Акции «Парад ветеранов»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2012-2013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Диплом за участие в акции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«Наш любимый школьный  двор» 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2012-2013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Благодарность за участие в Акции «Берегите первоцветы»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741720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260648"/>
            <a:ext cx="87778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особых достижений учащихся по предмету при позитивной динамике количества участников, призеров, лауреатов, победителей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0" y="5892456"/>
            <a:ext cx="3920589" cy="98923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VI.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 Достижения воспитанников.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091559"/>
              </p:ext>
            </p:extLst>
          </p:nvPr>
        </p:nvGraphicFramePr>
        <p:xfrm>
          <a:off x="355969" y="1620118"/>
          <a:ext cx="8280920" cy="149417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496699"/>
                <a:gridCol w="1892981"/>
                <a:gridCol w="1891240"/>
              </a:tblGrid>
              <a:tr h="238810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Школьная олимпиада по русскому языку.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1-е место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2-е место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чел.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3-е место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34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Школьная олимпиада по математике.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чел.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1-е место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2-е место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3-е место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607154"/>
              </p:ext>
            </p:extLst>
          </p:nvPr>
        </p:nvGraphicFramePr>
        <p:xfrm>
          <a:off x="355969" y="3284984"/>
          <a:ext cx="8280920" cy="244358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496699"/>
                <a:gridCol w="1892981"/>
                <a:gridCol w="1891240"/>
              </a:tblGrid>
              <a:tr h="446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Районная олимпиада по математике «Почемучки»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2-е место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Районная олимпиада по русскому языку «Почемучки»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2-е место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225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олимпиада по русскому языку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1-е место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2-е место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3-е место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225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олимпиада по математике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1-е место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2-е место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3-е место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78715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особых достижений учащихся по предмету при позитивной динамике количества участников, призеров, лауреатов, победителей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0" y="5892456"/>
            <a:ext cx="3920589" cy="98923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VI.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 Достижения воспитанников.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114076"/>
              </p:ext>
            </p:extLst>
          </p:nvPr>
        </p:nvGraphicFramePr>
        <p:xfrm>
          <a:off x="293340" y="1294264"/>
          <a:ext cx="8424936" cy="457974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574903"/>
                <a:gridCol w="1925902"/>
                <a:gridCol w="1924131"/>
              </a:tblGrid>
              <a:tr h="237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Международный конкурс-игра по математике «Слон»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олимпиада по русскому языку «Медвежонок»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олимпиада по математике «Кенгуру»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9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олимпиада «Человек и природа»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военно-патриотической песни «Долг. Честь. Родина»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III место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91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Неделя начальных классов: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4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оформление окна к Новому году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4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новогодняя открытка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4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песни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4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карнавального костюма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 рисунков на сайте «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Брашечка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 место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Победитель «Рисунок недели»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909655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особых достижений учащихся по предмету при позитивной динамике количества участников, призеров, лауреатов, победителей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0" y="5892456"/>
            <a:ext cx="3920589" cy="98923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VI.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 Достижения воспитанников.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10496"/>
              </p:ext>
            </p:extLst>
          </p:nvPr>
        </p:nvGraphicFramePr>
        <p:xfrm>
          <a:off x="331211" y="1340768"/>
          <a:ext cx="8424936" cy="443566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574903"/>
                <a:gridCol w="1925902"/>
                <a:gridCol w="1924131"/>
              </a:tblGrid>
              <a:tr h="20170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занимательная викторина «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Мультикот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занимательная викторина «На заснеженной полянке»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поделок «Осенний букет»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Фестиваль детского и юношеского творчества "Звезды нового века"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Всероссийский конкурс «Зернышки нашего  таланта. Весна»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Практическая патриотическая конференция «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Online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Победа!»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Всероссийский конкурс «По дорогам сказок»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Всероссийский фестиваль «Здесь Родины моей начало»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III Межрегиональная интернет-конференция «Если хочешь быть здоров – будь им»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чел.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чел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чел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чел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чел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чел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 место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 место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 место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Лаурет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 место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участника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участника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победителя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3" marR="36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78605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особых достижений учащихся по предмету при позитивной динамике количества участников, призеров, лауреатов, победителей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0" y="5892456"/>
            <a:ext cx="3920589" cy="98923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VI.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 Достижения воспитанников.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34" y="1330556"/>
            <a:ext cx="2244503" cy="33667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917" y="1864370"/>
            <a:ext cx="2287008" cy="34305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420" y="2517512"/>
            <a:ext cx="2249963" cy="33749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911" y="2939399"/>
            <a:ext cx="2275940" cy="341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21282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особых достижений учащихся по предмету при позитивной динамике количества участников, призеров, лауреатов, победителей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0" y="5892456"/>
            <a:ext cx="3920589" cy="98923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VI.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 Достижения воспитанников.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690" y="1236331"/>
            <a:ext cx="2301720" cy="30689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97" y="1281044"/>
            <a:ext cx="2301720" cy="30689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944" y="1236367"/>
            <a:ext cx="2301720" cy="30689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044" y="2577349"/>
            <a:ext cx="2301720" cy="306896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397" y="2805991"/>
            <a:ext cx="2301720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5882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особых достижений учащихся по предмету при позитивной динамике количества участников, призеров, лауреатов, победителей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0" y="5892456"/>
            <a:ext cx="3920589" cy="98923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VI.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 Достижения воспитанников.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6" y="800507"/>
            <a:ext cx="1402313" cy="19888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7" y="2191178"/>
            <a:ext cx="1402313" cy="19888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8" y="3705998"/>
            <a:ext cx="1402313" cy="19888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387" y="800507"/>
            <a:ext cx="1402313" cy="198884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56" y="1277790"/>
            <a:ext cx="1402313" cy="198884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219" y="2613473"/>
            <a:ext cx="1402313" cy="198884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029" y="3676802"/>
            <a:ext cx="1402313" cy="198884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781" y="1259326"/>
            <a:ext cx="1402313" cy="198884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979" y="2598797"/>
            <a:ext cx="1402313" cy="198884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458" y="3906106"/>
            <a:ext cx="1402313" cy="198884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586" y="1268119"/>
            <a:ext cx="1402313" cy="198884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600" y="2911686"/>
            <a:ext cx="1402313" cy="198884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2" y="4444186"/>
            <a:ext cx="1402313" cy="198884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642" y="1505306"/>
            <a:ext cx="1402313" cy="198884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131" y="3224201"/>
            <a:ext cx="1402313" cy="198884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110" y="4460176"/>
            <a:ext cx="1402313" cy="198884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745" y="2015789"/>
            <a:ext cx="1402313" cy="198884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108" y="3232662"/>
            <a:ext cx="1402313" cy="1988840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420" y="4582284"/>
            <a:ext cx="1402313" cy="198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6337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особых достижений учащихся по предмету при позитивной динамике количества участников, призеров, лауреатов, победителей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0" y="5892456"/>
            <a:ext cx="3920589" cy="98923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VI.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 Достижения воспитанников.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183" y="1219577"/>
            <a:ext cx="2150574" cy="31063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90" y="1221740"/>
            <a:ext cx="2160240" cy="31203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51" y="1219577"/>
            <a:ext cx="2165151" cy="306396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724" y="1228847"/>
            <a:ext cx="2163011" cy="306396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843" y="3782689"/>
            <a:ext cx="2073405" cy="293244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611" y="3913966"/>
            <a:ext cx="2098346" cy="296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47977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особых достижений учащихся по предмету при позитивной динамике количества участников, призеров, лауреатов, победителей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592" y="1329618"/>
            <a:ext cx="1680302" cy="23648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795" y="1316975"/>
            <a:ext cx="1680302" cy="23648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74" y="1286298"/>
            <a:ext cx="1680302" cy="23648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00" y="3267810"/>
            <a:ext cx="1680302" cy="23648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335" y="3366305"/>
            <a:ext cx="1680302" cy="23648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700" y="1286298"/>
            <a:ext cx="1680302" cy="23648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409" y="1329618"/>
            <a:ext cx="1680302" cy="236486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570" y="3400650"/>
            <a:ext cx="1655898" cy="2330524"/>
          </a:xfrm>
          <a:prstGeom prst="rect">
            <a:avLst/>
          </a:prstGeom>
        </p:spPr>
      </p:pic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0" y="5892456"/>
            <a:ext cx="3920589" cy="98923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VI.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 Достижения воспитанников.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482" y="3189449"/>
            <a:ext cx="2366629" cy="333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5563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особых достижений учащихся по предмету при позитивной динамике количества участников, призеров, лауреатов, победителей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0" y="5892456"/>
            <a:ext cx="3920589" cy="98923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VI.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 Достижения воспитанников.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528" y="1259550"/>
            <a:ext cx="1825173" cy="24335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945" y="2023280"/>
            <a:ext cx="1873045" cy="265223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027" y="2668033"/>
            <a:ext cx="1811074" cy="241476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68" y="1579484"/>
            <a:ext cx="2488642" cy="17633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177" y="4216431"/>
            <a:ext cx="1766880" cy="235584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373" y="1214726"/>
            <a:ext cx="1763702" cy="249289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543" y="2556295"/>
            <a:ext cx="1737024" cy="249289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694" y="4246855"/>
            <a:ext cx="1763702" cy="249289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60" y="3678730"/>
            <a:ext cx="2521749" cy="178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6361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особых достижений учащихся по предмету при позитивной динамике количества участников, призеров, лауреатов, победителей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0" y="5892456"/>
            <a:ext cx="3920589" cy="98923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VI.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 Достижения воспитанников.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988" y="1163617"/>
            <a:ext cx="2230309" cy="30689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27" y="1189408"/>
            <a:ext cx="2223851" cy="30689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756" y="1163617"/>
            <a:ext cx="2216980" cy="30689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394" y="2795896"/>
            <a:ext cx="2113061" cy="29249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75" y="2717589"/>
            <a:ext cx="2221108" cy="30815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756" y="2874202"/>
            <a:ext cx="2131776" cy="29249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310" y="3646176"/>
            <a:ext cx="2217102" cy="3068960"/>
          </a:xfrm>
          <a:prstGeom prst="rect">
            <a:avLst/>
          </a:prstGeom>
        </p:spPr>
      </p:pic>
      <p:sp>
        <p:nvSpPr>
          <p:cNvPr id="14" name="Управляющая кнопка: домой 13">
            <a:hlinkClick r:id="rId9" action="ppaction://hlinksldjump" highlightClick="1"/>
          </p:cNvPr>
          <p:cNvSpPr/>
          <p:nvPr/>
        </p:nvSpPr>
        <p:spPr>
          <a:xfrm>
            <a:off x="8209047" y="6067004"/>
            <a:ext cx="648072" cy="5760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17576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методических публикаций, отражающих отдельные элементы  методической системы 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139865"/>
              </p:ext>
            </p:extLst>
          </p:nvPr>
        </p:nvGraphicFramePr>
        <p:xfrm>
          <a:off x="251520" y="980728"/>
          <a:ext cx="8282880" cy="1303465"/>
        </p:xfrm>
        <a:graphic>
          <a:graphicData uri="http://schemas.openxmlformats.org/drawingml/2006/table">
            <a:tbl>
              <a:tblPr/>
              <a:tblGrid>
                <a:gridCol w="3787254"/>
                <a:gridCol w="581618"/>
                <a:gridCol w="582517"/>
                <a:gridCol w="582517"/>
                <a:gridCol w="582517"/>
                <a:gridCol w="2166457"/>
              </a:tblGrid>
              <a:tr h="720080">
                <a:tc>
                  <a:txBody>
                    <a:bodyPr/>
                    <a:lstStyle/>
                    <a:p>
                      <a:pPr marL="64135" marR="77470">
                        <a:lnSpc>
                          <a:spcPts val="1295"/>
                        </a:lnSpc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Название методических публикаций, отражающих отдельные элементы методической системы Претендента (в том числе докладов на научно-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практических конференциях, семинарах)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61315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Уровни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8435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Опубликование на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178435">
                        <a:spcAft>
                          <a:spcPts val="400"/>
                        </a:spcAft>
                      </a:pPr>
                      <a:r>
                        <a:rPr lang="ru-RU" sz="1400" spc="-5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Интернет-сайтах (+/-)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1577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3025"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610"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690"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610"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610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54610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1453"/>
              </p:ext>
            </p:extLst>
          </p:nvPr>
        </p:nvGraphicFramePr>
        <p:xfrm>
          <a:off x="251520" y="2276872"/>
          <a:ext cx="8280920" cy="3187844"/>
        </p:xfrm>
        <a:graphic>
          <a:graphicData uri="http://schemas.openxmlformats.org/drawingml/2006/table">
            <a:tbl>
              <a:tblPr/>
              <a:tblGrid>
                <a:gridCol w="3786358"/>
                <a:gridCol w="581480"/>
                <a:gridCol w="582379"/>
                <a:gridCol w="582379"/>
                <a:gridCol w="582379"/>
                <a:gridCol w="2165945"/>
              </a:tblGrid>
              <a:tr h="344859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Внеклассное мероприятие ко дню смеха.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www.nayrok.ru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923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Внеклассное мероприятие ко дню Святого Валентина.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www.nayrok.ru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50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Словарная работа. Доклад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www.nayrok.ru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135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Системно-деятельностный поход при работе со словарными словами. Доклад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www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.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nayrok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.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ru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884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Методическая разработка урока литературного чтения 3 класс по УМК «Гармония» «Весна идет, весне дорогу»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www.nayrok.ru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737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Методическая разработка урока русского языка  3 класс по УМК «Гармония» «Как изменяются глаголы?»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www.nayrok.ru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Дидактическая игра по правилам дорожного движения «Не зевай»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4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www.nayrok.ru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435559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методических публикаций, отражающих отдельные элементы  методической системы 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375" y="980728"/>
            <a:ext cx="2003187" cy="2780928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48" y="1004409"/>
            <a:ext cx="2003187" cy="2780928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37" y="980728"/>
            <a:ext cx="2003187" cy="2780928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244" y="998955"/>
            <a:ext cx="2003187" cy="2780928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469" y="3104382"/>
            <a:ext cx="2003187" cy="2780928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670" y="3080701"/>
            <a:ext cx="2003187" cy="2780928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996" y="3080701"/>
            <a:ext cx="2003187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7363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методических публикаций, отражающих отдельные элементы  методической системы 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139865"/>
              </p:ext>
            </p:extLst>
          </p:nvPr>
        </p:nvGraphicFramePr>
        <p:xfrm>
          <a:off x="251520" y="980728"/>
          <a:ext cx="8282880" cy="1303020"/>
        </p:xfrm>
        <a:graphic>
          <a:graphicData uri="http://schemas.openxmlformats.org/drawingml/2006/table">
            <a:tbl>
              <a:tblPr/>
              <a:tblGrid>
                <a:gridCol w="3787254"/>
                <a:gridCol w="581618"/>
                <a:gridCol w="582517"/>
                <a:gridCol w="582517"/>
                <a:gridCol w="582517"/>
                <a:gridCol w="2166457"/>
              </a:tblGrid>
              <a:tr h="720080">
                <a:tc>
                  <a:txBody>
                    <a:bodyPr/>
                    <a:lstStyle/>
                    <a:p>
                      <a:pPr marL="64135" marR="77470">
                        <a:lnSpc>
                          <a:spcPts val="1295"/>
                        </a:lnSpc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Название методических публикаций, отражающих отдельные элементы методической системы Претендента (в том числе докладов на научно-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практических конференциях, семинарах)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61315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Уровни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8435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Опубликование на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178435">
                        <a:spcAft>
                          <a:spcPts val="400"/>
                        </a:spcAft>
                      </a:pPr>
                      <a:r>
                        <a:rPr lang="ru-RU" sz="1400" spc="-5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Интернет-сайтах (+/-)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1577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3025"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610"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690"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610"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610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54610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338849"/>
              </p:ext>
            </p:extLst>
          </p:nvPr>
        </p:nvGraphicFramePr>
        <p:xfrm>
          <a:off x="251520" y="2348880"/>
          <a:ext cx="8280920" cy="3319504"/>
        </p:xfrm>
        <a:graphic>
          <a:graphicData uri="http://schemas.openxmlformats.org/drawingml/2006/table">
            <a:tbl>
              <a:tblPr/>
              <a:tblGrid>
                <a:gridCol w="3786358"/>
                <a:gridCol w="581480"/>
                <a:gridCol w="582379"/>
                <a:gridCol w="582379"/>
                <a:gridCol w="582379"/>
                <a:gridCol w="2165945"/>
              </a:tblGrid>
              <a:tr h="550350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Методическая разработка урока литературного чтения 3 класс по УМК «Гармония»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www.nayrok.ru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227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Карточки таблица умножения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www.nayrok.ru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900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Внеклассное мероприятие ко дню именинников.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www.nayrok.ru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350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Методическая разработка урока литературного чтения 3 класс по УМК «Гармония»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http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://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www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.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proshkolu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.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ru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/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user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/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larnik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38/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folder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/56196/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350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УМК «Гармония»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http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://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www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.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proshkolu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.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ru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/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user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/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larnik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38/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folder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/58887/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844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Комплекс упражнений «Словарная работа»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http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://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www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.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proshkolu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.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ru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/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user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/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larnik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38/</a:t>
                      </a:r>
                      <a:r>
                        <a:rPr lang="en-US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file</a:t>
                      </a:r>
                      <a:r>
                        <a:rPr lang="ru-RU" sz="14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/664456/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350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Методическая разработка урока литературного чтения 2 класс по УМК «Гармония»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4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http</a:t>
                      </a:r>
                      <a:r>
                        <a:rPr lang="ru-RU" sz="14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://</a:t>
                      </a:r>
                      <a:r>
                        <a:rPr lang="en-US" sz="14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www</a:t>
                      </a:r>
                      <a:r>
                        <a:rPr lang="ru-RU" sz="14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.</a:t>
                      </a:r>
                      <a:r>
                        <a:rPr lang="en-US" sz="1400" u="sng" dirty="0" err="1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proshkolu</a:t>
                      </a:r>
                      <a:r>
                        <a:rPr lang="ru-RU" sz="14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.</a:t>
                      </a:r>
                      <a:r>
                        <a:rPr lang="en-US" sz="1400" u="sng" dirty="0" err="1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ru</a:t>
                      </a:r>
                      <a:r>
                        <a:rPr lang="ru-RU" sz="14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/</a:t>
                      </a:r>
                      <a:r>
                        <a:rPr lang="en-US" sz="14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user</a:t>
                      </a:r>
                      <a:r>
                        <a:rPr lang="ru-RU" sz="14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/</a:t>
                      </a:r>
                      <a:r>
                        <a:rPr lang="en-US" sz="1400" u="sng" dirty="0" err="1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larnik</a:t>
                      </a:r>
                      <a:r>
                        <a:rPr lang="ru-RU" sz="14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38/</a:t>
                      </a:r>
                      <a:r>
                        <a:rPr lang="en-US" sz="14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folder</a:t>
                      </a:r>
                      <a:r>
                        <a:rPr lang="ru-RU" sz="14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/125738/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761805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методических публикаций, отражающих отдельные элементы  методической системы 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352" y="836300"/>
            <a:ext cx="2003187" cy="2780928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011" y="3736255"/>
            <a:ext cx="1517923" cy="2135907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412" y="3715792"/>
            <a:ext cx="1525648" cy="2162944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13" y="3701493"/>
            <a:ext cx="1525648" cy="2170669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664" y="859633"/>
            <a:ext cx="2003187" cy="2780928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23114"/>
            <a:ext cx="2003187" cy="2780928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042" y="823114"/>
            <a:ext cx="2003187" cy="2780928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159" y="3767228"/>
            <a:ext cx="2003187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7529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методических публикаций, отражающих отдельные элементы  методической системы 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139865"/>
              </p:ext>
            </p:extLst>
          </p:nvPr>
        </p:nvGraphicFramePr>
        <p:xfrm>
          <a:off x="251520" y="980728"/>
          <a:ext cx="8282880" cy="1303020"/>
        </p:xfrm>
        <a:graphic>
          <a:graphicData uri="http://schemas.openxmlformats.org/drawingml/2006/table">
            <a:tbl>
              <a:tblPr/>
              <a:tblGrid>
                <a:gridCol w="3787254"/>
                <a:gridCol w="581618"/>
                <a:gridCol w="582517"/>
                <a:gridCol w="582517"/>
                <a:gridCol w="582517"/>
                <a:gridCol w="2166457"/>
              </a:tblGrid>
              <a:tr h="720080">
                <a:tc>
                  <a:txBody>
                    <a:bodyPr/>
                    <a:lstStyle/>
                    <a:p>
                      <a:pPr marL="64135" marR="77470">
                        <a:lnSpc>
                          <a:spcPts val="1295"/>
                        </a:lnSpc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Название методических публикаций, отражающих отдельные элементы методической системы Претендента (в том числе докладов на научно-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практических конференциях, семинарах)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61315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Уровни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8435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Опубликование на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178435">
                        <a:spcAft>
                          <a:spcPts val="400"/>
                        </a:spcAft>
                      </a:pPr>
                      <a:r>
                        <a:rPr lang="ru-RU" sz="1400" spc="-5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Интернет-сайтах (+/-)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1577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3025"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610"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690"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610"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610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54610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238164"/>
              </p:ext>
            </p:extLst>
          </p:nvPr>
        </p:nvGraphicFramePr>
        <p:xfrm>
          <a:off x="251520" y="2276872"/>
          <a:ext cx="8280920" cy="3608438"/>
        </p:xfrm>
        <a:graphic>
          <a:graphicData uri="http://schemas.openxmlformats.org/drawingml/2006/table">
            <a:tbl>
              <a:tblPr/>
              <a:tblGrid>
                <a:gridCol w="3816424"/>
                <a:gridCol w="576064"/>
                <a:gridCol w="561133"/>
                <a:gridCol w="590995"/>
                <a:gridCol w="576064"/>
                <a:gridCol w="2160240"/>
              </a:tblGrid>
              <a:tr h="410373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Описание опыта работы.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http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://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www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.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proshkolu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.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ru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user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larnik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38/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fo</a:t>
                      </a:r>
                      <a:r>
                        <a:rPr lang="en-US" sz="1000" u="sng">
                          <a:solidFill>
                            <a:srgbClr val="365F9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lder</a:t>
                      </a:r>
                      <a:r>
                        <a:rPr lang="ru-RU" sz="1000" u="sng">
                          <a:solidFill>
                            <a:srgbClr val="365F9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/56404/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810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Внеклассное мероприятие ко дню защитников Отечества.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http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://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www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.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proshkolu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.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ru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user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larnik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38/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folder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/56186/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625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Внеклассное мероприятие для девочек.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http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://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www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.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proshkolu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.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ru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user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larnik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38/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folder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/56187/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151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Внеклассное мероприятие ко дню смеха.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http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://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www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.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proshkolu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.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ru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user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larnik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38/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folder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/56191/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732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Внеклассное мероприятие ко дню Святого Валентина.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http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://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www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.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proshkolu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.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ru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user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larnik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38/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folder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/56193/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415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Карточки по предметам окружающий мир, чтение, математика, русский язык.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http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://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www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.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proshkolu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.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ru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user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larnik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38/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folder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/57604/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08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Внеклассное мероприятие ко дню именинников.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8"/>
                        </a:rPr>
                        <a:t>http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8"/>
                        </a:rPr>
                        <a:t>://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8"/>
                        </a:rPr>
                        <a:t>www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8"/>
                        </a:rPr>
                        <a:t>.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8"/>
                        </a:rPr>
                        <a:t>proshkolu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8"/>
                        </a:rPr>
                        <a:t>.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8"/>
                        </a:rPr>
                        <a:t>ru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8"/>
                        </a:rPr>
                        <a:t>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8"/>
                        </a:rPr>
                        <a:t>user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8"/>
                        </a:rPr>
                        <a:t>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8"/>
                        </a:rPr>
                        <a:t>larnik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8"/>
                        </a:rPr>
                        <a:t>38/</a:t>
                      </a:r>
                      <a:r>
                        <a:rPr lang="en-US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8"/>
                        </a:rPr>
                        <a:t>folder</a:t>
                      </a:r>
                      <a:r>
                        <a:rPr lang="ru-RU" sz="10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8"/>
                        </a:rPr>
                        <a:t>/57342/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824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Внеклассное мероприятие «Окончание второго класса»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0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9"/>
                        </a:rPr>
                        <a:t>http://www.proshkolu.ru/user/larnik38/folder/55753/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12" marR="20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88023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методических публикаций, отражающих отдельные элементы  методической системы 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002" y="884966"/>
            <a:ext cx="1979472" cy="2780928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626" y="859633"/>
            <a:ext cx="1979472" cy="2780928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59633"/>
            <a:ext cx="1979472" cy="2780928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059" y="3679423"/>
            <a:ext cx="1983140" cy="2780928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039" y="884383"/>
            <a:ext cx="2001161" cy="2780928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468" y="3663438"/>
            <a:ext cx="2025705" cy="2780928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89" y="3679423"/>
            <a:ext cx="1996841" cy="2780928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838" y="7977072"/>
            <a:ext cx="1921708" cy="278092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586" y="3718772"/>
            <a:ext cx="2036408" cy="2780928"/>
          </a:xfrm>
          <a:prstGeom prst="rect">
            <a:avLst/>
          </a:prstGeom>
        </p:spPr>
      </p:pic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32982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методических публикаций, отражающих отдельные элементы  методической системы 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139865"/>
              </p:ext>
            </p:extLst>
          </p:nvPr>
        </p:nvGraphicFramePr>
        <p:xfrm>
          <a:off x="251520" y="980728"/>
          <a:ext cx="8282880" cy="1303020"/>
        </p:xfrm>
        <a:graphic>
          <a:graphicData uri="http://schemas.openxmlformats.org/drawingml/2006/table">
            <a:tbl>
              <a:tblPr/>
              <a:tblGrid>
                <a:gridCol w="3787254"/>
                <a:gridCol w="581618"/>
                <a:gridCol w="582517"/>
                <a:gridCol w="582517"/>
                <a:gridCol w="582517"/>
                <a:gridCol w="2166457"/>
              </a:tblGrid>
              <a:tr h="720080">
                <a:tc>
                  <a:txBody>
                    <a:bodyPr/>
                    <a:lstStyle/>
                    <a:p>
                      <a:pPr marL="64135" marR="77470">
                        <a:lnSpc>
                          <a:spcPts val="1295"/>
                        </a:lnSpc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Название методических публикаций, отражающих отдельные элементы методической системы Претендента (в том числе докладов на научно-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практических конференциях, семинарах)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61315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Уровни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8435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Опубликование на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178435">
                        <a:spcAft>
                          <a:spcPts val="400"/>
                        </a:spcAft>
                      </a:pPr>
                      <a:r>
                        <a:rPr lang="ru-RU" sz="1400" spc="-5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Интернет-сайтах (+/-)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1577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3025"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610"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690"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610"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610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54610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342485"/>
              </p:ext>
            </p:extLst>
          </p:nvPr>
        </p:nvGraphicFramePr>
        <p:xfrm>
          <a:off x="251520" y="2276872"/>
          <a:ext cx="8280919" cy="3168352"/>
        </p:xfrm>
        <a:graphic>
          <a:graphicData uri="http://schemas.openxmlformats.org/drawingml/2006/table">
            <a:tbl>
              <a:tblPr/>
              <a:tblGrid>
                <a:gridCol w="3786360"/>
                <a:gridCol w="482619"/>
                <a:gridCol w="482619"/>
                <a:gridCol w="488910"/>
                <a:gridCol w="874466"/>
                <a:gridCol w="2165945"/>
              </a:tblGrid>
              <a:tr h="332216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Внеклассное мероприятие для девочек.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http</a:t>
                      </a: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://</a:t>
                      </a: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nsportal</a:t>
                      </a: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.</a:t>
                      </a: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ru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0020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Презентация "Состав слова"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http</a:t>
                      </a: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://</a:t>
                      </a: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infourok</a:t>
                      </a: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.</a:t>
                      </a: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ru</a:t>
                      </a: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/</a:t>
                      </a: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material</a:t>
                      </a: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.</a:t>
                      </a: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html</a:t>
                      </a: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?</a:t>
                      </a:r>
                      <a:r>
                        <a:rPr lang="en-US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mid</a:t>
                      </a: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=6828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750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План воспитательной работы учителя начальных классов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http://infourok.ru/material.html?mid=13296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8366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Конспект урока и презентация по русскому языку на тему "Способы проверки написания буквы, обозначающей безударный гласный"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+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http://infourok.ru/material.html?mid=11327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381" marR="25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350621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636"/>
            <a:ext cx="87778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методических публикаций, отражающих отдельные элементы  методической системы .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230" y="1156117"/>
            <a:ext cx="1882042" cy="2780928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838" y="7977072"/>
            <a:ext cx="1921708" cy="278092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846" y="1156117"/>
            <a:ext cx="1991079" cy="278092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56117"/>
            <a:ext cx="1928094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88167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Систематическая работа по распространению собственного педагогического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опыта.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124744"/>
          <a:ext cx="8678199" cy="50405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32925"/>
                <a:gridCol w="1307757"/>
                <a:gridCol w="5537517"/>
              </a:tblGrid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Форма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Дата (период)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Тематика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1628800"/>
          <a:ext cx="8678199" cy="348841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32925"/>
                <a:gridCol w="1307757"/>
                <a:gridCol w="5537517"/>
              </a:tblGrid>
              <a:tr h="492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ШМО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Доклад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2010</a:t>
                      </a:r>
                    </a:p>
                  </a:txBody>
                  <a:tcPr marL="68019" marR="680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«Инновационные педагогические технологии в учебном процессе»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РТП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доклад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2010</a:t>
                      </a:r>
                    </a:p>
                  </a:txBody>
                  <a:tcPr marL="68019" marR="680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Проектная деятельность  в начальных классах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2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РМО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Мастер-класс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2010</a:t>
                      </a:r>
                    </a:p>
                  </a:txBody>
                  <a:tcPr marL="68019" marR="680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"Словарная работа на уроках русского языка"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27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ТП Питание и здоровье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сообщение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2010</a:t>
                      </a:r>
                    </a:p>
                  </a:txBody>
                  <a:tcPr marL="68019" marR="680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Основы рационального питания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27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Педагогический совет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сообщение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68019" marR="680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Роль классного руководителя в воспитательной системе класса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7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 кл.рук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Обобщение опыта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68019" marR="680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Питание и здоровье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Кружковая деятельность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97805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Систематическая работа по распространению собственного педагогического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опыта.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124744"/>
          <a:ext cx="8678199" cy="50405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32925"/>
                <a:gridCol w="1307757"/>
                <a:gridCol w="5537517"/>
              </a:tblGrid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Форма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Дата (период)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Тематика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1628800"/>
          <a:ext cx="8678199" cy="354852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32925"/>
                <a:gridCol w="1307757"/>
                <a:gridCol w="5537517"/>
              </a:tblGrid>
              <a:tr h="4836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РТП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доклад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68019" marR="680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Проектная деятельность в начальной школе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Педсовет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доклад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68019" marR="680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Инновационные педагогические технологии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учебном процессе.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8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РМО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Мастер-класс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68019" marR="680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Использование ИКТ на уроках русского языка в начальной школе.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5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 классных руководителей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доклад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68019" marR="680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Развитие и культура речи.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5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 учителей математики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доклад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68019" marR="680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Формирование УУД на уроках математики по ФГОС НОО.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399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6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РМО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сообщение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2013</a:t>
                      </a:r>
                    </a:p>
                  </a:txBody>
                  <a:tcPr marL="68019" marR="680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Проблемно-диалогическое обучение.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1953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Систематическая работа по распространению собственного педагогического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опыта.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124744"/>
          <a:ext cx="8678199" cy="50405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32925"/>
                <a:gridCol w="1307757"/>
                <a:gridCol w="5537517"/>
              </a:tblGrid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Форма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Дата (период)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Тематика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20" y="1628800"/>
          <a:ext cx="8678199" cy="367240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832925"/>
                <a:gridCol w="1307757"/>
                <a:gridCol w="5537517"/>
              </a:tblGrid>
              <a:tr h="6120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Педсовет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доклад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2013</a:t>
                      </a:r>
                    </a:p>
                  </a:txBody>
                  <a:tcPr marL="68019" marR="680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Новый образовательный стандарт в начальной школе.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РМО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сообщение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68019" marR="680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Анализ работы РМО за 2011-2012 учебный год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82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Руководство творческими группами педагогов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2009-2011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2011 – по настоящее время</a:t>
                      </a:r>
                    </a:p>
                  </a:txBody>
                  <a:tcPr marL="68019" marR="680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Проблемная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микрогруппа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«Основы рационального питания»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Районная творческая площадка «Работа с одаренными детьми»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Руководитель РМО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13727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Систематическая работа по распространению собственного педагогического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опыта.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323" y="1046634"/>
            <a:ext cx="2862427" cy="21468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97563">
            <a:off x="258015" y="1441839"/>
            <a:ext cx="2883816" cy="21602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622" y="3345878"/>
            <a:ext cx="2983831" cy="223787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9490">
            <a:off x="5936711" y="1486800"/>
            <a:ext cx="2915816" cy="21868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9294">
            <a:off x="339263" y="3488303"/>
            <a:ext cx="2880320" cy="21602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6207">
            <a:off x="5915366" y="3675272"/>
            <a:ext cx="2915816" cy="218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62367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Систематическая работа по распространению собственного педагогического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опыта.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124744"/>
          <a:ext cx="8678199" cy="50405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32925"/>
                <a:gridCol w="1307757"/>
                <a:gridCol w="5537517"/>
              </a:tblGrid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Форма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Дата (период)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Тематика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79557" y="1700808"/>
          <a:ext cx="8650161" cy="4320480"/>
        </p:xfrm>
        <a:graphic>
          <a:graphicData uri="http://schemas.openxmlformats.org/drawingml/2006/table">
            <a:tbl>
              <a:tblPr firstRow="1" firstCol="1" bandRow="1"/>
              <a:tblGrid>
                <a:gridCol w="1772163"/>
                <a:gridCol w="1368152"/>
                <a:gridCol w="5509846"/>
              </a:tblGrid>
              <a:tr h="4320480">
                <a:tc>
                  <a:txBody>
                    <a:bodyPr/>
                    <a:lstStyle/>
                    <a:p>
                      <a:pPr>
                        <a:lnSpc>
                          <a:spcPts val="1295"/>
                        </a:lnSpc>
                        <a:spcBef>
                          <a:spcPts val="144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Образовательный портал «Продленка»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295"/>
                        </a:lnSpc>
                        <a:spcBef>
                          <a:spcPts val="144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Педагогическое сообщество - Nayrok.ru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295"/>
                        </a:lnSpc>
                        <a:spcBef>
                          <a:spcPts val="144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 tooltip="На главную"/>
                        </a:rPr>
                        <a:t>Социальная сеть работников</a:t>
                      </a:r>
                      <a:br>
                        <a:rPr lang="ru-RU" sz="1400" b="1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 tooltip="На главную"/>
                        </a:rPr>
                      </a:br>
                      <a:r>
                        <a:rPr lang="ru-RU" sz="1400" b="1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 tooltip="На главную"/>
                        </a:rPr>
                        <a:t>образования nsportal.ru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295"/>
                        </a:lnSpc>
                        <a:spcBef>
                          <a:spcPts val="144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sng" dirty="0" err="1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ПроШколу.ру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295"/>
                        </a:lnSpc>
                        <a:spcBef>
                          <a:spcPts val="144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«</a:t>
                      </a:r>
                      <a:r>
                        <a:rPr lang="ru-RU" sz="1400" b="1" u="sng" dirty="0" err="1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УчМет</a:t>
                      </a:r>
                      <a:r>
                        <a:rPr lang="ru-RU" sz="1400" b="1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» портал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295"/>
                        </a:lnSpc>
                        <a:spcBef>
                          <a:spcPts val="144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Проект </a:t>
                      </a:r>
                      <a:r>
                        <a:rPr lang="ru-RU" sz="1400" b="1" u="sng" dirty="0" err="1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ИнфоУрок</a:t>
                      </a:r>
                      <a:r>
                        <a:rPr lang="ru-RU" sz="1400" b="1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. РУ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295"/>
                        </a:lnSpc>
                        <a:spcBef>
                          <a:spcPts val="144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8"/>
                        </a:rPr>
                        <a:t>Электронные образовательные ресурсы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295"/>
                        </a:lnSpc>
                        <a:spcBef>
                          <a:spcPts val="144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12" marR="68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2010-2013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2012-2013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2013</a:t>
                      </a:r>
                    </a:p>
                  </a:txBody>
                  <a:tcPr marL="68412" marR="68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Методическая разработка урока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Исследовательская работа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Методические разработки уроков, внеклассных мероприятий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Обобщение опыта «Словарная работа»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Мастер-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классс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доклад, обобщение опыта, программы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Обобщение опыта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Программы, обобщение опыта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Инновационные технологии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12" marR="68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64454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Систематическая работа по распространению собственного педагогического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опыта.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124744"/>
          <a:ext cx="8678199" cy="50405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32925"/>
                <a:gridCol w="1307757"/>
                <a:gridCol w="5537517"/>
              </a:tblGrid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Форма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Дата (период)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Тематика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019" marR="680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69550" y="1628800"/>
          <a:ext cx="8660168" cy="4032449"/>
        </p:xfrm>
        <a:graphic>
          <a:graphicData uri="http://schemas.openxmlformats.org/drawingml/2006/table">
            <a:tbl>
              <a:tblPr/>
              <a:tblGrid>
                <a:gridCol w="1858516"/>
                <a:gridCol w="1239011"/>
                <a:gridCol w="5562641"/>
              </a:tblGrid>
              <a:tr h="1217145">
                <a:tc>
                  <a:txBody>
                    <a:bodyPr/>
                    <a:lstStyle/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Творческий отчет школы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Урок-экспозиция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120" marR="68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120" marR="68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Осваиваем ФГОС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120" marR="68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1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Педагогические чтения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доклад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120" marR="68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120" marR="68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</a:t>
                      </a: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Деятельность классного руководителя по развитию и поддержке одаренных детей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»</a:t>
                      </a:r>
                    </a:p>
                  </a:txBody>
                  <a:tcPr marL="68120" marR="68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3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Семинар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доклад</a:t>
                      </a:r>
                    </a:p>
                  </a:txBody>
                  <a:tcPr marL="68120" marR="68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2013</a:t>
                      </a:r>
                    </a:p>
                  </a:txBody>
                  <a:tcPr marL="68120" marR="681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Методика оценивания достижений школьников.</a:t>
                      </a:r>
                    </a:p>
                  </a:txBody>
                  <a:tcPr marL="68120" marR="68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28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Мастер-класс, конкурс </a:t>
                      </a:r>
                    </a:p>
                  </a:txBody>
                  <a:tcPr marL="68120" marR="68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2013</a:t>
                      </a:r>
                    </a:p>
                  </a:txBody>
                  <a:tcPr marL="68120" marR="681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«Системно-</a:t>
                      </a:r>
                      <a:r>
                        <a:rPr lang="ru-RU" sz="1600" u="sng" dirty="0" err="1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деятельностный</a:t>
                      </a: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 подход к построению учебно-познавательной работы со словарными словами на уроках русского языка»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120" marR="681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6114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Участие в обучающих и научно-практических семинарах, курсах, тренингах,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конференциях.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41648" y="1628800"/>
          <a:ext cx="8688070" cy="4244602"/>
        </p:xfrm>
        <a:graphic>
          <a:graphicData uri="http://schemas.openxmlformats.org/drawingml/2006/table">
            <a:tbl>
              <a:tblPr/>
              <a:tblGrid>
                <a:gridCol w="1589526"/>
                <a:gridCol w="4011705"/>
                <a:gridCol w="1547528"/>
                <a:gridCol w="1539311"/>
              </a:tblGrid>
              <a:tr h="765715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Семинар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«Формирование и развитие УУД младших школьников средствами УМК образовательной системы «Открываю мир» издательства «Мнемозина»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6949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Семинар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«Мониторинг учебных достижений учащихся начальных классов»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19320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Семинар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«Формирование навыков учебной деятельности средствами современных педагогических технологий у учащихся начальных классов в условиях новых стандартов на примере УМК «Начальная инновационная школа» издательства «Русское слово»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0269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Семинар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«Новая система оценки качества результатов образования»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5423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Научно-практическая конференция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«Системные обновления современного образования: миф или реальность?»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4773"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Вебинар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«Оценка достижений планируемых результатов в начальной школе»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4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2013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37" marR="250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6429" y="1045287"/>
          <a:ext cx="8678198" cy="487680"/>
        </p:xfrm>
        <a:graphic>
          <a:graphicData uri="http://schemas.openxmlformats.org/drawingml/2006/table">
            <a:tbl>
              <a:tblPr/>
              <a:tblGrid>
                <a:gridCol w="1587720"/>
                <a:gridCol w="4007146"/>
                <a:gridCol w="1545770"/>
                <a:gridCol w="1537562"/>
              </a:tblGrid>
              <a:tr h="432048">
                <a:tc>
                  <a:txBody>
                    <a:bodyPr/>
                    <a:lstStyle/>
                    <a:p>
                      <a:pPr algn="ctr">
                        <a:spcBef>
                          <a:spcPts val="180"/>
                        </a:spcBef>
                        <a:spcAft>
                          <a:spcPts val="400"/>
                        </a:spcAft>
                      </a:pPr>
                      <a:r>
                        <a:rPr lang="ru-RU" sz="1600" b="1" spc="-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Форма</a:t>
                      </a:r>
                      <a:r>
                        <a:rPr lang="ru-RU" sz="1600" b="1" spc="-2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проведения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8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Тема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80"/>
                        </a:spcBef>
                        <a:spcAft>
                          <a:spcPts val="4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Уровень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8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Год участия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043" marR="250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8743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Участие в обучающих и научно-практических семинарах, курсах, тренингах,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конференциях.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75693" y="171018"/>
            <a:ext cx="5050907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12090" y="972940"/>
            <a:ext cx="3557671" cy="5013994"/>
          </a:xfrm>
          <a:prstGeom prst="rect">
            <a:avLst/>
          </a:prstGeom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77802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14290"/>
            <a:ext cx="8678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Участие в обучающих и научно-практических семинарах, курсах, тренингах,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конференциях.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898" y="4186821"/>
            <a:ext cx="3005721" cy="22542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203" y="3289523"/>
            <a:ext cx="3113444" cy="233508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898" y="1130769"/>
            <a:ext cx="2998412" cy="22488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320" y="1014238"/>
            <a:ext cx="2777480" cy="20831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59" y="3697084"/>
            <a:ext cx="2385456" cy="178909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272" y="1370719"/>
            <a:ext cx="2603447" cy="195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71333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70009" y="0"/>
            <a:ext cx="93262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Наличие объемных публикаций, содержащих последовательное изложение собственной методической системы, или диссертационного исследования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5891016"/>
            <a:ext cx="3961060" cy="9669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IV.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Методическая работа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3528" y="1340769"/>
          <a:ext cx="8424936" cy="4057800"/>
        </p:xfrm>
        <a:graphic>
          <a:graphicData uri="http://schemas.openxmlformats.org/drawingml/2006/table">
            <a:tbl>
              <a:tblPr/>
              <a:tblGrid>
                <a:gridCol w="8424936"/>
              </a:tblGrid>
              <a:tr h="768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Краткое описание педагогического опыта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«Формирование индивидуального информационно-педагогического пространства учителя начальных классов в условиях внедрения ФГОС»</a:t>
                      </a:r>
                    </a:p>
                  </a:txBody>
                  <a:tcPr marL="14937" marR="149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28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Использование ЭОР в начальной школе. Блоги для учащихся и их родителей.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937" marR="149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0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Мои Блоги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</a:p>
                  </a:txBody>
                  <a:tcPr marL="14937" marR="149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55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Блог для дистанционного обучения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14937" marR="149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42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Доклад  на тему: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«Проектирование индивидуального информационного пространства учителя с позиций перехода на ФГОС ООО» (из опыта работы)</a:t>
                      </a:r>
                    </a:p>
                  </a:txBody>
                  <a:tcPr marL="14937" marR="149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46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ИПК и ППРО ОГПУ  региональная научно-практическая конференция «Системные обновления современного образования: миф или реальность?» с международным участием.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Научный доклад «Методические подходы к использованию ресурсов и возможностей сети Интернет в образовательном процессе начальной школы в условиях открытой информационно-образовательной среды»</a:t>
                      </a:r>
                    </a:p>
                  </a:txBody>
                  <a:tcPr marL="14937" marR="149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35" y="5885310"/>
            <a:ext cx="3961453" cy="97269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VII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</a:rPr>
              <a:t>. 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Обобщение и </a:t>
            </a:r>
            <a:r>
              <a:rPr lang="ru-RU" dirty="0" smtClean="0">
                <a:solidFill>
                  <a:schemeClr val="bg1"/>
                </a:solidFill>
                <a:latin typeface="tahoma" panose="020B0604030504040204" pitchFamily="34" charset="0"/>
              </a:rPr>
              <a:t>распространение передового </a:t>
            </a: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</a:rPr>
              <a:t>опыта.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Управляющая кнопка: домой 6">
            <a:hlinkClick r:id="rId7" action="ppaction://hlinksldjump" highlightClick="1"/>
          </p:cNvPr>
          <p:cNvSpPr/>
          <p:nvPr/>
        </p:nvSpPr>
        <p:spPr>
          <a:xfrm>
            <a:off x="8209047" y="6093296"/>
            <a:ext cx="648072" cy="5760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92797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29975"/>
            <a:ext cx="85017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</a:rPr>
              <a:t>Наличие последователей - коллег, работающих по методической системе учителя или активно использующих отдельные ее </a:t>
            </a:r>
            <a:r>
              <a:rPr lang="ru-RU" sz="2400" b="1" dirty="0" smtClean="0">
                <a:solidFill>
                  <a:srgbClr val="2E83C3">
                    <a:lumMod val="75000"/>
                  </a:srgbClr>
                </a:solidFill>
                <a:latin typeface="Constantia" pitchFamily="18" charset="0"/>
              </a:rPr>
              <a:t>элементы. </a:t>
            </a:r>
            <a:endParaRPr lang="ru-RU" sz="2400" b="1" dirty="0">
              <a:solidFill>
                <a:srgbClr val="2E83C3">
                  <a:lumMod val="75000"/>
                </a:srgbClr>
              </a:solidFill>
              <a:latin typeface="Constantia" pitchFamily="18" charset="0"/>
            </a:endParaRPr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398300" y="2881576"/>
            <a:ext cx="11964360" cy="669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8300" y="1230304"/>
            <a:ext cx="8422172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lnSpc>
                <a:spcPct val="107000"/>
              </a:lnSpc>
              <a:spcAft>
                <a:spcPts val="40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 работы на блогах вызвал интерес у учащихся и они создали свои блоги и   выкладывают упражнения на своих страничках. </a:t>
            </a:r>
            <a:endParaRPr lang="ru-RU" sz="1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2000894"/>
          <a:ext cx="8357705" cy="3516336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127427"/>
                <a:gridCol w="4230278"/>
              </a:tblGrid>
              <a:tr h="3907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 блога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URL –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адрес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 расту.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http://annaevdokimova.blogspot.ru/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Блог Ани Ружиной.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http://annaruzhina.blogspot.ru/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Катюша)))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http://samotaeva.blogspot.ru/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Любимый блог.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http://lyubimyyblog12.blogspot.ru/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Анастасия.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http://nastya9.blogspot.ru/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Юлия.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/>
                        </a:rPr>
                        <a:t>http://niko2004.blogspot.ru/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День конфетки.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8"/>
                        </a:rPr>
                        <a:t>http://wlada2004.blogspot.ru/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Настя Гуртовая.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400"/>
                        </a:spcAft>
                      </a:pPr>
                      <a:r>
                        <a:rPr lang="ru-RU" sz="16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9"/>
                        </a:rPr>
                        <a:t>http://nastyagurta.blogspot.ru/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0" y="5870748"/>
            <a:ext cx="3950939" cy="100300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tahoma" panose="020B0604030504040204" pitchFamily="34" charset="0"/>
              </a:rPr>
              <a:t>VIII</a:t>
            </a:r>
            <a:r>
              <a:rPr lang="ru-RU" b="1" dirty="0">
                <a:solidFill>
                  <a:prstClr val="white"/>
                </a:solidFill>
                <a:latin typeface="tahoma" panose="020B0604030504040204" pitchFamily="34" charset="0"/>
              </a:rPr>
              <a:t>.</a:t>
            </a:r>
            <a:r>
              <a:rPr lang="ru-RU" dirty="0">
                <a:solidFill>
                  <a:prstClr val="white"/>
                </a:solidFill>
                <a:latin typeface="tahoma" panose="020B0604030504040204" pitchFamily="34" charset="0"/>
              </a:rPr>
              <a:t> Оценка деятельности педагога</a:t>
            </a:r>
            <a:r>
              <a:rPr lang="ru-RU" dirty="0" smtClean="0">
                <a:solidFill>
                  <a:prstClr val="white"/>
                </a:solidFill>
                <a:latin typeface="tahoma" panose="020B0604030504040204" pitchFamily="34" charset="0"/>
              </a:rPr>
              <a:t>.</a:t>
            </a:r>
            <a:endParaRPr lang="ru-RU" dirty="0">
              <a:solidFill>
                <a:prstClr val="white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21584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29975"/>
            <a:ext cx="85017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E83C3">
                    <a:lumMod val="75000"/>
                  </a:srgbClr>
                </a:solidFill>
                <a:latin typeface="Constantia" pitchFamily="18" charset="0"/>
              </a:rPr>
              <a:t>Наличие последователей - коллег, работающих по методической системе учителя или активно использующих отдельные ее </a:t>
            </a:r>
            <a:r>
              <a:rPr lang="ru-RU" sz="2400" b="1" dirty="0" smtClean="0">
                <a:solidFill>
                  <a:srgbClr val="2E83C3">
                    <a:lumMod val="75000"/>
                  </a:srgbClr>
                </a:solidFill>
                <a:latin typeface="Constantia" pitchFamily="18" charset="0"/>
              </a:rPr>
              <a:t>элементы. </a:t>
            </a:r>
            <a:endParaRPr lang="ru-RU" sz="2400" b="1" dirty="0">
              <a:solidFill>
                <a:srgbClr val="2E83C3">
                  <a:lumMod val="75000"/>
                </a:srgbClr>
              </a:solidFill>
              <a:latin typeface="Constantia" pitchFamily="18" charset="0"/>
            </a:endParaRPr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398300" y="2881576"/>
            <a:ext cx="11964360" cy="669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628800"/>
            <a:ext cx="8640960" cy="3504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40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Высокую оценку моего опыта работы я получила на защите аттестационной работы по данной теме от членов комиссии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к.п.н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., доцента дидактики и частных методик 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Мендыгалиевой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А.К. и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Хопряниновой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В.А «Это школа будущего», - сказали преподаватели, Мягковой Н.А.,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к.п.н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., старшего преподавателя, методиста кафедры дидактики и частных методик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ИПКиППРО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ФГБОУ ВПО "ОГПУ", коллег нашего региона. Мы обменялись телефонами и электронными адресами с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Ковриной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Т.А. учителем начальных классов МАОУ «Гимназия N 1» г. Бугуруслан, Маркеловой Т.В. учителем начальных классов МАОУ «Александровская СОШ» с. Александровка,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Минихановой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Л.Б. учителем начальных классов МБОУ «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Беляевская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СОШ» с. Беляевка,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Волгунцевой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Е.А. учителем начальных классов МБОУ «СОШ N 1» г. Сорочинск,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Кувановой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И.В. учителем начальных классов МАОУ ««Гимназия N 1» с. Ташла. С данными учителями провожу онлайн-обучение по созданию блогов. Оказала помощь в создании и дизайне блогов учителям нашей школы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Круцкиной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Н.А., Первушиной Т.И.,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Скородумовой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Н.В., Зуевой М.А.,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Брынцевой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Т.Н.,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Мажарцевой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С.В.</a:t>
            </a:r>
            <a:endParaRPr lang="ru-RU" sz="1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0" y="5842283"/>
            <a:ext cx="3950939" cy="100300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tahoma" panose="020B0604030504040204" pitchFamily="34" charset="0"/>
              </a:rPr>
              <a:t>VIII</a:t>
            </a:r>
            <a:r>
              <a:rPr lang="ru-RU" b="1" dirty="0">
                <a:solidFill>
                  <a:prstClr val="white"/>
                </a:solidFill>
                <a:latin typeface="tahoma" panose="020B0604030504040204" pitchFamily="34" charset="0"/>
              </a:rPr>
              <a:t>.</a:t>
            </a:r>
            <a:r>
              <a:rPr lang="ru-RU" dirty="0">
                <a:solidFill>
                  <a:prstClr val="white"/>
                </a:solidFill>
                <a:latin typeface="tahoma" panose="020B0604030504040204" pitchFamily="34" charset="0"/>
              </a:rPr>
              <a:t> Оценка деятельности педагога</a:t>
            </a:r>
            <a:r>
              <a:rPr lang="ru-RU" dirty="0" smtClean="0">
                <a:solidFill>
                  <a:prstClr val="white"/>
                </a:solidFill>
                <a:latin typeface="tahoma" panose="020B0604030504040204" pitchFamily="34" charset="0"/>
              </a:rPr>
              <a:t>.</a:t>
            </a:r>
            <a:endParaRPr lang="ru-RU" dirty="0">
              <a:solidFill>
                <a:prstClr val="white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00482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Отзыв  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заместителя директора МБОУ «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Сакмарская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 СОШ» Саренко Т. Е.</a:t>
            </a:r>
            <a:b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</a:b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5433" y="1196752"/>
            <a:ext cx="892971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работе учителя начальных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классов Евдокимовой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Ларисы Николаевны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     Учитель МБОУ «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Сакмарская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средняя общеобразовательная школа»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Сакмарского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района Оренбургской области Евдокимова Лариса Николаевна более 22 лет работает с младшими школьниками. Это опытный, творчески работающий, постоянно повышающий свой профессиональный уровень   педагог. 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      Вдумчивый подход к работе, внимание к каждому ученику, требовательность и доброжелательность помогают Ларисе Николаевне добиваться успехов в обучении и воспитании своих питомцев. 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      Уроки Ларисы  Николаевны всегда интересны, содержательны, тщательно продуманы. При подготовке к урокам она  широко использует достижения современной педагогической науки, а так же опыт лучших учителей школы. Лариса Николаевна стремится пробудить в учениках пытливость мысли, расширить представлении детей об окружающем мире. Учительница поддерживает у детей любовь к учению, старается, чтобы каждый ребёнок нашёл себе дело по душе, проявил свои лучшие качества личности.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      Ученики Ларисы  Николаевны обладают хорошими знаниями, в старшие классы приходят хорошо подготовленными и, не испытывая больших затруднений, учатся все годы в школе ровно. 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   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33783"/>
            <a:ext cx="3968840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53285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54" y="214290"/>
            <a:ext cx="814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Отзыв  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заместителя директора МБОУ «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Сакмарская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 СОШ» Саренко Т. Е.</a:t>
            </a:r>
            <a:b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</a:br>
            <a:endParaRPr lang="ru-RU" sz="2400" b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5433" y="1196752"/>
            <a:ext cx="892971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работе учителя начальных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классов Евдокимовой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Ларисы Николаевны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           Лариса Николаевна постоянно совершенствует своё мастерство, пополняет свои знания. Она хорошо понимает, что ученикам нужен грамотный, образованный, интересный учитель. Ведь речь идёт не только о том, чтобы сформировать у детей знания, умения и навыки, предусмотренные программой, не менее важно раскрыть способности каждого, развить у детей желание и умение учиться, ощутить радость самостоятельного познания. В этом учителю помогает педагогическая наука, различные педагогические методики, которые она постоянно использует в своей работе, постоянное стремление к самосовершенствованию. 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      Большую просветительную работу проводит Лариса Николаевна среди педагогов в школе, в районе. Предметом обсуждения здесь являются различные вопросы современной методики преподавания, грамотного подхода к введению нового в преподавании всех дисциплин в начальной школе. Для этого она на разных уровнях знакомит коллег с новыми идеями педагогической науки, своевременно реагируя на вводимые изменения в практику обучения в начальной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школе.</a:t>
            </a: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33783"/>
            <a:ext cx="3968840" cy="1024217"/>
          </a:xfrm>
          <a:prstGeom prst="rect">
            <a:avLst/>
          </a:prstGeom>
        </p:spPr>
      </p:pic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8209047" y="6067004"/>
            <a:ext cx="648072" cy="5760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7901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26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2044</TotalTime>
  <Words>6644</Words>
  <Application>Microsoft Office PowerPoint</Application>
  <PresentationFormat>Экран (4:3)</PresentationFormat>
  <Paragraphs>1465</Paragraphs>
  <Slides>108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108</vt:i4>
      </vt:variant>
    </vt:vector>
  </HeadingPairs>
  <TitlesOfParts>
    <vt:vector size="120" baseType="lpstr">
      <vt:lpstr>Arial</vt:lpstr>
      <vt:lpstr>Calibri</vt:lpstr>
      <vt:lpstr>Century Schoolbook</vt:lpstr>
      <vt:lpstr>Constantia</vt:lpstr>
      <vt:lpstr>Symbol</vt:lpstr>
      <vt:lpstr>Tahoma</vt:lpstr>
      <vt:lpstr>Times New Roman</vt:lpstr>
      <vt:lpstr>Trebuchet MS</vt:lpstr>
      <vt:lpstr>Verdana</vt:lpstr>
      <vt:lpstr>Wingdings 3</vt:lpstr>
      <vt:lpstr>Грань</vt:lpstr>
      <vt:lpstr>Диаграмма Microsoft Excel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Larisa_E</cp:lastModifiedBy>
  <cp:revision>82</cp:revision>
  <dcterms:created xsi:type="dcterms:W3CDTF">2014-10-11T16:32:48Z</dcterms:created>
  <dcterms:modified xsi:type="dcterms:W3CDTF">2015-03-18T17:28:51Z</dcterms:modified>
</cp:coreProperties>
</file>