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391" r:id="rId2"/>
    <p:sldId id="409" r:id="rId3"/>
    <p:sldId id="410" r:id="rId4"/>
    <p:sldId id="330" r:id="rId5"/>
    <p:sldId id="359" r:id="rId6"/>
    <p:sldId id="365" r:id="rId7"/>
    <p:sldId id="360" r:id="rId8"/>
    <p:sldId id="361" r:id="rId9"/>
    <p:sldId id="362" r:id="rId10"/>
    <p:sldId id="363" r:id="rId11"/>
    <p:sldId id="364" r:id="rId12"/>
    <p:sldId id="367" r:id="rId13"/>
    <p:sldId id="386" r:id="rId14"/>
    <p:sldId id="385" r:id="rId15"/>
    <p:sldId id="384" r:id="rId16"/>
    <p:sldId id="383" r:id="rId17"/>
    <p:sldId id="331" r:id="rId18"/>
    <p:sldId id="295" r:id="rId19"/>
    <p:sldId id="326" r:id="rId20"/>
    <p:sldId id="404" r:id="rId21"/>
    <p:sldId id="324" r:id="rId22"/>
    <p:sldId id="325" r:id="rId23"/>
    <p:sldId id="388" r:id="rId24"/>
    <p:sldId id="403" r:id="rId25"/>
    <p:sldId id="402" r:id="rId26"/>
    <p:sldId id="345" r:id="rId27"/>
    <p:sldId id="346" r:id="rId28"/>
    <p:sldId id="389" r:id="rId29"/>
    <p:sldId id="339" r:id="rId30"/>
    <p:sldId id="352" r:id="rId31"/>
    <p:sldId id="350" r:id="rId32"/>
    <p:sldId id="337" r:id="rId33"/>
    <p:sldId id="372" r:id="rId34"/>
    <p:sldId id="351" r:id="rId35"/>
    <p:sldId id="341" r:id="rId36"/>
    <p:sldId id="368" r:id="rId37"/>
    <p:sldId id="333" r:id="rId38"/>
    <p:sldId id="390" r:id="rId39"/>
    <p:sldId id="408" r:id="rId40"/>
    <p:sldId id="355" r:id="rId41"/>
    <p:sldId id="301" r:id="rId42"/>
    <p:sldId id="329" r:id="rId43"/>
    <p:sldId id="344" r:id="rId44"/>
    <p:sldId id="328" r:id="rId45"/>
    <p:sldId id="405" r:id="rId46"/>
    <p:sldId id="342" r:id="rId47"/>
    <p:sldId id="327" r:id="rId48"/>
    <p:sldId id="370" r:id="rId49"/>
    <p:sldId id="371" r:id="rId50"/>
    <p:sldId id="358" r:id="rId51"/>
    <p:sldId id="369" r:id="rId52"/>
    <p:sldId id="356" r:id="rId53"/>
    <p:sldId id="357" r:id="rId54"/>
    <p:sldId id="305" r:id="rId55"/>
    <p:sldId id="307" r:id="rId56"/>
    <p:sldId id="306" r:id="rId57"/>
    <p:sldId id="378" r:id="rId58"/>
    <p:sldId id="392" r:id="rId59"/>
    <p:sldId id="393" r:id="rId60"/>
    <p:sldId id="400" r:id="rId61"/>
    <p:sldId id="394" r:id="rId62"/>
    <p:sldId id="395" r:id="rId63"/>
    <p:sldId id="397" r:id="rId64"/>
    <p:sldId id="398" r:id="rId65"/>
    <p:sldId id="379"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СОЯ" id="{BCC2B3EF-2220-4812-8F78-D850AA2F9F62}">
          <p14:sldIdLst>
            <p14:sldId id="391"/>
            <p14:sldId id="409"/>
            <p14:sldId id="410"/>
            <p14:sldId id="330"/>
            <p14:sldId id="359"/>
            <p14:sldId id="365"/>
            <p14:sldId id="360"/>
            <p14:sldId id="361"/>
            <p14:sldId id="362"/>
            <p14:sldId id="363"/>
            <p14:sldId id="364"/>
            <p14:sldId id="367"/>
            <p14:sldId id="386"/>
            <p14:sldId id="385"/>
            <p14:sldId id="384"/>
            <p14:sldId id="383"/>
          </p14:sldIdLst>
        </p14:section>
        <p14:section name="СОЯ ПОДГОТОВКА СЕМЯН" id="{8BDE4269-822A-44BD-BB60-5A4292C526AD}">
          <p14:sldIdLst>
            <p14:sldId id="331"/>
            <p14:sldId id="295"/>
            <p14:sldId id="326"/>
            <p14:sldId id="404"/>
            <p14:sldId id="324"/>
            <p14:sldId id="325"/>
            <p14:sldId id="388"/>
            <p14:sldId id="403"/>
            <p14:sldId id="402"/>
            <p14:sldId id="345"/>
            <p14:sldId id="346"/>
            <p14:sldId id="389"/>
            <p14:sldId id="339"/>
            <p14:sldId id="352"/>
            <p14:sldId id="350"/>
            <p14:sldId id="337"/>
            <p14:sldId id="372"/>
            <p14:sldId id="351"/>
            <p14:sldId id="341"/>
            <p14:sldId id="368"/>
            <p14:sldId id="333"/>
            <p14:sldId id="390"/>
            <p14:sldId id="408"/>
            <p14:sldId id="355"/>
            <p14:sldId id="301"/>
            <p14:sldId id="329"/>
            <p14:sldId id="344"/>
            <p14:sldId id="328"/>
            <p14:sldId id="405"/>
          </p14:sldIdLst>
        </p14:section>
        <p14:section name="СОЯ ОБРАБОТКА ПО ВЕГЕТАЦИИ" id="{CDB3DE34-4E33-4BF2-8D4D-9D9DDB2D03A9}">
          <p14:sldIdLst>
            <p14:sldId id="342"/>
            <p14:sldId id="327"/>
            <p14:sldId id="370"/>
            <p14:sldId id="371"/>
            <p14:sldId id="358"/>
            <p14:sldId id="369"/>
            <p14:sldId id="356"/>
            <p14:sldId id="357"/>
            <p14:sldId id="305"/>
            <p14:sldId id="307"/>
            <p14:sldId id="306"/>
            <p14:sldId id="378"/>
            <p14:sldId id="392"/>
            <p14:sldId id="393"/>
            <p14:sldId id="400"/>
            <p14:sldId id="394"/>
            <p14:sldId id="395"/>
            <p14:sldId id="397"/>
            <p14:sldId id="398"/>
            <p14:sldId id="37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Пользователь Windows" initials="П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776" autoAdjust="0"/>
    <p:restoredTop sz="94616" autoAdjust="0"/>
  </p:normalViewPr>
  <p:slideViewPr>
    <p:cSldViewPr>
      <p:cViewPr varScale="1">
        <p:scale>
          <a:sx n="94" d="100"/>
          <a:sy n="94" d="100"/>
        </p:scale>
        <p:origin x="90" y="41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Lst>
  </p:outlineViewPr>
  <p:notesTextViewPr>
    <p:cViewPr>
      <p:scale>
        <a:sx n="1" d="1"/>
        <a:sy n="1" d="1"/>
      </p:scale>
      <p:origin x="0" y="0"/>
    </p:cViewPr>
  </p:notesTextViewPr>
  <p:sorterViewPr>
    <p:cViewPr>
      <p:scale>
        <a:sx n="150" d="100"/>
        <a:sy n="150" d="100"/>
      </p:scale>
      <p:origin x="0" y="-969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13" Type="http://schemas.openxmlformats.org/officeDocument/2006/relationships/slide" Target="slides/slide13.xml"/><Relationship Id="rId18" Type="http://schemas.openxmlformats.org/officeDocument/2006/relationships/slide" Target="slides/slide18.xml"/><Relationship Id="rId26" Type="http://schemas.openxmlformats.org/officeDocument/2006/relationships/slide" Target="slides/slide27.xml"/><Relationship Id="rId39" Type="http://schemas.openxmlformats.org/officeDocument/2006/relationships/slide" Target="slides/slide42.xml"/><Relationship Id="rId21" Type="http://schemas.openxmlformats.org/officeDocument/2006/relationships/slide" Target="slides/slide21.xml"/><Relationship Id="rId34" Type="http://schemas.openxmlformats.org/officeDocument/2006/relationships/slide" Target="slides/slide35.xml"/><Relationship Id="rId42" Type="http://schemas.openxmlformats.org/officeDocument/2006/relationships/slide" Target="slides/slide45.xml"/><Relationship Id="rId47" Type="http://schemas.openxmlformats.org/officeDocument/2006/relationships/slide" Target="slides/slide50.xml"/><Relationship Id="rId50" Type="http://schemas.openxmlformats.org/officeDocument/2006/relationships/slide" Target="slides/slide53.xml"/><Relationship Id="rId55" Type="http://schemas.openxmlformats.org/officeDocument/2006/relationships/slide" Target="slides/slide58.xml"/><Relationship Id="rId7" Type="http://schemas.openxmlformats.org/officeDocument/2006/relationships/slide" Target="slides/slide7.xml"/><Relationship Id="rId2" Type="http://schemas.openxmlformats.org/officeDocument/2006/relationships/slide" Target="slides/slide2.xml"/><Relationship Id="rId16" Type="http://schemas.openxmlformats.org/officeDocument/2006/relationships/slide" Target="slides/slide16.xml"/><Relationship Id="rId29" Type="http://schemas.openxmlformats.org/officeDocument/2006/relationships/slide" Target="slides/slide30.xml"/><Relationship Id="rId11" Type="http://schemas.openxmlformats.org/officeDocument/2006/relationships/slide" Target="slides/slide11.xml"/><Relationship Id="rId24" Type="http://schemas.openxmlformats.org/officeDocument/2006/relationships/slide" Target="slides/slide25.xml"/><Relationship Id="rId32" Type="http://schemas.openxmlformats.org/officeDocument/2006/relationships/slide" Target="slides/slide33.xml"/><Relationship Id="rId37" Type="http://schemas.openxmlformats.org/officeDocument/2006/relationships/slide" Target="slides/slide40.xml"/><Relationship Id="rId40" Type="http://schemas.openxmlformats.org/officeDocument/2006/relationships/slide" Target="slides/slide43.xml"/><Relationship Id="rId45" Type="http://schemas.openxmlformats.org/officeDocument/2006/relationships/slide" Target="slides/slide48.xml"/><Relationship Id="rId53" Type="http://schemas.openxmlformats.org/officeDocument/2006/relationships/slide" Target="slides/slide56.xml"/><Relationship Id="rId58" Type="http://schemas.openxmlformats.org/officeDocument/2006/relationships/slide" Target="slides/slide61.xml"/><Relationship Id="rId5" Type="http://schemas.openxmlformats.org/officeDocument/2006/relationships/slide" Target="slides/slide5.xml"/><Relationship Id="rId61" Type="http://schemas.openxmlformats.org/officeDocument/2006/relationships/slide" Target="slides/slide64.xml"/><Relationship Id="rId19" Type="http://schemas.openxmlformats.org/officeDocument/2006/relationships/slide" Target="slides/slide19.xml"/><Relationship Id="rId14" Type="http://schemas.openxmlformats.org/officeDocument/2006/relationships/slide" Target="slides/slide14.xml"/><Relationship Id="rId22" Type="http://schemas.openxmlformats.org/officeDocument/2006/relationships/slide" Target="slides/slide22.xml"/><Relationship Id="rId27" Type="http://schemas.openxmlformats.org/officeDocument/2006/relationships/slide" Target="slides/slide28.xml"/><Relationship Id="rId30" Type="http://schemas.openxmlformats.org/officeDocument/2006/relationships/slide" Target="slides/slide31.xml"/><Relationship Id="rId35" Type="http://schemas.openxmlformats.org/officeDocument/2006/relationships/slide" Target="slides/slide36.xml"/><Relationship Id="rId43" Type="http://schemas.openxmlformats.org/officeDocument/2006/relationships/slide" Target="slides/slide46.xml"/><Relationship Id="rId48" Type="http://schemas.openxmlformats.org/officeDocument/2006/relationships/slide" Target="slides/slide51.xml"/><Relationship Id="rId56" Type="http://schemas.openxmlformats.org/officeDocument/2006/relationships/slide" Target="slides/slide59.xml"/><Relationship Id="rId8" Type="http://schemas.openxmlformats.org/officeDocument/2006/relationships/slide" Target="slides/slide8.xml"/><Relationship Id="rId51" Type="http://schemas.openxmlformats.org/officeDocument/2006/relationships/slide" Target="slides/slide54.xml"/><Relationship Id="rId3" Type="http://schemas.openxmlformats.org/officeDocument/2006/relationships/slide" Target="slides/slide3.xml"/><Relationship Id="rId12" Type="http://schemas.openxmlformats.org/officeDocument/2006/relationships/slide" Target="slides/slide12.xml"/><Relationship Id="rId17" Type="http://schemas.openxmlformats.org/officeDocument/2006/relationships/slide" Target="slides/slide17.xml"/><Relationship Id="rId25" Type="http://schemas.openxmlformats.org/officeDocument/2006/relationships/slide" Target="slides/slide26.xml"/><Relationship Id="rId33" Type="http://schemas.openxmlformats.org/officeDocument/2006/relationships/slide" Target="slides/slide34.xml"/><Relationship Id="rId38" Type="http://schemas.openxmlformats.org/officeDocument/2006/relationships/slide" Target="slides/slide41.xml"/><Relationship Id="rId46" Type="http://schemas.openxmlformats.org/officeDocument/2006/relationships/slide" Target="slides/slide49.xml"/><Relationship Id="rId59" Type="http://schemas.openxmlformats.org/officeDocument/2006/relationships/slide" Target="slides/slide62.xml"/><Relationship Id="rId20" Type="http://schemas.openxmlformats.org/officeDocument/2006/relationships/slide" Target="slides/slide20.xml"/><Relationship Id="rId41" Type="http://schemas.openxmlformats.org/officeDocument/2006/relationships/slide" Target="slides/slide44.xml"/><Relationship Id="rId54" Type="http://schemas.openxmlformats.org/officeDocument/2006/relationships/slide" Target="slides/slide57.xml"/><Relationship Id="rId62" Type="http://schemas.openxmlformats.org/officeDocument/2006/relationships/slide" Target="slides/slide65.xml"/><Relationship Id="rId1" Type="http://schemas.openxmlformats.org/officeDocument/2006/relationships/slide" Target="slides/slide1.xml"/><Relationship Id="rId6" Type="http://schemas.openxmlformats.org/officeDocument/2006/relationships/slide" Target="slides/slide6.xml"/><Relationship Id="rId15" Type="http://schemas.openxmlformats.org/officeDocument/2006/relationships/slide" Target="slides/slide15.xml"/><Relationship Id="rId23" Type="http://schemas.openxmlformats.org/officeDocument/2006/relationships/slide" Target="slides/slide23.xml"/><Relationship Id="rId28" Type="http://schemas.openxmlformats.org/officeDocument/2006/relationships/slide" Target="slides/slide29.xml"/><Relationship Id="rId36" Type="http://schemas.openxmlformats.org/officeDocument/2006/relationships/slide" Target="slides/slide37.xml"/><Relationship Id="rId49" Type="http://schemas.openxmlformats.org/officeDocument/2006/relationships/slide" Target="slides/slide52.xml"/><Relationship Id="rId57" Type="http://schemas.openxmlformats.org/officeDocument/2006/relationships/slide" Target="slides/slide60.xml"/><Relationship Id="rId10" Type="http://schemas.openxmlformats.org/officeDocument/2006/relationships/slide" Target="slides/slide10.xml"/><Relationship Id="rId31" Type="http://schemas.openxmlformats.org/officeDocument/2006/relationships/slide" Target="slides/slide32.xml"/><Relationship Id="rId44" Type="http://schemas.openxmlformats.org/officeDocument/2006/relationships/slide" Target="slides/slide47.xml"/><Relationship Id="rId52" Type="http://schemas.openxmlformats.org/officeDocument/2006/relationships/slide" Target="slides/slide55.xml"/><Relationship Id="rId60" Type="http://schemas.openxmlformats.org/officeDocument/2006/relationships/slide" Target="slides/slide63.xml"/><Relationship Id="rId4" Type="http://schemas.openxmlformats.org/officeDocument/2006/relationships/slide" Target="slides/slide4.xml"/><Relationship Id="rId9"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61333440182425"/>
          <c:y val="3.9162508178103676E-2"/>
          <c:w val="0.76126992264976034"/>
          <c:h val="0.92167498364379274"/>
        </c:manualLayout>
      </c:layout>
      <c:barChart>
        <c:barDir val="col"/>
        <c:grouping val="clustered"/>
        <c:varyColors val="1"/>
        <c:ser>
          <c:idx val="0"/>
          <c:order val="0"/>
          <c:tx>
            <c:strRef>
              <c:f>Лист1!$B$1</c:f>
              <c:strCache>
                <c:ptCount val="1"/>
                <c:pt idx="0">
                  <c:v>Ряд 1</c:v>
                </c:pt>
              </c:strCache>
            </c:strRef>
          </c:tx>
          <c:invertIfNegative val="0"/>
          <c:cat>
            <c:strRef>
              <c:f>Лист1!$A$2:$A$4</c:f>
              <c:strCache>
                <c:ptCount val="3"/>
                <c:pt idx="0">
                  <c:v>ам селитра</c:v>
                </c:pt>
                <c:pt idx="1">
                  <c:v>преноктин а</c:v>
                </c:pt>
                <c:pt idx="2">
                  <c:v>нитрофикс Ж</c:v>
                </c:pt>
              </c:strCache>
            </c:strRef>
          </c:cat>
          <c:val>
            <c:numRef>
              <c:f>Лист1!$B$2:$B$4</c:f>
              <c:numCache>
                <c:formatCode>General</c:formatCode>
                <c:ptCount val="3"/>
                <c:pt idx="0">
                  <c:v>3694</c:v>
                </c:pt>
                <c:pt idx="1">
                  <c:v>154</c:v>
                </c:pt>
                <c:pt idx="2">
                  <c:v>84</c:v>
                </c:pt>
              </c:numCache>
            </c:numRef>
          </c:val>
        </c:ser>
        <c:dLbls>
          <c:showLegendKey val="0"/>
          <c:showVal val="0"/>
          <c:showCatName val="0"/>
          <c:showSerName val="0"/>
          <c:showPercent val="0"/>
          <c:showBubbleSize val="0"/>
        </c:dLbls>
        <c:gapWidth val="40"/>
        <c:overlap val="-89"/>
        <c:axId val="-1970684704"/>
        <c:axId val="-1970695584"/>
      </c:barChart>
      <c:catAx>
        <c:axId val="-1970684704"/>
        <c:scaling>
          <c:orientation val="minMax"/>
        </c:scaling>
        <c:delete val="1"/>
        <c:axPos val="b"/>
        <c:numFmt formatCode="General" sourceLinked="0"/>
        <c:majorTickMark val="out"/>
        <c:minorTickMark val="none"/>
        <c:tickLblPos val="none"/>
        <c:crossAx val="-1970695584"/>
        <c:crosses val="autoZero"/>
        <c:auto val="1"/>
        <c:lblAlgn val="ctr"/>
        <c:lblOffset val="100"/>
        <c:noMultiLvlLbl val="0"/>
      </c:catAx>
      <c:valAx>
        <c:axId val="-1970695584"/>
        <c:scaling>
          <c:orientation val="minMax"/>
        </c:scaling>
        <c:delete val="0"/>
        <c:axPos val="l"/>
        <c:majorGridlines/>
        <c:numFmt formatCode="General" sourceLinked="1"/>
        <c:majorTickMark val="out"/>
        <c:minorTickMark val="none"/>
        <c:tickLblPos val="nextTo"/>
        <c:crossAx val="-1970684704"/>
        <c:crosses val="autoZero"/>
        <c:crossBetween val="between"/>
      </c:valAx>
    </c:plotArea>
    <c:legend>
      <c:legendPos val="r"/>
      <c:layout>
        <c:manualLayout>
          <c:xMode val="edge"/>
          <c:yMode val="edge"/>
          <c:x val="0.38742758090631108"/>
          <c:y val="0.26312489198731015"/>
          <c:w val="0.58944202010341307"/>
          <c:h val="0.32323307650024108"/>
        </c:manualLayout>
      </c:layout>
      <c:overlay val="0"/>
      <c:txPr>
        <a:bodyPr/>
        <a:lstStyle/>
        <a:p>
          <a:pPr>
            <a:defRPr sz="2400"/>
          </a:pPr>
          <a:endParaRPr lang="ru-RU"/>
        </a:p>
      </c:txPr>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8C1064-141A-435C-B23A-4EFC84CB70FB}" type="datetimeFigureOut">
              <a:rPr lang="ru-RU" smtClean="0"/>
              <a:pPr/>
              <a:t>14.04.2015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A5326F-1022-4EBE-A0D2-851715AF2FDC}" type="slidenum">
              <a:rPr lang="ru-RU" smtClean="0"/>
              <a:pPr/>
              <a:t>‹#›</a:t>
            </a:fld>
            <a:endParaRPr lang="ru-RU"/>
          </a:p>
        </p:txBody>
      </p:sp>
    </p:spTree>
    <p:extLst>
      <p:ext uri="{BB962C8B-B14F-4D97-AF65-F5344CB8AC3E}">
        <p14:creationId xmlns:p14="http://schemas.microsoft.com/office/powerpoint/2010/main" val="3692032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36007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99226" y="188640"/>
            <a:ext cx="2465262" cy="792088"/>
          </a:xfrm>
          <a:prstGeom prst="rect">
            <a:avLst/>
          </a:prstGeom>
        </p:spPr>
      </p:pic>
    </p:spTree>
    <p:extLst>
      <p:ext uri="{BB962C8B-B14F-4D97-AF65-F5344CB8AC3E}">
        <p14:creationId xmlns:p14="http://schemas.microsoft.com/office/powerpoint/2010/main" val="3871013869"/>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tif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jpeg"/></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691680" y="1196752"/>
            <a:ext cx="5675868" cy="5194242"/>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574548" y="2754061"/>
            <a:ext cx="6858002" cy="1349878"/>
          </a:xfrm>
          <a:prstGeom prst="rect">
            <a:avLst/>
          </a:prstGeom>
        </p:spPr>
      </p:pic>
      <p:sp>
        <p:nvSpPr>
          <p:cNvPr id="4" name="TextBox 2"/>
          <p:cNvSpPr txBox="1"/>
          <p:nvPr/>
        </p:nvSpPr>
        <p:spPr>
          <a:xfrm>
            <a:off x="6660232" y="3405289"/>
            <a:ext cx="2304256" cy="3354765"/>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uk-UA" sz="7200" dirty="0" smtClean="0">
                <a:solidFill>
                  <a:schemeClr val="accent1">
                    <a:lumMod val="50000"/>
                  </a:schemeClr>
                </a:solidFill>
                <a:latin typeface="Bookman Old Style" panose="02050604050505020204" pitchFamily="18" charset="0"/>
              </a:rPr>
              <a:t>15</a:t>
            </a:r>
          </a:p>
          <a:p>
            <a:pPr algn="r"/>
            <a:r>
              <a:rPr lang="uk-UA" sz="2800" dirty="0" smtClean="0">
                <a:solidFill>
                  <a:schemeClr val="accent1">
                    <a:lumMod val="50000"/>
                  </a:schemeClr>
                </a:solidFill>
                <a:latin typeface="Bookman Old Style" panose="02050604050505020204" pitchFamily="18" charset="0"/>
              </a:rPr>
              <a:t>років</a:t>
            </a:r>
          </a:p>
          <a:p>
            <a:pPr algn="r"/>
            <a:r>
              <a:rPr lang="uk-UA" sz="2800" dirty="0" smtClean="0">
                <a:solidFill>
                  <a:schemeClr val="accent1">
                    <a:lumMod val="50000"/>
                  </a:schemeClr>
                </a:solidFill>
                <a:latin typeface="Bookman Old Style" panose="02050604050505020204" pitchFamily="18" charset="0"/>
              </a:rPr>
              <a:t>на</a:t>
            </a:r>
          </a:p>
          <a:p>
            <a:pPr algn="r"/>
            <a:r>
              <a:rPr lang="uk-UA" sz="2800" dirty="0" smtClean="0">
                <a:solidFill>
                  <a:schemeClr val="accent1">
                    <a:lumMod val="50000"/>
                  </a:schemeClr>
                </a:solidFill>
                <a:latin typeface="Bookman Old Style" panose="02050604050505020204" pitchFamily="18" charset="0"/>
              </a:rPr>
              <a:t>аграрному  </a:t>
            </a:r>
          </a:p>
          <a:p>
            <a:pPr algn="r"/>
            <a:r>
              <a:rPr lang="uk-UA" sz="2800" dirty="0" smtClean="0">
                <a:solidFill>
                  <a:schemeClr val="accent1">
                    <a:lumMod val="50000"/>
                  </a:schemeClr>
                </a:solidFill>
                <a:latin typeface="Bookman Old Style" panose="02050604050505020204" pitchFamily="18" charset="0"/>
              </a:rPr>
              <a:t>ринку</a:t>
            </a:r>
          </a:p>
          <a:p>
            <a:pPr algn="r"/>
            <a:r>
              <a:rPr lang="uk-UA" sz="2800" dirty="0" smtClean="0">
                <a:solidFill>
                  <a:schemeClr val="accent1">
                    <a:lumMod val="50000"/>
                  </a:schemeClr>
                </a:solidFill>
                <a:latin typeface="Bookman Old Style" panose="02050604050505020204" pitchFamily="18" charset="0"/>
              </a:rPr>
              <a:t>України</a:t>
            </a:r>
            <a:endParaRPr lang="uk-UA" sz="2800" dirty="0">
              <a:solidFill>
                <a:schemeClr val="accent1">
                  <a:lumMod val="50000"/>
                </a:schemeClr>
              </a:solidFill>
              <a:latin typeface="Bookman Old Style" panose="02050604050505020204" pitchFamily="18" charset="0"/>
            </a:endParaRPr>
          </a:p>
        </p:txBody>
      </p:sp>
    </p:spTree>
    <p:extLst>
      <p:ext uri="{BB962C8B-B14F-4D97-AF65-F5344CB8AC3E}">
        <p14:creationId xmlns:p14="http://schemas.microsoft.com/office/powerpoint/2010/main" val="2097607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3768" y="1851645"/>
            <a:ext cx="6552728" cy="3154710"/>
          </a:xfrm>
          <a:prstGeom prst="rect">
            <a:avLst/>
          </a:prstGeom>
          <a:noFill/>
        </p:spPr>
        <p:txBody>
          <a:bodyPr wrap="square" lIns="91440" tIns="45720" rIns="91440" bIns="45720">
            <a:spAutoFit/>
          </a:bodyPr>
          <a:lstStyle/>
          <a:p>
            <a:pPr algn="ctr"/>
            <a:r>
              <a:rPr lang="uk-UA" sz="4400" b="0" cap="none" spc="0" dirty="0" smtClean="0">
                <a:ln w="0"/>
                <a:solidFill>
                  <a:schemeClr val="accent3">
                    <a:lumMod val="50000"/>
                  </a:schemeClr>
                </a:solidFill>
                <a:effectLst/>
              </a:rPr>
              <a:t>препарати групи компаній </a:t>
            </a:r>
            <a:r>
              <a:rPr lang="uk-UA" sz="11500" b="1" dirty="0" smtClean="0">
                <a:ln w="0"/>
                <a:solidFill>
                  <a:schemeClr val="accent3">
                    <a:lumMod val="50000"/>
                  </a:schemeClr>
                </a:solidFill>
              </a:rPr>
              <a:t>БІОНА</a:t>
            </a:r>
          </a:p>
          <a:p>
            <a:pPr algn="ctr"/>
            <a:r>
              <a:rPr lang="uk-UA" sz="4000" dirty="0" smtClean="0">
                <a:ln w="0"/>
                <a:solidFill>
                  <a:schemeClr val="accent3">
                    <a:lumMod val="50000"/>
                  </a:schemeClr>
                </a:solidFill>
              </a:rPr>
              <a:t>в технології вирощування сої</a:t>
            </a:r>
            <a:endParaRPr lang="uk-UA" sz="5000" dirty="0" smtClean="0">
              <a:ln w="0"/>
              <a:solidFill>
                <a:schemeClr val="accent3">
                  <a:lumMod val="50000"/>
                </a:schemeClr>
              </a:solidFill>
            </a:endParaRPr>
          </a:p>
        </p:txBody>
      </p:sp>
      <p:pic>
        <p:nvPicPr>
          <p:cNvPr id="4" name="Рисунок 3"/>
          <p:cNvPicPr>
            <a:picLocks noChangeAspect="1"/>
          </p:cNvPicPr>
          <p:nvPr/>
        </p:nvPicPr>
        <p:blipFill rotWithShape="1">
          <a:blip r:embed="rId2"/>
          <a:srcRect l="52899"/>
          <a:stretch/>
        </p:blipFill>
        <p:spPr>
          <a:xfrm>
            <a:off x="251520" y="188640"/>
            <a:ext cx="2051720" cy="64807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44433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52899"/>
          <a:stretch/>
        </p:blipFill>
        <p:spPr>
          <a:xfrm>
            <a:off x="251520" y="188640"/>
            <a:ext cx="2051720" cy="64807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2555776" y="1505396"/>
            <a:ext cx="6552728" cy="3693319"/>
          </a:xfrm>
          <a:prstGeom prst="rect">
            <a:avLst/>
          </a:prstGeom>
          <a:noFill/>
        </p:spPr>
        <p:txBody>
          <a:bodyPr wrap="squar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uk-UA" sz="4400" b="0" cap="none" spc="0" dirty="0" smtClean="0">
                <a:ln w="0"/>
                <a:solidFill>
                  <a:schemeClr val="accent3">
                    <a:lumMod val="50000"/>
                  </a:schemeClr>
                </a:solidFill>
                <a:effectLst/>
                <a:latin typeface="Arial" panose="020B0604020202020204" pitchFamily="34" charset="0"/>
                <a:cs typeface="Arial" panose="020B0604020202020204" pitchFamily="34" charset="0"/>
              </a:rPr>
              <a:t>не чекайте симптоми</a:t>
            </a:r>
          </a:p>
          <a:p>
            <a:pPr algn="ctr"/>
            <a:r>
              <a:rPr lang="uk-UA" sz="4400" i="1" dirty="0" smtClean="0">
                <a:ln w="0"/>
                <a:solidFill>
                  <a:schemeClr val="accent3">
                    <a:lumMod val="50000"/>
                  </a:schemeClr>
                </a:solidFill>
                <a:latin typeface="Arial" panose="020B0604020202020204" pitchFamily="34" charset="0"/>
                <a:cs typeface="Arial" panose="020B0604020202020204" pitchFamily="34" charset="0"/>
              </a:rPr>
              <a:t>(коли вже)</a:t>
            </a:r>
            <a:endParaRPr lang="uk-UA" sz="4400" b="0" i="1" cap="none" spc="0" dirty="0" smtClean="0">
              <a:ln w="0"/>
              <a:solidFill>
                <a:schemeClr val="accent3">
                  <a:lumMod val="50000"/>
                </a:schemeClr>
              </a:solidFill>
              <a:effectLst/>
              <a:latin typeface="Arial" panose="020B0604020202020204" pitchFamily="34" charset="0"/>
              <a:cs typeface="Arial" panose="020B0604020202020204" pitchFamily="34" charset="0"/>
            </a:endParaRPr>
          </a:p>
          <a:p>
            <a:pPr algn="ctr"/>
            <a:r>
              <a:rPr lang="uk-UA" sz="5400" dirty="0">
                <a:ln w="0"/>
                <a:solidFill>
                  <a:schemeClr val="accent3">
                    <a:lumMod val="50000"/>
                  </a:schemeClr>
                </a:solidFill>
                <a:latin typeface="Arial" panose="020B0604020202020204" pitchFamily="34" charset="0"/>
                <a:cs typeface="Arial" panose="020B0604020202020204" pitchFamily="34" charset="0"/>
              </a:rPr>
              <a:t>-</a:t>
            </a:r>
            <a:endParaRPr lang="uk-UA" sz="5400" b="0" cap="none" spc="0" dirty="0" smtClean="0">
              <a:ln w="0"/>
              <a:solidFill>
                <a:schemeClr val="accent3">
                  <a:lumMod val="50000"/>
                </a:schemeClr>
              </a:solidFill>
              <a:effectLst/>
              <a:latin typeface="Arial" panose="020B0604020202020204" pitchFamily="34" charset="0"/>
              <a:cs typeface="Arial" panose="020B0604020202020204" pitchFamily="34" charset="0"/>
            </a:endParaRPr>
          </a:p>
          <a:p>
            <a:pPr algn="ctr"/>
            <a:r>
              <a:rPr lang="uk-UA" sz="4400" b="0" cap="none" spc="0" dirty="0" smtClean="0">
                <a:ln w="0"/>
                <a:solidFill>
                  <a:schemeClr val="accent3">
                    <a:lumMod val="50000"/>
                  </a:schemeClr>
                </a:solidFill>
                <a:effectLst/>
                <a:latin typeface="Arial" panose="020B0604020202020204" pitchFamily="34" charset="0"/>
                <a:cs typeface="Arial" panose="020B0604020202020204" pitchFamily="34" charset="0"/>
              </a:rPr>
              <a:t>захищайтесь від причин</a:t>
            </a:r>
          </a:p>
          <a:p>
            <a:pPr algn="ctr"/>
            <a:r>
              <a:rPr lang="uk-UA" sz="4400" i="1" dirty="0" smtClean="0">
                <a:ln w="0"/>
                <a:solidFill>
                  <a:schemeClr val="accent3">
                    <a:lumMod val="50000"/>
                  </a:schemeClr>
                </a:solidFill>
                <a:latin typeface="Arial" panose="020B0604020202020204" pitchFamily="34" charset="0"/>
                <a:cs typeface="Arial" panose="020B0604020202020204" pitchFamily="34" charset="0"/>
              </a:rPr>
              <a:t>(коли ще)</a:t>
            </a:r>
            <a:endParaRPr lang="uk-UA" sz="4400" b="0" i="1" cap="none" spc="0" dirty="0">
              <a:ln w="0"/>
              <a:solidFill>
                <a:schemeClr val="accent3">
                  <a:lumMod val="50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5546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318116"/>
            <a:ext cx="8784976" cy="923330"/>
          </a:xfrm>
          <a:prstGeom prst="rect">
            <a:avLst/>
          </a:prstGeom>
          <a:noFill/>
        </p:spPr>
        <p:txBody>
          <a:bodyPr wrap="square" lIns="91440" tIns="45720" rIns="91440" bIns="45720">
            <a:spAutoFit/>
          </a:bodyPr>
          <a:lstStyle/>
          <a:p>
            <a:pPr algn="ctr"/>
            <a:r>
              <a:rPr lang="uk-UA" sz="5400" b="0" cap="none" spc="0" dirty="0" smtClean="0">
                <a:ln w="0"/>
                <a:solidFill>
                  <a:schemeClr val="accent3">
                    <a:lumMod val="50000"/>
                  </a:schemeClr>
                </a:solidFill>
                <a:effectLst/>
              </a:rPr>
              <a:t>технологічна схема</a:t>
            </a:r>
            <a:endParaRPr lang="uk-UA" sz="5400" b="0" cap="none" spc="0" dirty="0">
              <a:ln w="0"/>
              <a:solidFill>
                <a:schemeClr val="accent3">
                  <a:lumMod val="50000"/>
                </a:schemeClr>
              </a:solidFill>
              <a:effectLst/>
            </a:endParaRPr>
          </a:p>
        </p:txBody>
      </p:sp>
      <p:sp>
        <p:nvSpPr>
          <p:cNvPr id="3" name="Прямоугольник 2"/>
          <p:cNvSpPr/>
          <p:nvPr/>
        </p:nvSpPr>
        <p:spPr>
          <a:xfrm>
            <a:off x="36481" y="3068960"/>
            <a:ext cx="8928992" cy="2554545"/>
          </a:xfrm>
          <a:prstGeom prst="rect">
            <a:avLst/>
          </a:prstGeom>
          <a:noFill/>
        </p:spPr>
        <p:txBody>
          <a:bodyPr wrap="square" lIns="91440" tIns="45720" rIns="91440" bIns="45720">
            <a:spAutoFit/>
          </a:bodyPr>
          <a:lstStyle/>
          <a:p>
            <a:pPr algn="ctr"/>
            <a:r>
              <a:rPr lang="uk-UA" sz="3200" b="0" cap="none" spc="0" dirty="0" smtClean="0">
                <a:ln w="0"/>
                <a:solidFill>
                  <a:schemeClr val="accent3">
                    <a:lumMod val="50000"/>
                  </a:schemeClr>
                </a:solidFill>
                <a:effectLst/>
              </a:rPr>
              <a:t>Загальна </a:t>
            </a:r>
            <a:r>
              <a:rPr lang="uk-UA" sz="3200" dirty="0" smtClean="0">
                <a:ln w="0"/>
                <a:solidFill>
                  <a:schemeClr val="accent3">
                    <a:lumMod val="50000"/>
                  </a:schemeClr>
                </a:solidFill>
              </a:rPr>
              <a:t>і</a:t>
            </a:r>
            <a:r>
              <a:rPr lang="uk-UA" sz="3200" b="0" cap="none" spc="0" dirty="0" smtClean="0">
                <a:ln w="0"/>
                <a:solidFill>
                  <a:schemeClr val="accent3">
                    <a:lumMod val="50000"/>
                  </a:schemeClr>
                </a:solidFill>
                <a:effectLst/>
              </a:rPr>
              <a:t>нформація, особливості, </a:t>
            </a:r>
          </a:p>
          <a:p>
            <a:pPr algn="ctr"/>
            <a:r>
              <a:rPr lang="uk-UA" sz="3200" b="0" cap="none" spc="0" dirty="0" smtClean="0">
                <a:ln w="0"/>
                <a:solidFill>
                  <a:schemeClr val="accent3">
                    <a:lumMod val="50000"/>
                  </a:schemeClr>
                </a:solidFill>
                <a:effectLst/>
              </a:rPr>
              <a:t>фактори впливу, технології застосування</a:t>
            </a:r>
          </a:p>
          <a:p>
            <a:pPr algn="ctr"/>
            <a:r>
              <a:rPr lang="uk-UA" sz="3200" dirty="0" smtClean="0">
                <a:ln w="0"/>
                <a:solidFill>
                  <a:schemeClr val="accent3">
                    <a:lumMod val="50000"/>
                  </a:schemeClr>
                </a:solidFill>
              </a:rPr>
              <a:t>1. підготовка ґрунту</a:t>
            </a:r>
          </a:p>
          <a:p>
            <a:pPr algn="ctr"/>
            <a:r>
              <a:rPr lang="uk-UA" sz="3200" b="0" cap="none" spc="0" dirty="0" smtClean="0">
                <a:ln w="0"/>
                <a:solidFill>
                  <a:schemeClr val="accent3">
                    <a:lumMod val="50000"/>
                  </a:schemeClr>
                </a:solidFill>
                <a:effectLst/>
              </a:rPr>
              <a:t>2. підготовка насіння</a:t>
            </a:r>
          </a:p>
          <a:p>
            <a:pPr algn="ctr"/>
            <a:r>
              <a:rPr lang="uk-UA" sz="3200" dirty="0" smtClean="0">
                <a:ln w="0"/>
                <a:solidFill>
                  <a:schemeClr val="accent3">
                    <a:lumMod val="50000"/>
                  </a:schemeClr>
                </a:solidFill>
              </a:rPr>
              <a:t>3. обробка по вегетації</a:t>
            </a:r>
            <a:r>
              <a:rPr lang="uk-UA" sz="3200" b="0" cap="none" spc="0" dirty="0" smtClean="0">
                <a:ln w="0"/>
                <a:solidFill>
                  <a:schemeClr val="accent3">
                    <a:lumMod val="50000"/>
                  </a:schemeClr>
                </a:solidFill>
                <a:effectLst/>
              </a:rPr>
              <a:t> </a:t>
            </a:r>
          </a:p>
        </p:txBody>
      </p:sp>
    </p:spTree>
    <p:extLst>
      <p:ext uri="{BB962C8B-B14F-4D97-AF65-F5344CB8AC3E}">
        <p14:creationId xmlns:p14="http://schemas.microsoft.com/office/powerpoint/2010/main" val="1677221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512" y="2060848"/>
            <a:ext cx="8784976" cy="1107996"/>
          </a:xfrm>
          <a:prstGeom prst="rect">
            <a:avLst/>
          </a:prstGeom>
          <a:noFill/>
        </p:spPr>
        <p:txBody>
          <a:bodyPr wrap="square" lIns="91440" tIns="45720" rIns="91440" bIns="45720">
            <a:spAutoFit/>
          </a:bodyPr>
          <a:lstStyle/>
          <a:p>
            <a:pPr algn="ctr"/>
            <a:r>
              <a:rPr lang="uk-UA" sz="6600" b="0" cap="none" spc="0" dirty="0" smtClean="0">
                <a:ln w="0"/>
                <a:solidFill>
                  <a:schemeClr val="accent3">
                    <a:lumMod val="50000"/>
                  </a:schemeClr>
                </a:solidFill>
                <a:effectLst/>
              </a:rPr>
              <a:t>1. підготовка ґрунту</a:t>
            </a:r>
            <a:endParaRPr lang="uk-UA" sz="6600" dirty="0">
              <a:ln w="0"/>
              <a:solidFill>
                <a:schemeClr val="accent3">
                  <a:lumMod val="50000"/>
                </a:schemeClr>
              </a:solidFill>
            </a:endParaRPr>
          </a:p>
        </p:txBody>
      </p:sp>
      <p:pic>
        <p:nvPicPr>
          <p:cNvPr id="3" name="Рисунок 2"/>
          <p:cNvPicPr>
            <a:picLocks noChangeAspect="1"/>
          </p:cNvPicPr>
          <p:nvPr/>
        </p:nvPicPr>
        <p:blipFill>
          <a:blip r:embed="rId2" cstate="print"/>
          <a:stretch>
            <a:fillRect/>
          </a:stretch>
        </p:blipFill>
        <p:spPr>
          <a:xfrm>
            <a:off x="4572000" y="3338903"/>
            <a:ext cx="4410182" cy="3307637"/>
          </a:xfrm>
          <a:prstGeom prst="rect">
            <a:avLst/>
          </a:prstGeom>
        </p:spPr>
      </p:pic>
    </p:spTree>
    <p:extLst>
      <p:ext uri="{BB962C8B-B14F-4D97-AF65-F5344CB8AC3E}">
        <p14:creationId xmlns:p14="http://schemas.microsoft.com/office/powerpoint/2010/main" val="983611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
        <p:nvSpPr>
          <p:cNvPr id="3" name="Прямоугольник 2"/>
          <p:cNvSpPr/>
          <p:nvPr/>
        </p:nvSpPr>
        <p:spPr>
          <a:xfrm>
            <a:off x="3779912" y="2228036"/>
            <a:ext cx="4896544" cy="3170099"/>
          </a:xfrm>
          <a:prstGeom prst="rect">
            <a:avLst/>
          </a:prstGeom>
        </p:spPr>
        <p:txBody>
          <a:bodyPr wrap="square">
            <a:spAutoFit/>
          </a:bodyPr>
          <a:lstStyle/>
          <a:p>
            <a:pPr algn="just"/>
            <a:r>
              <a:rPr lang="uk-UA" sz="2000" b="1" i="1" dirty="0" smtClean="0">
                <a:solidFill>
                  <a:schemeClr val="accent1">
                    <a:lumMod val="50000"/>
                  </a:schemeClr>
                </a:solidFill>
                <a:latin typeface="Arial" panose="020B0604020202020204" pitchFamily="34" charset="0"/>
                <a:cs typeface="Arial" panose="020B0604020202020204" pitchFamily="34" charset="0"/>
              </a:rPr>
              <a:t>Препаративна форма</a:t>
            </a:r>
            <a:r>
              <a:rPr lang="uk-UA" sz="2000" dirty="0" smtClean="0">
                <a:solidFill>
                  <a:schemeClr val="accent1">
                    <a:lumMod val="50000"/>
                  </a:schemeClr>
                </a:solidFill>
                <a:latin typeface="Arial" panose="020B0604020202020204" pitchFamily="34" charset="0"/>
                <a:cs typeface="Arial" panose="020B0604020202020204" pitchFamily="34" charset="0"/>
              </a:rPr>
              <a:t>: рідина світло-коричневого кольору.</a:t>
            </a:r>
          </a:p>
          <a:p>
            <a:pPr algn="just"/>
            <a:r>
              <a:rPr lang="uk-UA" sz="2000" b="1" i="1" dirty="0" smtClean="0">
                <a:solidFill>
                  <a:schemeClr val="accent1">
                    <a:lumMod val="50000"/>
                  </a:schemeClr>
                </a:solidFill>
                <a:latin typeface="Arial" panose="020B0604020202020204" pitchFamily="34" charset="0"/>
                <a:cs typeface="Arial" panose="020B0604020202020204" pitchFamily="34" charset="0"/>
              </a:rPr>
              <a:t>Склад</a:t>
            </a:r>
            <a:r>
              <a:rPr lang="uk-UA" sz="2000" dirty="0" smtClean="0">
                <a:solidFill>
                  <a:schemeClr val="accent1">
                    <a:lumMod val="50000"/>
                  </a:schemeClr>
                </a:solidFill>
                <a:latin typeface="Arial" panose="020B0604020202020204" pitchFamily="34" charset="0"/>
                <a:cs typeface="Arial" panose="020B0604020202020204" pitchFamily="34" charset="0"/>
              </a:rPr>
              <a:t>: міцелії та </a:t>
            </a:r>
            <a:r>
              <a:rPr lang="uk-UA" sz="2000" dirty="0" err="1" smtClean="0">
                <a:solidFill>
                  <a:schemeClr val="accent1">
                    <a:lumMod val="50000"/>
                  </a:schemeClr>
                </a:solidFill>
                <a:latin typeface="Arial" panose="020B0604020202020204" pitchFamily="34" charset="0"/>
                <a:cs typeface="Arial" panose="020B0604020202020204" pitchFamily="34" charset="0"/>
              </a:rPr>
              <a:t>хламідоспори</a:t>
            </a:r>
            <a:r>
              <a:rPr lang="uk-UA" sz="2000" dirty="0" smtClean="0">
                <a:solidFill>
                  <a:schemeClr val="accent1">
                    <a:lumMod val="50000"/>
                  </a:schemeClr>
                </a:solidFill>
                <a:latin typeface="Arial" panose="020B0604020202020204" pitchFamily="34" charset="0"/>
                <a:cs typeface="Arial" panose="020B0604020202020204" pitchFamily="34" charset="0"/>
              </a:rPr>
              <a:t> грибів </a:t>
            </a:r>
            <a:r>
              <a:rPr lang="uk-UA" sz="2000" dirty="0" err="1" smtClean="0">
                <a:solidFill>
                  <a:schemeClr val="accent1">
                    <a:lumMod val="50000"/>
                  </a:schemeClr>
                </a:solidFill>
                <a:latin typeface="Arial" panose="020B0604020202020204" pitchFamily="34" charset="0"/>
                <a:cs typeface="Arial" panose="020B0604020202020204" pitchFamily="34" charset="0"/>
              </a:rPr>
              <a:t>Trichoderma</a:t>
            </a:r>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viride</a:t>
            </a:r>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Trichoderma</a:t>
            </a:r>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lignorum</a:t>
            </a:r>
            <a:r>
              <a:rPr lang="uk-UA" sz="2000" dirty="0" smtClean="0">
                <a:solidFill>
                  <a:schemeClr val="accent1">
                    <a:lumMod val="50000"/>
                  </a:schemeClr>
                </a:solidFill>
                <a:latin typeface="Arial" panose="020B0604020202020204" pitchFamily="34" charset="0"/>
                <a:cs typeface="Arial" panose="020B0604020202020204" pitchFamily="34" charset="0"/>
              </a:rPr>
              <a:t>, живі клітини бактерії </a:t>
            </a:r>
            <a:r>
              <a:rPr lang="uk-UA" sz="2000" dirty="0" err="1" smtClean="0">
                <a:solidFill>
                  <a:schemeClr val="accent1">
                    <a:lumMod val="50000"/>
                  </a:schemeClr>
                </a:solidFill>
                <a:latin typeface="Arial" panose="020B0604020202020204" pitchFamily="34" charset="0"/>
                <a:cs typeface="Arial" panose="020B0604020202020204" pitchFamily="34" charset="0"/>
              </a:rPr>
              <a:t>Bacillus</a:t>
            </a:r>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acidocaldarius</a:t>
            </a:r>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целлюлозолітичний</a:t>
            </a:r>
            <a:r>
              <a:rPr lang="uk-UA" sz="2000" dirty="0" smtClean="0">
                <a:solidFill>
                  <a:schemeClr val="accent1">
                    <a:lumMod val="50000"/>
                  </a:schemeClr>
                </a:solidFill>
                <a:latin typeface="Arial" panose="020B0604020202020204" pitchFamily="34" charset="0"/>
                <a:cs typeface="Arial" panose="020B0604020202020204" pitchFamily="34" charset="0"/>
              </a:rPr>
              <a:t> комплекс.</a:t>
            </a:r>
          </a:p>
          <a:p>
            <a:pPr algn="just"/>
            <a:r>
              <a:rPr lang="uk-UA" sz="2000" b="1" i="1" dirty="0" smtClean="0">
                <a:solidFill>
                  <a:schemeClr val="accent1">
                    <a:lumMod val="50000"/>
                  </a:schemeClr>
                </a:solidFill>
                <a:latin typeface="Arial" panose="020B0604020202020204" pitchFamily="34" charset="0"/>
                <a:cs typeface="Arial" panose="020B0604020202020204" pitchFamily="34" charset="0"/>
              </a:rPr>
              <a:t>Кількість життєздатних клітин</a:t>
            </a:r>
            <a:r>
              <a:rPr lang="uk-UA" sz="2000" dirty="0" smtClean="0">
                <a:solidFill>
                  <a:schemeClr val="accent1">
                    <a:lumMod val="50000"/>
                  </a:schemeClr>
                </a:solidFill>
                <a:latin typeface="Arial" panose="020B0604020202020204" pitchFamily="34" charset="0"/>
                <a:cs typeface="Arial" panose="020B0604020202020204" pitchFamily="34" charset="0"/>
              </a:rPr>
              <a:t>: не менш 2х 10</a:t>
            </a:r>
            <a:r>
              <a:rPr lang="uk-UA" sz="2000" baseline="30000" dirty="0" smtClean="0">
                <a:solidFill>
                  <a:schemeClr val="accent1">
                    <a:lumMod val="50000"/>
                  </a:schemeClr>
                </a:solidFill>
                <a:latin typeface="Arial" panose="020B0604020202020204" pitchFamily="34" charset="0"/>
                <a:cs typeface="Arial" panose="020B0604020202020204" pitchFamily="34" charset="0"/>
              </a:rPr>
              <a:t>9</a:t>
            </a:r>
            <a:r>
              <a:rPr lang="uk-UA" sz="2000" dirty="0" smtClean="0">
                <a:solidFill>
                  <a:schemeClr val="accent1">
                    <a:lumMod val="50000"/>
                  </a:schemeClr>
                </a:solidFill>
                <a:latin typeface="Arial" panose="020B0604020202020204" pitchFamily="34" charset="0"/>
                <a:cs typeface="Arial" panose="020B0604020202020204" pitchFamily="34" charset="0"/>
              </a:rPr>
              <a:t> КОЕ/мл.</a:t>
            </a:r>
          </a:p>
          <a:p>
            <a:pPr algn="just"/>
            <a:r>
              <a:rPr lang="uk-UA" sz="2000" b="1" i="1" dirty="0" smtClean="0">
                <a:solidFill>
                  <a:schemeClr val="accent1">
                    <a:lumMod val="50000"/>
                  </a:schemeClr>
                </a:solidFill>
                <a:latin typeface="Arial" panose="020B0604020202020204" pitchFamily="34" charset="0"/>
                <a:cs typeface="Arial" panose="020B0604020202020204" pitchFamily="34" charset="0"/>
              </a:rPr>
              <a:t>Упаковка</a:t>
            </a:r>
            <a:r>
              <a:rPr lang="uk-UA" sz="2000" dirty="0" smtClean="0">
                <a:solidFill>
                  <a:schemeClr val="accent1">
                    <a:lumMod val="50000"/>
                  </a:schemeClr>
                </a:solidFill>
                <a:latin typeface="Arial" panose="020B0604020202020204" pitchFamily="34" charset="0"/>
                <a:cs typeface="Arial" panose="020B0604020202020204" pitchFamily="34" charset="0"/>
              </a:rPr>
              <a:t>: каністра обсягом 10 л.</a:t>
            </a:r>
            <a:endParaRPr lang="uk-UA" sz="2000" dirty="0">
              <a:solidFill>
                <a:schemeClr val="accent1">
                  <a:lumMod val="50000"/>
                </a:schemeClr>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60848"/>
            <a:ext cx="3405413" cy="4027697"/>
          </a:xfrm>
          <a:prstGeom prst="rect">
            <a:avLst/>
          </a:prstGeom>
        </p:spPr>
      </p:pic>
    </p:spTree>
    <p:extLst>
      <p:ext uri="{BB962C8B-B14F-4D97-AF65-F5344CB8AC3E}">
        <p14:creationId xmlns:p14="http://schemas.microsoft.com/office/powerpoint/2010/main" val="2328972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
        <p:nvSpPr>
          <p:cNvPr id="7" name="Прямоугольник 6"/>
          <p:cNvSpPr/>
          <p:nvPr/>
        </p:nvSpPr>
        <p:spPr>
          <a:xfrm>
            <a:off x="251520" y="3212976"/>
            <a:ext cx="8496944" cy="2308324"/>
          </a:xfrm>
          <a:prstGeom prst="rect">
            <a:avLst/>
          </a:prstGeom>
        </p:spPr>
        <p:txBody>
          <a:bodyPr wrap="square">
            <a:spAutoFit/>
          </a:bodyPr>
          <a:lstStyle/>
          <a:p>
            <a:pPr marL="176213" indent="631825" algn="just">
              <a:spcBef>
                <a:spcPct val="20000"/>
              </a:spcBef>
              <a:buClr>
                <a:schemeClr val="accent1"/>
              </a:buClr>
              <a:buSzPct val="70000"/>
            </a:pPr>
            <a:r>
              <a:rPr lang="uk-UA" sz="2400" dirty="0" smtClean="0">
                <a:solidFill>
                  <a:schemeClr val="accent1">
                    <a:lumMod val="50000"/>
                  </a:schemeClr>
                </a:solidFill>
                <a:latin typeface="Arial" panose="020B0604020202020204" pitchFamily="34" charset="0"/>
                <a:cs typeface="Arial" panose="020B0604020202020204" pitchFamily="34" charset="0"/>
              </a:rPr>
              <a:t>Багатокомпонентний препарат «</a:t>
            </a:r>
            <a:r>
              <a:rPr lang="uk-UA" sz="2400" dirty="0">
                <a:solidFill>
                  <a:schemeClr val="accent1">
                    <a:lumMod val="50000"/>
                  </a:schemeClr>
                </a:solidFill>
                <a:latin typeface="Arial" panose="020B0604020202020204" pitchFamily="34" charset="0"/>
                <a:cs typeface="Arial" panose="020B0604020202020204" pitchFamily="34" charset="0"/>
              </a:rPr>
              <a:t>Е</a:t>
            </a:r>
            <a:r>
              <a:rPr lang="uk-UA" sz="2400" dirty="0" smtClean="0">
                <a:solidFill>
                  <a:schemeClr val="accent1">
                    <a:lumMod val="50000"/>
                  </a:schemeClr>
                </a:solidFill>
                <a:latin typeface="Arial" panose="020B0604020202020204" pitchFamily="34" charset="0"/>
                <a:cs typeface="Arial" panose="020B0604020202020204" pitchFamily="34" charset="0"/>
              </a:rPr>
              <a:t>фект </a:t>
            </a:r>
            <a:r>
              <a:rPr lang="uk-UA" sz="2400" dirty="0" err="1" smtClean="0">
                <a:solidFill>
                  <a:schemeClr val="accent1">
                    <a:lumMod val="50000"/>
                  </a:schemeClr>
                </a:solidFill>
                <a:latin typeface="Arial" panose="020B0604020202020204" pitchFamily="34" charset="0"/>
                <a:cs typeface="Arial" panose="020B0604020202020204" pitchFamily="34" charset="0"/>
              </a:rPr>
              <a:t>Біо</a:t>
            </a:r>
            <a:r>
              <a:rPr lang="uk-UA" sz="2400" dirty="0" smtClean="0">
                <a:solidFill>
                  <a:schemeClr val="accent1">
                    <a:lumMod val="50000"/>
                  </a:schemeClr>
                </a:solidFill>
                <a:latin typeface="Arial" panose="020B0604020202020204" pitchFamily="34" charset="0"/>
                <a:cs typeface="Arial" panose="020B0604020202020204" pitchFamily="34" charset="0"/>
              </a:rPr>
              <a:t>» складається з спеціально підібраних мікроорганізмів та допоміжних компонентів, одночасне застосування проявляє синергізм дії, направлена дія пригнічення та знищення збудників </a:t>
            </a:r>
            <a:r>
              <a:rPr lang="uk-UA" sz="2400" dirty="0" err="1" smtClean="0">
                <a:solidFill>
                  <a:schemeClr val="accent1">
                    <a:lumMod val="50000"/>
                  </a:schemeClr>
                </a:solidFill>
                <a:latin typeface="Arial" panose="020B0604020202020204" pitchFamily="34" charset="0"/>
                <a:cs typeface="Arial" panose="020B0604020202020204" pitchFamily="34" charset="0"/>
              </a:rPr>
              <a:t>хвороб</a:t>
            </a:r>
            <a:r>
              <a:rPr lang="uk-UA" sz="2400" dirty="0" smtClean="0">
                <a:solidFill>
                  <a:schemeClr val="accent1">
                    <a:lumMod val="50000"/>
                  </a:schemeClr>
                </a:solidFill>
                <a:latin typeface="Arial" panose="020B0604020202020204" pitchFamily="34" charset="0"/>
                <a:cs typeface="Arial" panose="020B0604020202020204" pitchFamily="34" charset="0"/>
              </a:rPr>
              <a:t>  та значному </a:t>
            </a:r>
            <a:r>
              <a:rPr lang="uk-UA" sz="2400" dirty="0" err="1" smtClean="0">
                <a:solidFill>
                  <a:schemeClr val="accent1">
                    <a:lumMod val="50000"/>
                  </a:schemeClr>
                </a:solidFill>
                <a:latin typeface="Arial" panose="020B0604020202020204" pitchFamily="34" charset="0"/>
                <a:cs typeface="Arial" panose="020B0604020202020204" pitchFamily="34" charset="0"/>
              </a:rPr>
              <a:t>пошвидченю</a:t>
            </a:r>
            <a:r>
              <a:rPr lang="uk-UA" sz="2400" dirty="0" smtClean="0">
                <a:solidFill>
                  <a:schemeClr val="accent1">
                    <a:lumMod val="50000"/>
                  </a:schemeClr>
                </a:solidFill>
                <a:latin typeface="Arial" panose="020B0604020202020204" pitchFamily="34" charset="0"/>
                <a:cs typeface="Arial" panose="020B0604020202020204" pitchFamily="34" charset="0"/>
              </a:rPr>
              <a:t> розкладання пожнивних решток.</a:t>
            </a:r>
            <a:endParaRPr lang="uk-UA" sz="240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8805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1520" y="2132856"/>
            <a:ext cx="8568952" cy="4478149"/>
          </a:xfrm>
          <a:prstGeom prst="rect">
            <a:avLst/>
          </a:prstGeom>
        </p:spPr>
        <p:txBody>
          <a:bodyPr wrap="square">
            <a:spAutoFit/>
          </a:bodyPr>
          <a:lstStyle/>
          <a:p>
            <a:pPr algn="just">
              <a:tabLst>
                <a:tab pos="803275" algn="l"/>
              </a:tabLst>
            </a:pPr>
            <a:r>
              <a:rPr lang="uk-UA" sz="1900" dirty="0" smtClean="0">
                <a:solidFill>
                  <a:schemeClr val="accent1">
                    <a:lumMod val="50000"/>
                  </a:schemeClr>
                </a:solidFill>
                <a:latin typeface="Arial" panose="020B0604020202020204" pitchFamily="34" charset="0"/>
                <a:cs typeface="Arial" panose="020B0604020202020204" pitchFamily="34" charset="0"/>
              </a:rPr>
              <a:t> 1. </a:t>
            </a:r>
            <a:r>
              <a:rPr lang="uk-UA" sz="1900" b="1" dirty="0" err="1" smtClean="0">
                <a:solidFill>
                  <a:schemeClr val="accent1">
                    <a:lumMod val="50000"/>
                  </a:schemeClr>
                </a:solidFill>
                <a:latin typeface="Arial" panose="020B0604020202020204" pitchFamily="34" charset="0"/>
                <a:cs typeface="Arial" panose="020B0604020202020204" pitchFamily="34" charset="0"/>
              </a:rPr>
              <a:t>Trichoderma</a:t>
            </a:r>
            <a:r>
              <a:rPr lang="uk-UA" sz="1900" b="1" dirty="0" smtClean="0">
                <a:solidFill>
                  <a:schemeClr val="accent1">
                    <a:lumMod val="50000"/>
                  </a:schemeClr>
                </a:solidFill>
                <a:latin typeface="Arial" panose="020B0604020202020204" pitchFamily="34" charset="0"/>
                <a:cs typeface="Arial" panose="020B0604020202020204" pitchFamily="34" charset="0"/>
              </a:rPr>
              <a:t> </a:t>
            </a:r>
            <a:r>
              <a:rPr lang="uk-UA" sz="1900" b="1" dirty="0" err="1" smtClean="0">
                <a:solidFill>
                  <a:schemeClr val="accent1">
                    <a:lumMod val="50000"/>
                  </a:schemeClr>
                </a:solidFill>
                <a:latin typeface="Arial" panose="020B0604020202020204" pitchFamily="34" charset="0"/>
                <a:cs typeface="Arial" panose="020B0604020202020204" pitchFamily="34" charset="0"/>
              </a:rPr>
              <a:t>lignorum</a:t>
            </a:r>
            <a:r>
              <a:rPr lang="uk-UA" sz="1900" b="1" dirty="0" smtClean="0">
                <a:solidFill>
                  <a:schemeClr val="accent1">
                    <a:lumMod val="50000"/>
                  </a:schemeClr>
                </a:solidFill>
                <a:latin typeface="Arial" panose="020B0604020202020204" pitchFamily="34" charset="0"/>
                <a:cs typeface="Arial" panose="020B0604020202020204" pitchFamily="34" charset="0"/>
              </a:rPr>
              <a:t> </a:t>
            </a:r>
            <a:r>
              <a:rPr lang="uk-UA" sz="1900" dirty="0" smtClean="0">
                <a:solidFill>
                  <a:schemeClr val="accent1">
                    <a:lumMod val="50000"/>
                  </a:schemeClr>
                </a:solidFill>
                <a:latin typeface="Arial" panose="020B0604020202020204" pitchFamily="34" charset="0"/>
                <a:cs typeface="Arial" panose="020B0604020202020204" pitchFamily="34" charset="0"/>
              </a:rPr>
              <a:t>- пригнічує розвиток </a:t>
            </a:r>
            <a:r>
              <a:rPr lang="uk-UA" sz="1900" dirty="0" err="1" smtClean="0">
                <a:solidFill>
                  <a:schemeClr val="accent1">
                    <a:lumMod val="50000"/>
                  </a:schemeClr>
                </a:solidFill>
                <a:latin typeface="Arial" panose="020B0604020202020204" pitchFamily="34" charset="0"/>
                <a:cs typeface="Arial" panose="020B0604020202020204" pitchFamily="34" charset="0"/>
              </a:rPr>
              <a:t>хвороб</a:t>
            </a:r>
            <a:r>
              <a:rPr lang="uk-UA" sz="1900" dirty="0" smtClean="0">
                <a:solidFill>
                  <a:schemeClr val="accent1">
                    <a:lumMod val="50000"/>
                  </a:schemeClr>
                </a:solidFill>
                <a:latin typeface="Arial" panose="020B0604020202020204" pitchFamily="34" charset="0"/>
                <a:cs typeface="Arial" panose="020B0604020202020204" pitchFamily="34" charset="0"/>
              </a:rPr>
              <a:t>, шляхом руйнування стін клітинок міцелія грибів-</a:t>
            </a:r>
            <a:r>
              <a:rPr lang="uk-UA" sz="1900" dirty="0" err="1" smtClean="0">
                <a:solidFill>
                  <a:schemeClr val="accent1">
                    <a:lumMod val="50000"/>
                  </a:schemeClr>
                </a:solidFill>
                <a:latin typeface="Arial" panose="020B0604020202020204" pitchFamily="34" charset="0"/>
                <a:cs typeface="Arial" panose="020B0604020202020204" pitchFamily="34" charset="0"/>
              </a:rPr>
              <a:t>патогенів</a:t>
            </a:r>
            <a:r>
              <a:rPr lang="uk-UA" sz="1900" dirty="0" smtClean="0">
                <a:solidFill>
                  <a:schemeClr val="accent1">
                    <a:lumMod val="50000"/>
                  </a:schemeClr>
                </a:solidFill>
                <a:latin typeface="Arial" panose="020B0604020202020204" pitchFamily="34" charset="0"/>
                <a:cs typeface="Arial" panose="020B0604020202020204" pitchFamily="34" charset="0"/>
              </a:rPr>
              <a:t> та є </a:t>
            </a:r>
            <a:r>
              <a:rPr lang="uk-UA" sz="1900" dirty="0" err="1" smtClean="0">
                <a:solidFill>
                  <a:schemeClr val="accent1">
                    <a:lumMod val="50000"/>
                  </a:schemeClr>
                </a:solidFill>
                <a:latin typeface="Arial" panose="020B0604020202020204" pitchFamily="34" charset="0"/>
                <a:cs typeface="Arial" panose="020B0604020202020204" pitchFamily="34" charset="0"/>
              </a:rPr>
              <a:t>диструктором</a:t>
            </a:r>
            <a:r>
              <a:rPr lang="uk-UA" sz="1900" dirty="0" smtClean="0">
                <a:solidFill>
                  <a:schemeClr val="accent1">
                    <a:lumMod val="50000"/>
                  </a:schemeClr>
                </a:solidFill>
                <a:latin typeface="Arial" panose="020B0604020202020204" pitchFamily="34" charset="0"/>
                <a:cs typeface="Arial" panose="020B0604020202020204" pitchFamily="34" charset="0"/>
              </a:rPr>
              <a:t> рослинних решток.</a:t>
            </a:r>
          </a:p>
          <a:p>
            <a:pPr algn="just">
              <a:tabLst>
                <a:tab pos="803275" algn="l"/>
              </a:tabLst>
            </a:pPr>
            <a:r>
              <a:rPr lang="uk-UA" sz="1900" dirty="0" smtClean="0">
                <a:solidFill>
                  <a:schemeClr val="accent1">
                    <a:lumMod val="50000"/>
                  </a:schemeClr>
                </a:solidFill>
                <a:latin typeface="Arial" panose="020B0604020202020204" pitchFamily="34" charset="0"/>
                <a:cs typeface="Arial" panose="020B0604020202020204" pitchFamily="34" charset="0"/>
              </a:rPr>
              <a:t> 2. </a:t>
            </a:r>
            <a:r>
              <a:rPr lang="uk-UA" sz="1900" b="1" dirty="0" err="1" smtClean="0">
                <a:solidFill>
                  <a:schemeClr val="accent1">
                    <a:lumMod val="50000"/>
                  </a:schemeClr>
                </a:solidFill>
                <a:latin typeface="Arial" panose="020B0604020202020204" pitchFamily="34" charset="0"/>
                <a:cs typeface="Arial" panose="020B0604020202020204" pitchFamily="34" charset="0"/>
              </a:rPr>
              <a:t>Trichoderma</a:t>
            </a:r>
            <a:r>
              <a:rPr lang="uk-UA" sz="1900" b="1" dirty="0" smtClean="0">
                <a:solidFill>
                  <a:schemeClr val="accent1">
                    <a:lumMod val="50000"/>
                  </a:schemeClr>
                </a:solidFill>
                <a:latin typeface="Arial" panose="020B0604020202020204" pitchFamily="34" charset="0"/>
                <a:cs typeface="Arial" panose="020B0604020202020204" pitchFamily="34" charset="0"/>
              </a:rPr>
              <a:t> </a:t>
            </a:r>
            <a:r>
              <a:rPr lang="uk-UA" sz="1900" b="1" dirty="0" err="1" smtClean="0">
                <a:solidFill>
                  <a:schemeClr val="accent1">
                    <a:lumMod val="50000"/>
                  </a:schemeClr>
                </a:solidFill>
                <a:latin typeface="Arial" panose="020B0604020202020204" pitchFamily="34" charset="0"/>
                <a:cs typeface="Arial" panose="020B0604020202020204" pitchFamily="34" charset="0"/>
              </a:rPr>
              <a:t>viride</a:t>
            </a:r>
            <a:r>
              <a:rPr lang="uk-UA" sz="1900" b="1" dirty="0" smtClean="0">
                <a:solidFill>
                  <a:schemeClr val="accent1">
                    <a:lumMod val="50000"/>
                  </a:schemeClr>
                </a:solidFill>
                <a:latin typeface="Arial" panose="020B0604020202020204" pitchFamily="34" charset="0"/>
                <a:cs typeface="Arial" panose="020B0604020202020204" pitchFamily="34" charset="0"/>
              </a:rPr>
              <a:t> </a:t>
            </a:r>
            <a:r>
              <a:rPr lang="uk-UA" sz="1900" dirty="0" smtClean="0">
                <a:solidFill>
                  <a:schemeClr val="accent1">
                    <a:lumMod val="50000"/>
                  </a:schemeClr>
                </a:solidFill>
                <a:latin typeface="Arial" panose="020B0604020202020204" pitchFamily="34" charset="0"/>
                <a:cs typeface="Arial" panose="020B0604020202020204" pitchFamily="34" charset="0"/>
              </a:rPr>
              <a:t>– пригнічує розвиток </a:t>
            </a:r>
            <a:r>
              <a:rPr lang="uk-UA" sz="1900" dirty="0" err="1" smtClean="0">
                <a:solidFill>
                  <a:schemeClr val="accent1">
                    <a:lumMod val="50000"/>
                  </a:schemeClr>
                </a:solidFill>
                <a:latin typeface="Arial" panose="020B0604020202020204" pitchFamily="34" charset="0"/>
                <a:cs typeface="Arial" panose="020B0604020202020204" pitchFamily="34" charset="0"/>
              </a:rPr>
              <a:t>фітопатогених</a:t>
            </a:r>
            <a:r>
              <a:rPr lang="uk-UA" sz="1900" dirty="0" smtClean="0">
                <a:solidFill>
                  <a:schemeClr val="accent1">
                    <a:lumMod val="50000"/>
                  </a:schemeClr>
                </a:solidFill>
                <a:latin typeface="Arial" panose="020B0604020202020204" pitchFamily="34" charset="0"/>
                <a:cs typeface="Arial" panose="020B0604020202020204" pitchFamily="34" charset="0"/>
              </a:rPr>
              <a:t> мікроорганізмів шляхом дії на них прямим паразитуванням, боротьбою за субстрат, та дією антибіотиків </a:t>
            </a:r>
            <a:r>
              <a:rPr lang="uk-UA" sz="1900" dirty="0" err="1" smtClean="0">
                <a:solidFill>
                  <a:schemeClr val="accent1">
                    <a:lumMod val="50000"/>
                  </a:schemeClr>
                </a:solidFill>
                <a:latin typeface="Arial" panose="020B0604020202020204" pitchFamily="34" charset="0"/>
                <a:cs typeface="Arial" panose="020B0604020202020204" pitchFamily="34" charset="0"/>
              </a:rPr>
              <a:t>ліотоксин</a:t>
            </a:r>
            <a:r>
              <a:rPr lang="uk-UA" sz="1900" dirty="0" smtClean="0">
                <a:solidFill>
                  <a:schemeClr val="accent1">
                    <a:lumMod val="50000"/>
                  </a:schemeClr>
                </a:solidFill>
                <a:latin typeface="Arial" panose="020B0604020202020204" pitchFamily="34" charset="0"/>
                <a:cs typeface="Arial" panose="020B0604020202020204" pitchFamily="34" charset="0"/>
              </a:rPr>
              <a:t>, </a:t>
            </a:r>
            <a:r>
              <a:rPr lang="uk-UA" sz="1900" dirty="0" err="1" smtClean="0">
                <a:solidFill>
                  <a:schemeClr val="accent1">
                    <a:lumMod val="50000"/>
                  </a:schemeClr>
                </a:solidFill>
                <a:latin typeface="Arial" panose="020B0604020202020204" pitchFamily="34" charset="0"/>
                <a:cs typeface="Arial" panose="020B0604020202020204" pitchFamily="34" charset="0"/>
              </a:rPr>
              <a:t>віридин</a:t>
            </a:r>
            <a:r>
              <a:rPr lang="uk-UA" sz="1900" dirty="0" smtClean="0">
                <a:solidFill>
                  <a:schemeClr val="accent1">
                    <a:lumMod val="50000"/>
                  </a:schemeClr>
                </a:solidFill>
                <a:latin typeface="Arial" panose="020B0604020202020204" pitchFamily="34" charset="0"/>
                <a:cs typeface="Arial" panose="020B0604020202020204" pitchFamily="34" charset="0"/>
              </a:rPr>
              <a:t>, </a:t>
            </a:r>
            <a:r>
              <a:rPr lang="uk-UA" sz="1900" dirty="0" err="1" smtClean="0">
                <a:solidFill>
                  <a:schemeClr val="accent1">
                    <a:lumMod val="50000"/>
                  </a:schemeClr>
                </a:solidFill>
                <a:latin typeface="Arial" panose="020B0604020202020204" pitchFamily="34" charset="0"/>
                <a:cs typeface="Arial" panose="020B0604020202020204" pitchFamily="34" charset="0"/>
              </a:rPr>
              <a:t>триходермін</a:t>
            </a:r>
            <a:r>
              <a:rPr lang="uk-UA" sz="1900" dirty="0" smtClean="0">
                <a:solidFill>
                  <a:schemeClr val="accent1">
                    <a:lumMod val="50000"/>
                  </a:schemeClr>
                </a:solidFill>
                <a:latin typeface="Arial" panose="020B0604020202020204" pitchFamily="34" charset="0"/>
                <a:cs typeface="Arial" panose="020B0604020202020204" pitchFamily="34" charset="0"/>
              </a:rPr>
              <a:t> и </a:t>
            </a:r>
            <a:r>
              <a:rPr lang="uk-UA" sz="1900" dirty="0" err="1" smtClean="0">
                <a:solidFill>
                  <a:schemeClr val="accent1">
                    <a:lumMod val="50000"/>
                  </a:schemeClr>
                </a:solidFill>
                <a:latin typeface="Arial" panose="020B0604020202020204" pitchFamily="34" charset="0"/>
                <a:cs typeface="Arial" panose="020B0604020202020204" pitchFamily="34" charset="0"/>
              </a:rPr>
              <a:t>др</a:t>
            </a:r>
            <a:r>
              <a:rPr lang="uk-UA" sz="1900" dirty="0" smtClean="0">
                <a:solidFill>
                  <a:schemeClr val="accent1">
                    <a:lumMod val="50000"/>
                  </a:schemeClr>
                </a:solidFill>
                <a:latin typeface="Arial" panose="020B0604020202020204" pitchFamily="34" charset="0"/>
                <a:cs typeface="Arial" panose="020B0604020202020204" pitchFamily="34" charset="0"/>
              </a:rPr>
              <a:t>.) які синтезує гриб T. </a:t>
            </a:r>
            <a:r>
              <a:rPr lang="uk-UA" sz="1900" dirty="0" err="1" smtClean="0">
                <a:solidFill>
                  <a:schemeClr val="accent1">
                    <a:lumMod val="50000"/>
                  </a:schemeClr>
                </a:solidFill>
                <a:latin typeface="Arial" panose="020B0604020202020204" pitchFamily="34" charset="0"/>
                <a:cs typeface="Arial" panose="020B0604020202020204" pitchFamily="34" charset="0"/>
              </a:rPr>
              <a:t>viride</a:t>
            </a:r>
            <a:r>
              <a:rPr lang="uk-UA" sz="1900" dirty="0" smtClean="0">
                <a:solidFill>
                  <a:schemeClr val="accent1">
                    <a:lumMod val="50000"/>
                  </a:schemeClr>
                </a:solidFill>
                <a:latin typeface="Arial" panose="020B0604020202020204" pitchFamily="34" charset="0"/>
                <a:cs typeface="Arial" panose="020B0604020202020204" pitchFamily="34" charset="0"/>
              </a:rPr>
              <a:t> та інших біологічно активних речовин, котрі пригнічують розвиток багатьох видів збудників </a:t>
            </a:r>
            <a:r>
              <a:rPr lang="uk-UA" sz="1900" dirty="0" err="1" smtClean="0">
                <a:solidFill>
                  <a:schemeClr val="accent1">
                    <a:lumMod val="50000"/>
                  </a:schemeClr>
                </a:solidFill>
                <a:latin typeface="Arial" panose="020B0604020202020204" pitchFamily="34" charset="0"/>
                <a:cs typeface="Arial" panose="020B0604020202020204" pitchFamily="34" charset="0"/>
              </a:rPr>
              <a:t>хвороб</a:t>
            </a:r>
            <a:r>
              <a:rPr lang="uk-UA" sz="1900" dirty="0" smtClean="0">
                <a:solidFill>
                  <a:schemeClr val="accent1">
                    <a:lumMod val="50000"/>
                  </a:schemeClr>
                </a:solidFill>
                <a:latin typeface="Arial" panose="020B0604020202020204" pitchFamily="34" charset="0"/>
                <a:cs typeface="Arial" panose="020B0604020202020204" pitchFamily="34" charset="0"/>
              </a:rPr>
              <a:t>, а також гальмують репродуктивну здатність </a:t>
            </a:r>
            <a:r>
              <a:rPr lang="uk-UA" sz="1900" dirty="0" err="1" smtClean="0">
                <a:solidFill>
                  <a:schemeClr val="accent1">
                    <a:lumMod val="50000"/>
                  </a:schemeClr>
                </a:solidFill>
                <a:latin typeface="Arial" panose="020B0604020202020204" pitchFamily="34" charset="0"/>
                <a:cs typeface="Arial" panose="020B0604020202020204" pitchFamily="34" charset="0"/>
              </a:rPr>
              <a:t>патогенів</a:t>
            </a:r>
            <a:r>
              <a:rPr lang="uk-UA" sz="1900" dirty="0" smtClean="0">
                <a:solidFill>
                  <a:schemeClr val="accent1">
                    <a:lumMod val="50000"/>
                  </a:schemeClr>
                </a:solidFill>
                <a:latin typeface="Arial" panose="020B0604020202020204" pitchFamily="34" charset="0"/>
                <a:cs typeface="Arial" panose="020B0604020202020204" pitchFamily="34" charset="0"/>
              </a:rPr>
              <a:t>.</a:t>
            </a:r>
          </a:p>
          <a:p>
            <a:pPr algn="just">
              <a:tabLst>
                <a:tab pos="803275" algn="l"/>
              </a:tabLst>
            </a:pPr>
            <a:r>
              <a:rPr lang="uk-UA" sz="1900" dirty="0" smtClean="0">
                <a:solidFill>
                  <a:schemeClr val="accent1">
                    <a:lumMod val="50000"/>
                  </a:schemeClr>
                </a:solidFill>
                <a:latin typeface="Arial" panose="020B0604020202020204" pitchFamily="34" charset="0"/>
                <a:cs typeface="Arial" panose="020B0604020202020204" pitchFamily="34" charset="0"/>
              </a:rPr>
              <a:t> 3. </a:t>
            </a:r>
            <a:r>
              <a:rPr lang="uk-UA" sz="1900" b="1" dirty="0" err="1" smtClean="0">
                <a:solidFill>
                  <a:schemeClr val="accent1">
                    <a:lumMod val="50000"/>
                  </a:schemeClr>
                </a:solidFill>
                <a:latin typeface="Arial" panose="020B0604020202020204" pitchFamily="34" charset="0"/>
                <a:cs typeface="Arial" panose="020B0604020202020204" pitchFamily="34" charset="0"/>
              </a:rPr>
              <a:t>Bacillus</a:t>
            </a:r>
            <a:r>
              <a:rPr lang="uk-UA" sz="1900" b="1" dirty="0" smtClean="0">
                <a:solidFill>
                  <a:schemeClr val="accent1">
                    <a:lumMod val="50000"/>
                  </a:schemeClr>
                </a:solidFill>
                <a:latin typeface="Arial" panose="020B0604020202020204" pitchFamily="34" charset="0"/>
                <a:cs typeface="Arial" panose="020B0604020202020204" pitchFamily="34" charset="0"/>
              </a:rPr>
              <a:t> </a:t>
            </a:r>
            <a:r>
              <a:rPr lang="uk-UA" sz="1900" b="1" dirty="0" err="1" smtClean="0">
                <a:solidFill>
                  <a:schemeClr val="accent1">
                    <a:lumMod val="50000"/>
                  </a:schemeClr>
                </a:solidFill>
                <a:latin typeface="Arial" panose="020B0604020202020204" pitchFamily="34" charset="0"/>
                <a:cs typeface="Arial" panose="020B0604020202020204" pitchFamily="34" charset="0"/>
              </a:rPr>
              <a:t>acidocaldarius</a:t>
            </a:r>
            <a:r>
              <a:rPr lang="uk-UA" sz="1900" b="1" dirty="0" smtClean="0">
                <a:solidFill>
                  <a:schemeClr val="accent1">
                    <a:lumMod val="50000"/>
                  </a:schemeClr>
                </a:solidFill>
                <a:latin typeface="Arial" panose="020B0604020202020204" pitchFamily="34" charset="0"/>
                <a:cs typeface="Arial" panose="020B0604020202020204" pitchFamily="34" charset="0"/>
              </a:rPr>
              <a:t> </a:t>
            </a:r>
            <a:r>
              <a:rPr lang="uk-UA" sz="1900" dirty="0" smtClean="0">
                <a:solidFill>
                  <a:schemeClr val="accent1">
                    <a:lumMod val="50000"/>
                  </a:schemeClr>
                </a:solidFill>
                <a:latin typeface="Arial" panose="020B0604020202020204" pitchFamily="34" charset="0"/>
                <a:cs typeface="Arial" panose="020B0604020202020204" pitchFamily="34" charset="0"/>
              </a:rPr>
              <a:t>- діє синергічно з грибами роду </a:t>
            </a:r>
            <a:r>
              <a:rPr lang="uk-UA" sz="1900" dirty="0" err="1" smtClean="0">
                <a:solidFill>
                  <a:schemeClr val="accent1">
                    <a:lumMod val="50000"/>
                  </a:schemeClr>
                </a:solidFill>
                <a:latin typeface="Arial" panose="020B0604020202020204" pitchFamily="34" charset="0"/>
                <a:cs typeface="Arial" panose="020B0604020202020204" pitchFamily="34" charset="0"/>
              </a:rPr>
              <a:t>Trichoderma</a:t>
            </a:r>
            <a:r>
              <a:rPr lang="uk-UA" sz="1900" dirty="0" smtClean="0">
                <a:solidFill>
                  <a:schemeClr val="accent1">
                    <a:lumMod val="50000"/>
                  </a:schemeClr>
                </a:solidFill>
                <a:latin typeface="Arial" panose="020B0604020202020204" pitchFamily="34" charset="0"/>
                <a:cs typeface="Arial" panose="020B0604020202020204" pitchFamily="34" charset="0"/>
              </a:rPr>
              <a:t>, збільшує </a:t>
            </a:r>
            <a:r>
              <a:rPr lang="uk-UA" sz="1900" dirty="0">
                <a:solidFill>
                  <a:schemeClr val="accent1">
                    <a:lumMod val="50000"/>
                  </a:schemeClr>
                </a:solidFill>
                <a:latin typeface="Arial" panose="020B0604020202020204" pitchFamily="34" charset="0"/>
                <a:cs typeface="Arial" panose="020B0604020202020204" pitchFamily="34" charset="0"/>
              </a:rPr>
              <a:t>ї</a:t>
            </a:r>
            <a:r>
              <a:rPr lang="uk-UA" sz="1900" dirty="0" smtClean="0">
                <a:solidFill>
                  <a:schemeClr val="accent1">
                    <a:lumMod val="50000"/>
                  </a:schemeClr>
                </a:solidFill>
                <a:latin typeface="Arial" panose="020B0604020202020204" pitchFamily="34" charset="0"/>
                <a:cs typeface="Arial" panose="020B0604020202020204" pitchFamily="34" charset="0"/>
              </a:rPr>
              <a:t>х активність, а також виробляють ферменти (альфа-амілазу, </a:t>
            </a:r>
            <a:r>
              <a:rPr lang="uk-UA" sz="1900" dirty="0" err="1" smtClean="0">
                <a:solidFill>
                  <a:schemeClr val="accent1">
                    <a:lumMod val="50000"/>
                  </a:schemeClr>
                </a:solidFill>
                <a:latin typeface="Arial" panose="020B0604020202020204" pitchFamily="34" charset="0"/>
                <a:cs typeface="Arial" panose="020B0604020202020204" pitchFamily="34" charset="0"/>
              </a:rPr>
              <a:t>глюко</a:t>
            </a:r>
            <a:r>
              <a:rPr lang="uk-UA" sz="1900" dirty="0" smtClean="0">
                <a:solidFill>
                  <a:schemeClr val="accent1">
                    <a:lumMod val="50000"/>
                  </a:schemeClr>
                </a:solidFill>
                <a:latin typeface="Arial" panose="020B0604020202020204" pitchFamily="34" charset="0"/>
                <a:cs typeface="Arial" panose="020B0604020202020204" pitchFamily="34" charset="0"/>
              </a:rPr>
              <a:t>-амілазу, </a:t>
            </a:r>
            <a:r>
              <a:rPr lang="uk-UA" sz="1900" dirty="0" err="1" smtClean="0">
                <a:solidFill>
                  <a:schemeClr val="accent1">
                    <a:lumMod val="50000"/>
                  </a:schemeClr>
                </a:solidFill>
                <a:latin typeface="Arial" panose="020B0604020202020204" pitchFamily="34" charset="0"/>
                <a:cs typeface="Arial" panose="020B0604020202020204" pitchFamily="34" charset="0"/>
              </a:rPr>
              <a:t>эстеразу</a:t>
            </a:r>
            <a:r>
              <a:rPr lang="uk-UA" sz="1900" dirty="0" smtClean="0">
                <a:solidFill>
                  <a:schemeClr val="accent1">
                    <a:lumMod val="50000"/>
                  </a:schemeClr>
                </a:solidFill>
                <a:latin typeface="Arial" panose="020B0604020202020204" pitchFamily="34" charset="0"/>
                <a:cs typeface="Arial" panose="020B0604020202020204" pitchFamily="34" charset="0"/>
              </a:rPr>
              <a:t>), котрі переводять важкі органічні речовини в доступну для рослин форму;</a:t>
            </a:r>
          </a:p>
          <a:p>
            <a:pPr algn="just">
              <a:tabLst>
                <a:tab pos="803275" algn="l"/>
              </a:tabLst>
            </a:pPr>
            <a:r>
              <a:rPr lang="uk-UA" sz="1900" dirty="0" smtClean="0">
                <a:solidFill>
                  <a:schemeClr val="accent1">
                    <a:lumMod val="50000"/>
                  </a:schemeClr>
                </a:solidFill>
                <a:latin typeface="Arial" panose="020B0604020202020204" pitchFamily="34" charset="0"/>
                <a:cs typeface="Arial" panose="020B0604020202020204" pitchFamily="34" charset="0"/>
              </a:rPr>
              <a:t> 4. </a:t>
            </a:r>
            <a:r>
              <a:rPr lang="uk-UA" sz="1900" b="1" dirty="0" err="1" smtClean="0">
                <a:solidFill>
                  <a:schemeClr val="accent1">
                    <a:lumMod val="50000"/>
                  </a:schemeClr>
                </a:solidFill>
                <a:latin typeface="Arial" panose="020B0604020202020204" pitchFamily="34" charset="0"/>
                <a:cs typeface="Arial" panose="020B0604020202020204" pitchFamily="34" charset="0"/>
              </a:rPr>
              <a:t>Целюлозолітичний</a:t>
            </a:r>
            <a:r>
              <a:rPr lang="uk-UA" sz="1900" b="1" dirty="0" smtClean="0">
                <a:solidFill>
                  <a:schemeClr val="accent1">
                    <a:lumMod val="50000"/>
                  </a:schemeClr>
                </a:solidFill>
                <a:latin typeface="Arial" panose="020B0604020202020204" pitchFamily="34" charset="0"/>
                <a:cs typeface="Arial" panose="020B0604020202020204" pitchFamily="34" charset="0"/>
              </a:rPr>
              <a:t> комплекс </a:t>
            </a:r>
            <a:r>
              <a:rPr lang="uk-UA" sz="1900" dirty="0" smtClean="0">
                <a:solidFill>
                  <a:schemeClr val="accent1">
                    <a:lumMod val="50000"/>
                  </a:schemeClr>
                </a:solidFill>
                <a:latin typeface="Arial" panose="020B0604020202020204" pitchFamily="34" charset="0"/>
                <a:cs typeface="Arial" panose="020B0604020202020204" pitchFamily="34" charset="0"/>
              </a:rPr>
              <a:t>(ферменти) сприяє швидкому росту на рослинних рештках корисних мікроорганізмів та більш повній </a:t>
            </a:r>
            <a:r>
              <a:rPr lang="uk-UA" sz="1900" dirty="0" err="1" smtClean="0">
                <a:solidFill>
                  <a:schemeClr val="accent1">
                    <a:lumMod val="50000"/>
                  </a:schemeClr>
                </a:solidFill>
                <a:latin typeface="Arial" panose="020B0604020202020204" pitchFamily="34" charset="0"/>
                <a:cs typeface="Arial" panose="020B0604020202020204" pitchFamily="34" charset="0"/>
              </a:rPr>
              <a:t>диструкції</a:t>
            </a:r>
            <a:r>
              <a:rPr lang="uk-UA" sz="1900" dirty="0" smtClean="0">
                <a:solidFill>
                  <a:schemeClr val="accent1">
                    <a:lumMod val="50000"/>
                  </a:schemeClr>
                </a:solidFill>
                <a:latin typeface="Arial" panose="020B0604020202020204" pitchFamily="34" charset="0"/>
                <a:cs typeface="Arial" panose="020B0604020202020204" pitchFamily="34" charset="0"/>
              </a:rPr>
              <a:t>.</a:t>
            </a:r>
            <a:endParaRPr lang="uk-UA" sz="1900" dirty="0">
              <a:solidFill>
                <a:schemeClr val="accent1">
                  <a:lumMod val="50000"/>
                </a:schemeClr>
              </a:solidFill>
              <a:latin typeface="Arial" panose="020B0604020202020204" pitchFamily="34" charset="0"/>
              <a:cs typeface="Arial" panose="020B0604020202020204" pitchFamily="34" charset="0"/>
            </a:endParaRPr>
          </a:p>
        </p:txBody>
      </p:sp>
      <p:sp>
        <p:nvSpPr>
          <p:cNvPr id="7" name="Прямоугольник 6"/>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3425734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
        <p:nvSpPr>
          <p:cNvPr id="7" name="Прямоугольник 6"/>
          <p:cNvSpPr/>
          <p:nvPr/>
        </p:nvSpPr>
        <p:spPr>
          <a:xfrm>
            <a:off x="467544" y="2204864"/>
            <a:ext cx="8352928" cy="3785652"/>
          </a:xfrm>
          <a:prstGeom prst="rect">
            <a:avLst/>
          </a:prstGeom>
        </p:spPr>
        <p:txBody>
          <a:bodyPr wrap="square">
            <a:spAutoFit/>
          </a:bodyPr>
          <a:lstStyle/>
          <a:p>
            <a:pPr algn="just"/>
            <a:r>
              <a:rPr lang="uk-UA" sz="2000" dirty="0" smtClean="0">
                <a:solidFill>
                  <a:schemeClr val="accent1">
                    <a:lumMod val="50000"/>
                  </a:schemeClr>
                </a:solidFill>
                <a:latin typeface="Arial" panose="020B0604020202020204" pitchFamily="34" charset="0"/>
                <a:cs typeface="Arial" panose="020B0604020202020204" pitchFamily="34" charset="0"/>
              </a:rPr>
              <a:t>1. Має високу </a:t>
            </a:r>
            <a:r>
              <a:rPr lang="uk-UA" sz="2000" dirty="0" err="1" smtClean="0">
                <a:solidFill>
                  <a:schemeClr val="accent1">
                    <a:lumMod val="50000"/>
                  </a:schemeClr>
                </a:solidFill>
                <a:latin typeface="Arial" panose="020B0604020202020204" pitchFamily="34" charset="0"/>
                <a:cs typeface="Arial" panose="020B0604020202020204" pitchFamily="34" charset="0"/>
              </a:rPr>
              <a:t>гиперпаразитичну</a:t>
            </a:r>
            <a:r>
              <a:rPr lang="uk-UA" sz="2000" dirty="0" smtClean="0">
                <a:solidFill>
                  <a:schemeClr val="accent1">
                    <a:lumMod val="50000"/>
                  </a:schemeClr>
                </a:solidFill>
                <a:latin typeface="Arial" panose="020B0604020202020204" pitchFamily="34" charset="0"/>
                <a:cs typeface="Arial" panose="020B0604020202020204" pitchFamily="34" charset="0"/>
              </a:rPr>
              <a:t> активність проти широкого спектру збудників </a:t>
            </a:r>
            <a:r>
              <a:rPr lang="uk-UA" sz="2000" dirty="0" err="1" smtClean="0">
                <a:solidFill>
                  <a:schemeClr val="accent1">
                    <a:lumMod val="50000"/>
                  </a:schemeClr>
                </a:solidFill>
                <a:latin typeface="Arial" panose="020B0604020202020204" pitchFamily="34" charset="0"/>
                <a:cs typeface="Arial" panose="020B0604020202020204" pitchFamily="34" charset="0"/>
              </a:rPr>
              <a:t>хвороб</a:t>
            </a:r>
            <a:r>
              <a:rPr lang="uk-UA" sz="2000" dirty="0" smtClean="0">
                <a:solidFill>
                  <a:schemeClr val="accent1">
                    <a:lumMod val="50000"/>
                  </a:schemeClr>
                </a:solidFill>
                <a:latin typeface="Arial" panose="020B0604020202020204" pitchFamily="34" charset="0"/>
                <a:cs typeface="Arial" panose="020B0604020202020204" pitchFamily="34" charset="0"/>
              </a:rPr>
              <a:t> рослин </a:t>
            </a:r>
            <a:r>
              <a:rPr lang="uk-UA" sz="2000" dirty="0" err="1" smtClean="0">
                <a:solidFill>
                  <a:schemeClr val="accent1">
                    <a:lumMod val="50000"/>
                  </a:schemeClr>
                </a:solidFill>
                <a:latin typeface="Arial" panose="020B0604020202020204" pitchFamily="34" charset="0"/>
                <a:cs typeface="Arial" panose="020B0604020202020204" pitchFamily="34" charset="0"/>
              </a:rPr>
              <a:t>Fusarium</a:t>
            </a:r>
            <a:r>
              <a:rPr lang="uk-UA" sz="2000" dirty="0" smtClean="0">
                <a:solidFill>
                  <a:schemeClr val="accent1">
                    <a:lumMod val="50000"/>
                  </a:schemeClr>
                </a:solidFill>
                <a:latin typeface="Arial" panose="020B0604020202020204" pitchFamily="34" charset="0"/>
                <a:cs typeface="Arial" panose="020B0604020202020204" pitchFamily="34" charset="0"/>
              </a:rPr>
              <a:t> (фузаріозне </a:t>
            </a:r>
            <a:r>
              <a:rPr lang="uk-UA" sz="2000" dirty="0">
                <a:solidFill>
                  <a:schemeClr val="accent1">
                    <a:lumMod val="50000"/>
                  </a:schemeClr>
                </a:solidFill>
                <a:latin typeface="Arial" panose="020B0604020202020204" pitchFamily="34" charset="0"/>
                <a:cs typeface="Arial" panose="020B0604020202020204" pitchFamily="34" charset="0"/>
              </a:rPr>
              <a:t>в'янення, </a:t>
            </a:r>
            <a:r>
              <a:rPr lang="uk-UA" sz="2000" dirty="0" smtClean="0">
                <a:solidFill>
                  <a:schemeClr val="accent1">
                    <a:lumMod val="50000"/>
                  </a:schemeClr>
                </a:solidFill>
                <a:latin typeface="Arial" panose="020B0604020202020204" pitchFamily="34" charset="0"/>
                <a:cs typeface="Arial" panose="020B0604020202020204" pitchFamily="34" charset="0"/>
              </a:rPr>
              <a:t>кореневі гнилі), </a:t>
            </a:r>
            <a:r>
              <a:rPr lang="uk-UA" sz="2000" dirty="0" err="1">
                <a:solidFill>
                  <a:schemeClr val="accent1">
                    <a:lumMod val="50000"/>
                  </a:schemeClr>
                </a:solidFill>
                <a:latin typeface="Arial" panose="020B0604020202020204" pitchFamily="34" charset="0"/>
                <a:cs typeface="Arial" panose="020B0604020202020204" pitchFamily="34" charset="0"/>
              </a:rPr>
              <a:t>Helminthosporium</a:t>
            </a:r>
            <a:r>
              <a:rPr lang="uk-UA" sz="2000" dirty="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гельминтоспоріозна</a:t>
            </a:r>
            <a:r>
              <a:rPr lang="uk-UA" sz="2000" dirty="0" smtClean="0">
                <a:solidFill>
                  <a:schemeClr val="accent1">
                    <a:lumMod val="50000"/>
                  </a:schemeClr>
                </a:solidFill>
                <a:latin typeface="Arial" panose="020B0604020202020204" pitchFamily="34" charset="0"/>
                <a:cs typeface="Arial" panose="020B0604020202020204" pitchFamily="34" charset="0"/>
              </a:rPr>
              <a:t> коренева </a:t>
            </a:r>
            <a:r>
              <a:rPr lang="uk-UA" sz="2000" dirty="0">
                <a:solidFill>
                  <a:schemeClr val="accent1">
                    <a:lumMod val="50000"/>
                  </a:schemeClr>
                </a:solidFill>
                <a:latin typeface="Arial" panose="020B0604020202020204" pitchFamily="34" charset="0"/>
                <a:cs typeface="Arial" panose="020B0604020202020204" pitchFamily="34" charset="0"/>
              </a:rPr>
              <a:t>гниль</a:t>
            </a:r>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Rhisoctonia</a:t>
            </a:r>
            <a:r>
              <a:rPr lang="uk-UA" sz="2000" dirty="0" smtClean="0">
                <a:solidFill>
                  <a:schemeClr val="accent1">
                    <a:lumMod val="50000"/>
                  </a:schemeClr>
                </a:solidFill>
                <a:latin typeface="Arial" panose="020B0604020202020204" pitchFamily="34" charset="0"/>
                <a:cs typeface="Arial" panose="020B0604020202020204" pitchFamily="34" charset="0"/>
              </a:rPr>
              <a:t> (ризоктоніоз, коренева гниль), </a:t>
            </a:r>
            <a:r>
              <a:rPr lang="uk-UA" sz="2000" dirty="0" err="1" smtClean="0">
                <a:solidFill>
                  <a:schemeClr val="accent1">
                    <a:lumMod val="50000"/>
                  </a:schemeClr>
                </a:solidFill>
                <a:latin typeface="Arial" panose="020B0604020202020204" pitchFamily="34" charset="0"/>
                <a:cs typeface="Arial" panose="020B0604020202020204" pitchFamily="34" charset="0"/>
              </a:rPr>
              <a:t>Pythium</a:t>
            </a:r>
            <a:r>
              <a:rPr lang="uk-UA" sz="2000" dirty="0" smtClean="0">
                <a:solidFill>
                  <a:schemeClr val="accent1">
                    <a:lumMod val="50000"/>
                  </a:schemeClr>
                </a:solidFill>
                <a:latin typeface="Arial" panose="020B0604020202020204" pitchFamily="34" charset="0"/>
                <a:cs typeface="Arial" panose="020B0604020202020204" pitchFamily="34" charset="0"/>
              </a:rPr>
              <a:t> (коренева гниль, випрівання), </a:t>
            </a:r>
            <a:r>
              <a:rPr lang="uk-UA" sz="2000" dirty="0" err="1" smtClean="0">
                <a:solidFill>
                  <a:schemeClr val="accent1">
                    <a:lumMod val="50000"/>
                  </a:schemeClr>
                </a:solidFill>
                <a:latin typeface="Arial" panose="020B0604020202020204" pitchFamily="34" charset="0"/>
                <a:cs typeface="Arial" panose="020B0604020202020204" pitchFamily="34" charset="0"/>
              </a:rPr>
              <a:t>Verticillium</a:t>
            </a:r>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err="1" smtClean="0">
                <a:solidFill>
                  <a:schemeClr val="accent1">
                    <a:lumMod val="50000"/>
                  </a:schemeClr>
                </a:solidFill>
                <a:latin typeface="Arial" panose="020B0604020202020204" pitchFamily="34" charset="0"/>
                <a:cs typeface="Arial" panose="020B0604020202020204" pitchFamily="34" charset="0"/>
              </a:rPr>
              <a:t>вертицильозне</a:t>
            </a:r>
            <a:r>
              <a:rPr lang="uk-UA" sz="2000" dirty="0" smtClean="0">
                <a:solidFill>
                  <a:schemeClr val="accent1">
                    <a:lumMod val="50000"/>
                  </a:schemeClr>
                </a:solidFill>
                <a:latin typeface="Arial" panose="020B0604020202020204" pitchFamily="34" charset="0"/>
                <a:cs typeface="Arial" panose="020B0604020202020204" pitchFamily="34" charset="0"/>
              </a:rPr>
              <a:t> в'янення, кореневі гнили)</a:t>
            </a:r>
          </a:p>
          <a:p>
            <a:pPr algn="just"/>
            <a:r>
              <a:rPr lang="uk-UA" sz="2000" dirty="0" smtClean="0">
                <a:solidFill>
                  <a:schemeClr val="accent1">
                    <a:lumMod val="50000"/>
                  </a:schemeClr>
                </a:solidFill>
                <a:latin typeface="Arial" panose="020B0604020202020204" pitchFamily="34" charset="0"/>
                <a:cs typeface="Arial" panose="020B0604020202020204" pitchFamily="34" charset="0"/>
              </a:rPr>
              <a:t>2.  Руйнуються рослинні рештки сільськогосподарських культур;</a:t>
            </a:r>
          </a:p>
          <a:p>
            <a:pPr algn="just"/>
            <a:r>
              <a:rPr lang="uk-UA" sz="2000" dirty="0" smtClean="0">
                <a:solidFill>
                  <a:schemeClr val="accent1">
                    <a:lumMod val="50000"/>
                  </a:schemeClr>
                </a:solidFill>
                <a:latin typeface="Arial" panose="020B0604020202020204" pitchFamily="34" charset="0"/>
                <a:cs typeface="Arial" panose="020B0604020202020204" pitchFamily="34" charset="0"/>
              </a:rPr>
              <a:t>3. Покращує структуру и родючість ґрунтів за рахунок збагачення поживними речовинами та розвиток корисної мікрофлори ґрунту;</a:t>
            </a:r>
          </a:p>
          <a:p>
            <a:pPr algn="just"/>
            <a:r>
              <a:rPr lang="uk-UA" sz="2000" dirty="0" smtClean="0">
                <a:solidFill>
                  <a:schemeClr val="accent1">
                    <a:lumMod val="50000"/>
                  </a:schemeClr>
                </a:solidFill>
                <a:latin typeface="Arial" panose="020B0604020202020204" pitchFamily="34" charset="0"/>
                <a:cs typeface="Arial" panose="020B0604020202020204" pitchFamily="34" charset="0"/>
              </a:rPr>
              <a:t>4. Має стійкість до перепадів температур (з +5 до +40ºС) и хімічному забрудненню ґрунту;</a:t>
            </a:r>
          </a:p>
          <a:p>
            <a:pPr algn="just"/>
            <a:r>
              <a:rPr lang="uk-UA" sz="2000" dirty="0" smtClean="0">
                <a:solidFill>
                  <a:schemeClr val="accent1">
                    <a:lumMod val="50000"/>
                  </a:schemeClr>
                </a:solidFill>
                <a:latin typeface="Arial" panose="020B0604020202020204" pitchFamily="34" charset="0"/>
                <a:cs typeface="Arial" panose="020B0604020202020204" pitchFamily="34" charset="0"/>
              </a:rPr>
              <a:t>5. Збільшує урожайність сільськогосподарських культур.</a:t>
            </a:r>
          </a:p>
          <a:p>
            <a:pPr algn="just"/>
            <a:r>
              <a:rPr lang="uk-UA" sz="2000" dirty="0" smtClean="0">
                <a:solidFill>
                  <a:schemeClr val="accent1">
                    <a:lumMod val="50000"/>
                  </a:schemeClr>
                </a:solidFill>
                <a:latin typeface="Arial" panose="020B0604020202020204" pitchFamily="34" charset="0"/>
                <a:cs typeface="Arial" panose="020B0604020202020204" pitchFamily="34" charset="0"/>
              </a:rPr>
              <a:t>6. Сприяє рекультивації ґрунту.</a:t>
            </a:r>
            <a:endParaRPr lang="uk-UA" sz="200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15066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4925" y="2996952"/>
            <a:ext cx="4340303" cy="3533007"/>
          </a:xfrm>
          <a:prstGeom prst="rect">
            <a:avLst/>
          </a:prstGeom>
        </p:spPr>
      </p:pic>
      <p:sp>
        <p:nvSpPr>
          <p:cNvPr id="6" name="Прямоугольник 5"/>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
        <p:nvSpPr>
          <p:cNvPr id="9" name="Прямоугольник 8"/>
          <p:cNvSpPr/>
          <p:nvPr/>
        </p:nvSpPr>
        <p:spPr>
          <a:xfrm>
            <a:off x="467544" y="1953508"/>
            <a:ext cx="8351132" cy="923330"/>
          </a:xfrm>
          <a:prstGeom prst="rect">
            <a:avLst/>
          </a:prstGeom>
        </p:spPr>
        <p:txBody>
          <a:bodyPr wrap="square">
            <a:spAutoFit/>
          </a:bodyPr>
          <a:lstStyle/>
          <a:p>
            <a:pPr algn="just"/>
            <a:r>
              <a:rPr lang="uk-UA" dirty="0" smtClean="0">
                <a:solidFill>
                  <a:schemeClr val="accent1">
                    <a:lumMod val="50000"/>
                  </a:schemeClr>
                </a:solidFill>
                <a:latin typeface="Arial" panose="020B0604020202020204" pitchFamily="34" charset="0"/>
                <a:cs typeface="Arial" panose="020B0604020202020204" pitchFamily="34" charset="0"/>
              </a:rPr>
              <a:t>Обприскування проводять, уникаючи високих температур: увечері або вночі. Допускається обробка днем в безсонячну погоду при температурі не нижче +5°С.</a:t>
            </a:r>
            <a:endParaRPr lang="uk-UA" dirty="0">
              <a:solidFill>
                <a:schemeClr val="accent1">
                  <a:lumMod val="50000"/>
                </a:schemeClr>
              </a:solidFill>
              <a:latin typeface="Arial" panose="020B0604020202020204" pitchFamily="34" charset="0"/>
              <a:cs typeface="Arial" panose="020B0604020202020204" pitchFamily="34" charset="0"/>
            </a:endParaRPr>
          </a:p>
        </p:txBody>
      </p:sp>
      <p:sp>
        <p:nvSpPr>
          <p:cNvPr id="10" name="Прямоугольник 9"/>
          <p:cNvSpPr/>
          <p:nvPr/>
        </p:nvSpPr>
        <p:spPr>
          <a:xfrm>
            <a:off x="436712" y="2996952"/>
            <a:ext cx="3854565" cy="3139321"/>
          </a:xfrm>
          <a:prstGeom prst="rect">
            <a:avLst/>
          </a:prstGeom>
        </p:spPr>
        <p:txBody>
          <a:bodyPr wrap="square">
            <a:spAutoFit/>
          </a:bodyPr>
          <a:lstStyle/>
          <a:p>
            <a:pPr algn="just"/>
            <a:r>
              <a:rPr lang="uk-UA" dirty="0" smtClean="0">
                <a:solidFill>
                  <a:schemeClr val="accent1">
                    <a:lumMod val="50000"/>
                  </a:schemeClr>
                </a:solidFill>
                <a:latin typeface="Arial" panose="020B0604020202020204" pitchFamily="34" charset="0"/>
                <a:cs typeface="Arial" panose="020B0604020202020204" pitchFamily="34" charset="0"/>
              </a:rPr>
              <a:t>Застосовують препарат «Ефект </a:t>
            </a:r>
            <a:r>
              <a:rPr lang="uk-UA" dirty="0" err="1" smtClean="0">
                <a:solidFill>
                  <a:schemeClr val="accent1">
                    <a:lumMod val="50000"/>
                  </a:schemeClr>
                </a:solidFill>
                <a:latin typeface="Arial" panose="020B0604020202020204" pitchFamily="34" charset="0"/>
                <a:cs typeface="Arial" panose="020B0604020202020204" pitchFamily="34" charset="0"/>
              </a:rPr>
              <a:t>Біо</a:t>
            </a:r>
            <a:r>
              <a:rPr lang="uk-UA" dirty="0" smtClean="0">
                <a:solidFill>
                  <a:schemeClr val="accent1">
                    <a:lumMod val="50000"/>
                  </a:schemeClr>
                </a:solidFill>
                <a:latin typeface="Arial" panose="020B0604020202020204" pitchFamily="34" charset="0"/>
                <a:cs typeface="Arial" panose="020B0604020202020204" pitchFamily="34" charset="0"/>
              </a:rPr>
              <a:t>» по рослинним решткам: пшениці, сої, ріпаку, сорго, кукурудзи, соняшника, цукрових буряків перед дискуванням або боронуванням (в залежності від агротехніки). Оптимальна глибина </a:t>
            </a:r>
            <a:r>
              <a:rPr lang="uk-UA" dirty="0" err="1" smtClean="0">
                <a:solidFill>
                  <a:schemeClr val="accent1">
                    <a:lumMod val="50000"/>
                  </a:schemeClr>
                </a:solidFill>
                <a:latin typeface="Arial" panose="020B0604020202020204" pitchFamily="34" charset="0"/>
                <a:cs typeface="Arial" panose="020B0604020202020204" pitchFamily="34" charset="0"/>
              </a:rPr>
              <a:t>заробки</a:t>
            </a:r>
            <a:r>
              <a:rPr lang="uk-UA" dirty="0" smtClean="0">
                <a:solidFill>
                  <a:schemeClr val="accent1">
                    <a:lumMod val="50000"/>
                  </a:schemeClr>
                </a:solidFill>
                <a:latin typeface="Arial" panose="020B0604020202020204" pitchFamily="34" charset="0"/>
                <a:cs typeface="Arial" panose="020B0604020202020204" pitchFamily="34" charset="0"/>
              </a:rPr>
              <a:t> рослинних решток в </a:t>
            </a:r>
            <a:r>
              <a:rPr lang="uk-UA" dirty="0" err="1" smtClean="0">
                <a:solidFill>
                  <a:schemeClr val="accent1">
                    <a:lumMod val="50000"/>
                  </a:schemeClr>
                </a:solidFill>
                <a:latin typeface="Arial" panose="020B0604020202020204" pitchFamily="34" charset="0"/>
                <a:cs typeface="Arial" panose="020B0604020202020204" pitchFamily="34" charset="0"/>
              </a:rPr>
              <a:t>грунт</a:t>
            </a:r>
            <a:r>
              <a:rPr lang="uk-UA" dirty="0" smtClean="0">
                <a:solidFill>
                  <a:schemeClr val="accent1">
                    <a:lumMod val="50000"/>
                  </a:schemeClr>
                </a:solidFill>
                <a:latin typeface="Arial" panose="020B0604020202020204" pitchFamily="34" charset="0"/>
                <a:cs typeface="Arial" panose="020B0604020202020204" pitchFamily="34" charset="0"/>
              </a:rPr>
              <a:t> повинна бути від 5 см до 16 см, для достатнього повітря забезпечення мікроорганізмів.</a:t>
            </a:r>
            <a:endParaRPr lang="uk-UA"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342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
        <p:nvSpPr>
          <p:cNvPr id="6" name="Прямоугольник 5"/>
          <p:cNvSpPr/>
          <p:nvPr/>
        </p:nvSpPr>
        <p:spPr>
          <a:xfrm>
            <a:off x="467544" y="1908540"/>
            <a:ext cx="8352928" cy="4278094"/>
          </a:xfrm>
          <a:prstGeom prst="rect">
            <a:avLst/>
          </a:prstGeom>
        </p:spPr>
        <p:txBody>
          <a:bodyPr wrap="square">
            <a:spAutoFit/>
          </a:bodyPr>
          <a:lstStyle/>
          <a:p>
            <a:pPr indent="542925" algn="just"/>
            <a:r>
              <a:rPr lang="uk-UA" dirty="0" smtClean="0">
                <a:solidFill>
                  <a:schemeClr val="accent1">
                    <a:lumMod val="50000"/>
                  </a:schemeClr>
                </a:solidFill>
                <a:latin typeface="Arial" panose="020B0604020202020204" pitchFamily="34" charset="0"/>
                <a:cs typeface="Arial" panose="020B0604020202020204" pitchFamily="34" charset="0"/>
              </a:rPr>
              <a:t>Норма препарату для </a:t>
            </a:r>
            <a:r>
              <a:rPr lang="uk-UA" dirty="0" err="1" smtClean="0">
                <a:solidFill>
                  <a:schemeClr val="accent1">
                    <a:lumMod val="50000"/>
                  </a:schemeClr>
                </a:solidFill>
                <a:latin typeface="Arial" panose="020B0604020202020204" pitchFamily="34" charset="0"/>
                <a:cs typeface="Arial" panose="020B0604020202020204" pitchFamily="34" charset="0"/>
              </a:rPr>
              <a:t>дрібностебельних</a:t>
            </a:r>
            <a:r>
              <a:rPr lang="uk-UA" dirty="0" smtClean="0">
                <a:solidFill>
                  <a:schemeClr val="accent1">
                    <a:lumMod val="50000"/>
                  </a:schemeClr>
                </a:solidFill>
                <a:latin typeface="Arial" panose="020B0604020202020204" pitchFamily="34" charset="0"/>
                <a:cs typeface="Arial" panose="020B0604020202020204" pitchFamily="34" charset="0"/>
              </a:rPr>
              <a:t> (пшениця, ячмінь и </a:t>
            </a:r>
            <a:r>
              <a:rPr lang="uk-UA" dirty="0" err="1" smtClean="0">
                <a:solidFill>
                  <a:schemeClr val="accent1">
                    <a:lumMod val="50000"/>
                  </a:schemeClr>
                </a:solidFill>
                <a:latin typeface="Arial" panose="020B0604020202020204" pitchFamily="34" charset="0"/>
                <a:cs typeface="Arial" panose="020B0604020202020204" pitchFamily="34" charset="0"/>
              </a:rPr>
              <a:t>т.д</a:t>
            </a:r>
            <a:r>
              <a:rPr lang="uk-UA" dirty="0" smtClean="0">
                <a:solidFill>
                  <a:schemeClr val="accent1">
                    <a:lumMod val="50000"/>
                  </a:schemeClr>
                </a:solidFill>
                <a:latin typeface="Arial" panose="020B0604020202020204" pitchFamily="34" charset="0"/>
                <a:cs typeface="Arial" panose="020B0604020202020204" pitchFamily="34" charset="0"/>
              </a:rPr>
              <a:t>.) - </a:t>
            </a:r>
            <a:r>
              <a:rPr lang="uk-UA" b="1" dirty="0" smtClean="0">
                <a:solidFill>
                  <a:schemeClr val="accent1">
                    <a:lumMod val="50000"/>
                  </a:schemeClr>
                </a:solidFill>
                <a:latin typeface="Arial" panose="020B0604020202020204" pitchFamily="34" charset="0"/>
                <a:cs typeface="Arial" panose="020B0604020202020204" pitchFamily="34" charset="0"/>
              </a:rPr>
              <a:t>1,5 л/га</a:t>
            </a:r>
            <a:r>
              <a:rPr lang="uk-UA" dirty="0" smtClean="0">
                <a:solidFill>
                  <a:schemeClr val="accent1">
                    <a:lumMod val="50000"/>
                  </a:schemeClr>
                </a:solidFill>
                <a:latin typeface="Arial" panose="020B0604020202020204" pitchFamily="34" charset="0"/>
                <a:cs typeface="Arial" panose="020B0604020202020204" pitchFamily="34" charset="0"/>
              </a:rPr>
              <a:t>, для </a:t>
            </a:r>
            <a:r>
              <a:rPr lang="uk-UA" dirty="0" err="1" smtClean="0">
                <a:solidFill>
                  <a:schemeClr val="accent1">
                    <a:lumMod val="50000"/>
                  </a:schemeClr>
                </a:solidFill>
                <a:latin typeface="Arial" panose="020B0604020202020204" pitchFamily="34" charset="0"/>
                <a:cs typeface="Arial" panose="020B0604020202020204" pitchFamily="34" charset="0"/>
              </a:rPr>
              <a:t>великостебельних</a:t>
            </a:r>
            <a:r>
              <a:rPr lang="uk-UA" dirty="0" smtClean="0">
                <a:solidFill>
                  <a:schemeClr val="accent1">
                    <a:lumMod val="50000"/>
                  </a:schemeClr>
                </a:solidFill>
                <a:latin typeface="Arial" panose="020B0604020202020204" pitchFamily="34" charset="0"/>
                <a:cs typeface="Arial" panose="020B0604020202020204" pitchFamily="34" charset="0"/>
              </a:rPr>
              <a:t> (кукурудза, соняшник, ріпак, цукрові буряки и </a:t>
            </a:r>
            <a:r>
              <a:rPr lang="uk-UA" dirty="0" err="1" smtClean="0">
                <a:solidFill>
                  <a:schemeClr val="accent1">
                    <a:lumMod val="50000"/>
                  </a:schemeClr>
                </a:solidFill>
                <a:latin typeface="Arial" panose="020B0604020202020204" pitchFamily="34" charset="0"/>
                <a:cs typeface="Arial" panose="020B0604020202020204" pitchFamily="34" charset="0"/>
              </a:rPr>
              <a:t>т.д</a:t>
            </a:r>
            <a:r>
              <a:rPr lang="uk-UA" dirty="0" smtClean="0">
                <a:solidFill>
                  <a:schemeClr val="accent1">
                    <a:lumMod val="50000"/>
                  </a:schemeClr>
                </a:solidFill>
                <a:latin typeface="Arial" panose="020B0604020202020204" pitchFamily="34" charset="0"/>
                <a:cs typeface="Arial" panose="020B0604020202020204" pitchFamily="34" charset="0"/>
              </a:rPr>
              <a:t>.) – </a:t>
            </a:r>
            <a:r>
              <a:rPr lang="uk-UA" b="1" dirty="0" smtClean="0">
                <a:solidFill>
                  <a:schemeClr val="accent1">
                    <a:lumMod val="50000"/>
                  </a:schemeClr>
                </a:solidFill>
                <a:latin typeface="Arial" panose="020B0604020202020204" pitchFamily="34" charset="0"/>
                <a:cs typeface="Arial" panose="020B0604020202020204" pitchFamily="34" charset="0"/>
              </a:rPr>
              <a:t>3,0 л/га</a:t>
            </a:r>
            <a:r>
              <a:rPr lang="uk-UA" dirty="0" smtClean="0">
                <a:solidFill>
                  <a:schemeClr val="accent1">
                    <a:lumMod val="50000"/>
                  </a:schemeClr>
                </a:solidFill>
                <a:latin typeface="Arial" panose="020B0604020202020204" pitchFamily="34" charset="0"/>
                <a:cs typeface="Arial" panose="020B0604020202020204" pitchFamily="34" charset="0"/>
              </a:rPr>
              <a:t>. Робочій розчин - 200-300 л/га.</a:t>
            </a:r>
          </a:p>
          <a:p>
            <a:pPr indent="542925" algn="just"/>
            <a:r>
              <a:rPr lang="uk-UA" dirty="0" smtClean="0">
                <a:solidFill>
                  <a:schemeClr val="accent1">
                    <a:lumMod val="50000"/>
                  </a:schemeClr>
                </a:solidFill>
                <a:latin typeface="Arial" panose="020B0604020202020204" pitchFamily="34" charset="0"/>
                <a:cs typeface="Arial" panose="020B0604020202020204" pitchFamily="34" charset="0"/>
              </a:rPr>
              <a:t>Для уникнення азотного голодування для наступної культури вносять азотні добрива в баковій суміші з розрахунку:</a:t>
            </a:r>
          </a:p>
          <a:p>
            <a:pPr indent="542925" algn="just"/>
            <a:endParaRPr lang="uk-UA" dirty="0" smtClean="0">
              <a:solidFill>
                <a:schemeClr val="accent1">
                  <a:lumMod val="50000"/>
                </a:schemeClr>
              </a:solidFill>
              <a:latin typeface="Arial" panose="020B0604020202020204" pitchFamily="34" charset="0"/>
              <a:cs typeface="Arial" panose="020B0604020202020204" pitchFamily="34" charset="0"/>
            </a:endParaRPr>
          </a:p>
          <a:p>
            <a:pPr indent="542925" algn="just"/>
            <a:r>
              <a:rPr lang="uk-UA" dirty="0" smtClean="0">
                <a:solidFill>
                  <a:schemeClr val="accent1">
                    <a:lumMod val="50000"/>
                  </a:schemeClr>
                </a:solidFill>
                <a:latin typeface="Arial" panose="020B0604020202020204" pitchFamily="34" charset="0"/>
                <a:cs typeface="Arial" panose="020B0604020202020204" pitchFamily="34" charset="0"/>
              </a:rPr>
              <a:t>Бак оприскувача набрати до половини, далі розчинити азоті добрива (карбамід, аміачна селітра), далі добавити препарат «Ефект </a:t>
            </a:r>
            <a:r>
              <a:rPr lang="uk-UA" dirty="0" err="1" smtClean="0">
                <a:solidFill>
                  <a:schemeClr val="accent1">
                    <a:lumMod val="50000"/>
                  </a:schemeClr>
                </a:solidFill>
                <a:latin typeface="Arial" panose="020B0604020202020204" pitchFamily="34" charset="0"/>
                <a:cs typeface="Arial" panose="020B0604020202020204" pitchFamily="34" charset="0"/>
              </a:rPr>
              <a:t>Біо</a:t>
            </a:r>
            <a:r>
              <a:rPr lang="uk-UA" dirty="0" smtClean="0">
                <a:solidFill>
                  <a:schemeClr val="accent1">
                    <a:lumMod val="50000"/>
                  </a:schemeClr>
                </a:solidFill>
                <a:latin typeface="Arial" panose="020B0604020202020204" pitchFamily="34" charset="0"/>
                <a:cs typeface="Arial" panose="020B0604020202020204" pitchFamily="34" charset="0"/>
              </a:rPr>
              <a:t>» </a:t>
            </a:r>
          </a:p>
          <a:p>
            <a:pPr indent="542925" algn="just"/>
            <a:endParaRPr lang="uk-UA" sz="1000" dirty="0" smtClean="0">
              <a:solidFill>
                <a:schemeClr val="accent1">
                  <a:lumMod val="50000"/>
                </a:schemeClr>
              </a:solidFill>
              <a:latin typeface="Arial" panose="020B0604020202020204" pitchFamily="34" charset="0"/>
              <a:cs typeface="Arial" panose="020B0604020202020204" pitchFamily="34" charset="0"/>
            </a:endParaRPr>
          </a:p>
          <a:p>
            <a:pPr indent="542925" algn="just"/>
            <a:r>
              <a:rPr lang="uk-UA" dirty="0" smtClean="0">
                <a:solidFill>
                  <a:schemeClr val="accent1">
                    <a:lumMod val="50000"/>
                  </a:schemeClr>
                </a:solidFill>
                <a:latin typeface="Arial" panose="020B0604020202020204" pitchFamily="34" charset="0"/>
                <a:cs typeface="Arial" panose="020B0604020202020204" pitchFamily="34" charset="0"/>
              </a:rPr>
              <a:t>  * N3-N5 — для стерни </a:t>
            </a:r>
            <a:r>
              <a:rPr lang="uk-UA" dirty="0" err="1" smtClean="0">
                <a:solidFill>
                  <a:schemeClr val="accent1">
                    <a:lumMod val="50000"/>
                  </a:schemeClr>
                </a:solidFill>
                <a:latin typeface="Arial" panose="020B0604020202020204" pitchFamily="34" charset="0"/>
                <a:cs typeface="Arial" panose="020B0604020202020204" pitchFamily="34" charset="0"/>
              </a:rPr>
              <a:t>дрібностебельних</a:t>
            </a:r>
            <a:r>
              <a:rPr lang="uk-UA" dirty="0" smtClean="0">
                <a:solidFill>
                  <a:schemeClr val="accent1">
                    <a:lumMod val="50000"/>
                  </a:schemeClr>
                </a:solidFill>
                <a:latin typeface="Arial" panose="020B0604020202020204" pitchFamily="34" charset="0"/>
                <a:cs typeface="Arial" panose="020B0604020202020204" pitchFamily="34" charset="0"/>
              </a:rPr>
              <a:t>;</a:t>
            </a:r>
          </a:p>
          <a:p>
            <a:pPr indent="542925" algn="just"/>
            <a:r>
              <a:rPr lang="uk-UA" dirty="0" smtClean="0">
                <a:solidFill>
                  <a:schemeClr val="accent1">
                    <a:lumMod val="50000"/>
                  </a:schemeClr>
                </a:solidFill>
                <a:latin typeface="Arial" panose="020B0604020202020204" pitchFamily="34" charset="0"/>
                <a:cs typeface="Arial" panose="020B0604020202020204" pitchFamily="34" charset="0"/>
              </a:rPr>
              <a:t>  * N5-N10 — для стерни </a:t>
            </a:r>
            <a:r>
              <a:rPr lang="uk-UA" dirty="0" err="1" smtClean="0">
                <a:solidFill>
                  <a:schemeClr val="accent1">
                    <a:lumMod val="50000"/>
                  </a:schemeClr>
                </a:solidFill>
                <a:latin typeface="Arial" panose="020B0604020202020204" pitchFamily="34" charset="0"/>
                <a:cs typeface="Arial" panose="020B0604020202020204" pitchFamily="34" charset="0"/>
              </a:rPr>
              <a:t>великостебельних</a:t>
            </a:r>
            <a:r>
              <a:rPr lang="uk-UA" dirty="0" smtClean="0">
                <a:solidFill>
                  <a:schemeClr val="accent1">
                    <a:lumMod val="50000"/>
                  </a:schemeClr>
                </a:solidFill>
                <a:latin typeface="Arial" panose="020B0604020202020204" pitchFamily="34" charset="0"/>
                <a:cs typeface="Arial" panose="020B0604020202020204" pitchFamily="34" charset="0"/>
              </a:rPr>
              <a:t>.</a:t>
            </a:r>
          </a:p>
          <a:p>
            <a:pPr indent="542925" algn="just"/>
            <a:endParaRPr lang="uk-UA" sz="1000" dirty="0" smtClean="0">
              <a:solidFill>
                <a:schemeClr val="accent1">
                  <a:lumMod val="50000"/>
                </a:schemeClr>
              </a:solidFill>
              <a:latin typeface="Arial" panose="020B0604020202020204" pitchFamily="34" charset="0"/>
              <a:cs typeface="Arial" panose="020B0604020202020204" pitchFamily="34" charset="0"/>
            </a:endParaRPr>
          </a:p>
          <a:p>
            <a:pPr indent="542925" algn="just"/>
            <a:r>
              <a:rPr lang="uk-UA" dirty="0" smtClean="0">
                <a:solidFill>
                  <a:schemeClr val="accent1">
                    <a:lumMod val="50000"/>
                  </a:schemeClr>
                </a:solidFill>
                <a:latin typeface="Arial" panose="020B0604020202020204" pitchFamily="34" charset="0"/>
                <a:cs typeface="Arial" panose="020B0604020202020204" pitchFamily="34" charset="0"/>
              </a:rPr>
              <a:t>Загальний період роботи препарату «</a:t>
            </a:r>
            <a:r>
              <a:rPr lang="uk-UA" dirty="0" err="1" smtClean="0">
                <a:solidFill>
                  <a:schemeClr val="accent1">
                    <a:lumMod val="50000"/>
                  </a:schemeClr>
                </a:solidFill>
                <a:latin typeface="Arial" panose="020B0604020202020204" pitchFamily="34" charset="0"/>
                <a:cs typeface="Arial" panose="020B0604020202020204" pitchFamily="34" charset="0"/>
              </a:rPr>
              <a:t>Эфект</a:t>
            </a:r>
            <a:r>
              <a:rPr lang="uk-UA" dirty="0" smtClean="0">
                <a:solidFill>
                  <a:schemeClr val="accent1">
                    <a:lumMod val="50000"/>
                  </a:schemeClr>
                </a:solidFill>
                <a:latin typeface="Arial" panose="020B0604020202020204" pitchFamily="34" charset="0"/>
                <a:cs typeface="Arial" panose="020B0604020202020204" pitchFamily="34" charset="0"/>
              </a:rPr>
              <a:t> </a:t>
            </a:r>
            <a:r>
              <a:rPr lang="uk-UA" dirty="0" err="1" smtClean="0">
                <a:solidFill>
                  <a:schemeClr val="accent1">
                    <a:lumMod val="50000"/>
                  </a:schemeClr>
                </a:solidFill>
                <a:latin typeface="Arial" panose="020B0604020202020204" pitchFamily="34" charset="0"/>
                <a:cs typeface="Arial" panose="020B0604020202020204" pitchFamily="34" charset="0"/>
              </a:rPr>
              <a:t>Біо</a:t>
            </a:r>
            <a:r>
              <a:rPr lang="uk-UA" dirty="0" smtClean="0">
                <a:solidFill>
                  <a:schemeClr val="accent1">
                    <a:lumMod val="50000"/>
                  </a:schemeClr>
                </a:solidFill>
                <a:latin typeface="Arial" panose="020B0604020202020204" pitchFamily="34" charset="0"/>
                <a:cs typeface="Arial" panose="020B0604020202020204" pitchFamily="34" charset="0"/>
              </a:rPr>
              <a:t>» продовжується 6-7 місяців. Найбільш активний період розкладання перші 3-4 місяці після застосування. При настанні несприятливих природніх умов (морозів, посухи) утворюються спорові форми, стійкі до цих факторів.</a:t>
            </a:r>
            <a:endParaRPr lang="uk-UA"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09886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1902316"/>
            <a:ext cx="6228184" cy="46711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1001905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014" y="2060848"/>
            <a:ext cx="6027515" cy="45206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1674067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018" y="2037088"/>
            <a:ext cx="5984342" cy="44882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9476198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9441" y="2060848"/>
            <a:ext cx="5952661" cy="44644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2909508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1988840"/>
            <a:ext cx="6164362" cy="46232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467544" y="332656"/>
            <a:ext cx="8676456" cy="1569660"/>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ґрунтовий фунгіцид</a:t>
            </a:r>
          </a:p>
          <a:p>
            <a:r>
              <a:rPr lang="uk-UA" sz="3200" b="0" cap="none" spc="0" dirty="0" smtClean="0">
                <a:ln w="0"/>
                <a:solidFill>
                  <a:schemeClr val="accent3">
                    <a:lumMod val="50000"/>
                  </a:schemeClr>
                </a:solidFill>
                <a:effectLst/>
              </a:rPr>
              <a:t>Ґрунтово-</a:t>
            </a:r>
            <a:r>
              <a:rPr lang="uk-UA" sz="3200" b="0" cap="none" spc="0" dirty="0" err="1" smtClean="0">
                <a:ln w="0"/>
                <a:solidFill>
                  <a:schemeClr val="accent3">
                    <a:lumMod val="50000"/>
                  </a:schemeClr>
                </a:solidFill>
                <a:effectLst/>
              </a:rPr>
              <a:t>здобрювальний</a:t>
            </a:r>
            <a:r>
              <a:rPr lang="uk-UA" sz="3200" b="0" cap="none" spc="0" dirty="0" smtClean="0">
                <a:ln w="0"/>
                <a:solidFill>
                  <a:schemeClr val="accent3">
                    <a:lumMod val="50000"/>
                  </a:schemeClr>
                </a:solidFill>
                <a:effectLst/>
              </a:rPr>
              <a:t> препарат</a:t>
            </a:r>
          </a:p>
          <a:p>
            <a:r>
              <a:rPr lang="uk-UA" sz="3200" b="1" dirty="0" err="1" smtClean="0">
                <a:ln w="0"/>
                <a:solidFill>
                  <a:schemeClr val="accent3">
                    <a:lumMod val="50000"/>
                  </a:schemeClr>
                </a:solidFill>
              </a:rPr>
              <a:t>ЭфектБіо</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2657111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u.all.biz/img/ru/catalog/more/70130_semena_soi_belgorodskoj_48.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4005136"/>
            <a:ext cx="3840267" cy="271818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2060848"/>
            <a:ext cx="8784976" cy="2123658"/>
          </a:xfrm>
          <a:prstGeom prst="rect">
            <a:avLst/>
          </a:prstGeom>
          <a:noFill/>
        </p:spPr>
        <p:txBody>
          <a:bodyPr wrap="square" lIns="91440" tIns="45720" rIns="91440" bIns="45720">
            <a:spAutoFit/>
          </a:bodyPr>
          <a:lstStyle/>
          <a:p>
            <a:pPr algn="ctr"/>
            <a:r>
              <a:rPr lang="uk-UA" sz="6600" b="0" cap="none" spc="0" dirty="0" smtClean="0">
                <a:ln w="0"/>
                <a:solidFill>
                  <a:schemeClr val="accent3">
                    <a:lumMod val="50000"/>
                  </a:schemeClr>
                </a:solidFill>
                <a:effectLst/>
              </a:rPr>
              <a:t>2. підготовка насіння</a:t>
            </a:r>
          </a:p>
          <a:p>
            <a:pPr algn="ctr"/>
            <a:r>
              <a:rPr lang="uk-UA" sz="6600" dirty="0" smtClean="0">
                <a:ln w="0"/>
                <a:solidFill>
                  <a:schemeClr val="accent3">
                    <a:lumMod val="50000"/>
                  </a:schemeClr>
                </a:solidFill>
              </a:rPr>
              <a:t>ІНОКУЛЯНТИ</a:t>
            </a:r>
            <a:endParaRPr lang="uk-UA" sz="6600" dirty="0">
              <a:ln w="0"/>
              <a:solidFill>
                <a:schemeClr val="accent3">
                  <a:lumMod val="50000"/>
                </a:schemeClr>
              </a:solidFill>
            </a:endParaRPr>
          </a:p>
        </p:txBody>
      </p:sp>
    </p:spTree>
    <p:extLst>
      <p:ext uri="{BB962C8B-B14F-4D97-AF65-F5344CB8AC3E}">
        <p14:creationId xmlns:p14="http://schemas.microsoft.com/office/powerpoint/2010/main" val="13556092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550" y="1340768"/>
            <a:ext cx="8136904" cy="2246769"/>
          </a:xfrm>
          <a:prstGeom prst="rect">
            <a:avLst/>
          </a:prstGeom>
          <a:noFill/>
        </p:spPr>
        <p:txBody>
          <a:bodyPr wrap="square" rtlCol="0">
            <a:spAutoFit/>
          </a:bodyPr>
          <a:lstStyle/>
          <a:p>
            <a:pPr algn="just"/>
            <a:r>
              <a:rPr lang="uk-UA" sz="2000" dirty="0" smtClean="0">
                <a:solidFill>
                  <a:schemeClr val="accent1">
                    <a:lumMod val="50000"/>
                  </a:schemeClr>
                </a:solidFill>
                <a:latin typeface="Arial" panose="020B0604020202020204" pitchFamily="34" charset="0"/>
                <a:cs typeface="Arial" panose="020B0604020202020204" pitchFamily="34" charset="0"/>
              </a:rPr>
              <a:t>  </a:t>
            </a:r>
            <a:r>
              <a:rPr lang="uk-UA" sz="2000" dirty="0" smtClean="0">
                <a:solidFill>
                  <a:schemeClr val="accent3">
                    <a:lumMod val="50000"/>
                  </a:schemeClr>
                </a:solidFill>
                <a:latin typeface="Arial" panose="020B0604020202020204" pitchFamily="34" charset="0"/>
                <a:cs typeface="Arial" panose="020B0604020202020204" pitchFamily="34" charset="0"/>
              </a:rPr>
              <a:t>Соя (</a:t>
            </a:r>
            <a:r>
              <a:rPr lang="uk-UA" sz="2000" dirty="0" err="1" smtClean="0">
                <a:solidFill>
                  <a:schemeClr val="accent3">
                    <a:lumMod val="50000"/>
                  </a:schemeClr>
                </a:solidFill>
                <a:latin typeface="Arial" panose="020B0604020202020204" pitchFamily="34" charset="0"/>
                <a:cs typeface="Arial" panose="020B0604020202020204" pitchFamily="34" charset="0"/>
              </a:rPr>
              <a:t>Glycine</a:t>
            </a:r>
            <a:r>
              <a:rPr lang="uk-UA" sz="2000" dirty="0" smtClean="0">
                <a:solidFill>
                  <a:schemeClr val="accent3">
                    <a:lumMod val="50000"/>
                  </a:schemeClr>
                </a:solidFill>
                <a:latin typeface="Arial" panose="020B0604020202020204" pitchFamily="34" charset="0"/>
                <a:cs typeface="Arial" panose="020B0604020202020204" pitchFamily="34" charset="0"/>
              </a:rPr>
              <a:t> </a:t>
            </a:r>
            <a:r>
              <a:rPr lang="uk-UA" sz="2000" dirty="0" err="1" smtClean="0">
                <a:solidFill>
                  <a:schemeClr val="accent3">
                    <a:lumMod val="50000"/>
                  </a:schemeClr>
                </a:solidFill>
                <a:latin typeface="Arial" panose="020B0604020202020204" pitchFamily="34" charset="0"/>
                <a:cs typeface="Arial" panose="020B0604020202020204" pitchFamily="34" charset="0"/>
              </a:rPr>
              <a:t>maх</a:t>
            </a:r>
            <a:r>
              <a:rPr lang="uk-UA" sz="2000" dirty="0" smtClean="0">
                <a:solidFill>
                  <a:schemeClr val="accent3">
                    <a:lumMod val="50000"/>
                  </a:schemeClr>
                </a:solidFill>
                <a:latin typeface="Arial" panose="020B0604020202020204" pitchFamily="34" charset="0"/>
                <a:cs typeface="Arial" panose="020B0604020202020204" pitchFamily="34" charset="0"/>
              </a:rPr>
              <a:t>) - бобова культура, насіння якої мають в складі 37-45% білку від загальної маси. В залежності від рівня кількості білку, в одному центнері сої буває 5,5 -6,7 кг азоту. </a:t>
            </a:r>
          </a:p>
          <a:p>
            <a:pPr algn="just"/>
            <a:r>
              <a:rPr lang="uk-UA" sz="2000" dirty="0" smtClean="0">
                <a:solidFill>
                  <a:schemeClr val="accent3">
                    <a:lumMod val="50000"/>
                  </a:schemeClr>
                </a:solidFill>
                <a:latin typeface="Arial" panose="020B0604020202020204" pitchFamily="34" charset="0"/>
                <a:cs typeface="Arial" panose="020B0604020202020204" pitchFamily="34" charset="0"/>
              </a:rPr>
              <a:t>  Урожайність в 40 центнерів с га. Потребує 133 кг азоту. Не дивлячись на більшу потребу сої в елементах живлення вона слабше інших реагує на внесення добрив, але дуже добре відгукується на їх післядію.</a:t>
            </a:r>
            <a:endParaRPr lang="uk-UA" sz="2000" dirty="0">
              <a:solidFill>
                <a:schemeClr val="accent3">
                  <a:lumMod val="50000"/>
                </a:schemeClr>
              </a:solidFill>
              <a:latin typeface="Arial" panose="020B0604020202020204" pitchFamily="34" charset="0"/>
              <a:cs typeface="Arial" panose="020B0604020202020204" pitchFamily="34" charset="0"/>
            </a:endParaRPr>
          </a:p>
        </p:txBody>
      </p:sp>
      <p:sp>
        <p:nvSpPr>
          <p:cNvPr id="3" name="Прямоугольник 2"/>
          <p:cNvSpPr/>
          <p:nvPr/>
        </p:nvSpPr>
        <p:spPr>
          <a:xfrm>
            <a:off x="467544" y="332656"/>
            <a:ext cx="8676456" cy="584775"/>
          </a:xfrm>
          <a:prstGeom prst="rect">
            <a:avLst/>
          </a:prstGeom>
          <a:noFill/>
        </p:spPr>
        <p:txBody>
          <a:bodyPr wrap="square" lIns="91440" tIns="45720" rIns="91440" bIns="45720">
            <a:spAutoFit/>
          </a:bodyPr>
          <a:lstStyle/>
          <a:p>
            <a:r>
              <a:rPr lang="uk-UA" sz="3200" b="0" cap="none" spc="0" dirty="0" smtClean="0">
                <a:ln w="0"/>
                <a:solidFill>
                  <a:schemeClr val="accent3">
                    <a:lumMod val="50000"/>
                  </a:schemeClr>
                </a:solidFill>
                <a:effectLst/>
              </a:rPr>
              <a:t>Загальна інформація</a:t>
            </a:r>
          </a:p>
        </p:txBody>
      </p:sp>
      <p:sp>
        <p:nvSpPr>
          <p:cNvPr id="5" name="Прямоугольник 4"/>
          <p:cNvSpPr/>
          <p:nvPr/>
        </p:nvSpPr>
        <p:spPr>
          <a:xfrm>
            <a:off x="366197" y="4221088"/>
            <a:ext cx="8409610" cy="1200329"/>
          </a:xfrm>
          <a:prstGeom prst="rect">
            <a:avLst/>
          </a:prstGeom>
        </p:spPr>
        <p:txBody>
          <a:bodyPr wrap="none">
            <a:spAutoFit/>
          </a:bodyPr>
          <a:lstStyle/>
          <a:p>
            <a:pPr marL="571500" indent="-571500">
              <a:buFont typeface="Arial" panose="020B0604020202020204" pitchFamily="34" charset="0"/>
              <a:buChar char="•"/>
            </a:pPr>
            <a:r>
              <a:rPr lang="uk-UA" sz="3600" dirty="0" smtClean="0">
                <a:solidFill>
                  <a:schemeClr val="accent3">
                    <a:lumMod val="50000"/>
                  </a:schemeClr>
                </a:solidFill>
                <a:latin typeface="Arial" panose="020B0604020202020204" pitchFamily="34" charset="0"/>
                <a:cs typeface="Arial" panose="020B0604020202020204" pitchFamily="34" charset="0"/>
              </a:rPr>
              <a:t>Потреба сої в азоті більше 100 кг/га</a:t>
            </a:r>
          </a:p>
          <a:p>
            <a:pPr marL="571500" indent="-571500">
              <a:buFont typeface="Arial" panose="020B0604020202020204" pitchFamily="34" charset="0"/>
              <a:buChar char="•"/>
            </a:pPr>
            <a:r>
              <a:rPr lang="uk-UA" sz="3600" dirty="0" smtClean="0">
                <a:solidFill>
                  <a:schemeClr val="accent3">
                    <a:lumMod val="50000"/>
                  </a:schemeClr>
                </a:solidFill>
                <a:latin typeface="Arial" panose="020B0604020202020204" pitchFamily="34" charset="0"/>
                <a:cs typeface="Arial" panose="020B0604020202020204" pitchFamily="34" charset="0"/>
              </a:rPr>
              <a:t>37- 45</a:t>
            </a:r>
            <a:r>
              <a:rPr lang="uk-UA" sz="3600" dirty="0">
                <a:solidFill>
                  <a:schemeClr val="accent3">
                    <a:lumMod val="50000"/>
                  </a:schemeClr>
                </a:solidFill>
                <a:latin typeface="Arial" panose="020B0604020202020204" pitchFamily="34" charset="0"/>
                <a:cs typeface="Arial" panose="020B0604020202020204" pitchFamily="34" charset="0"/>
              </a:rPr>
              <a:t>% білку від загальної </a:t>
            </a:r>
            <a:r>
              <a:rPr lang="uk-UA" sz="3600" dirty="0" smtClean="0">
                <a:solidFill>
                  <a:schemeClr val="accent3">
                    <a:lumMod val="50000"/>
                  </a:schemeClr>
                </a:solidFill>
                <a:latin typeface="Arial" panose="020B0604020202020204" pitchFamily="34" charset="0"/>
                <a:cs typeface="Arial" panose="020B0604020202020204" pitchFamily="34" charset="0"/>
              </a:rPr>
              <a:t>маси</a:t>
            </a:r>
          </a:p>
        </p:txBody>
      </p:sp>
    </p:spTree>
    <p:extLst>
      <p:ext uri="{BB962C8B-B14F-4D97-AF65-F5344CB8AC3E}">
        <p14:creationId xmlns:p14="http://schemas.microsoft.com/office/powerpoint/2010/main" val="26353961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1540657577"/>
              </p:ext>
            </p:extLst>
          </p:nvPr>
        </p:nvGraphicFramePr>
        <p:xfrm>
          <a:off x="539556" y="980728"/>
          <a:ext cx="8250704" cy="2592288"/>
        </p:xfrm>
        <a:graphic>
          <a:graphicData uri="http://schemas.openxmlformats.org/drawingml/2006/table">
            <a:tbl>
              <a:tblPr firstRow="1" bandRow="1">
                <a:tableStyleId>{5C22544A-7EE6-4342-B048-85BDC9FD1C3A}</a:tableStyleId>
              </a:tblPr>
              <a:tblGrid>
                <a:gridCol w="515669"/>
                <a:gridCol w="515669"/>
                <a:gridCol w="515669"/>
                <a:gridCol w="515669"/>
                <a:gridCol w="515669"/>
                <a:gridCol w="515669"/>
                <a:gridCol w="515669"/>
                <a:gridCol w="515669"/>
                <a:gridCol w="515669"/>
                <a:gridCol w="515669"/>
                <a:gridCol w="515669"/>
                <a:gridCol w="515669"/>
                <a:gridCol w="515669"/>
                <a:gridCol w="515669"/>
                <a:gridCol w="515669"/>
                <a:gridCol w="515669"/>
              </a:tblGrid>
              <a:tr h="632020">
                <a:tc>
                  <a:txBody>
                    <a:bodyPr/>
                    <a:lstStyle/>
                    <a:p>
                      <a:pPr algn="ctr"/>
                      <a:r>
                        <a:rPr lang="uk-UA" sz="1600" noProof="0" dirty="0" smtClean="0"/>
                        <a:t>VE</a:t>
                      </a:r>
                      <a:endParaRPr lang="uk-UA" sz="1600" noProof="0" dirty="0"/>
                    </a:p>
                  </a:txBody>
                  <a:tcPr/>
                </a:tc>
                <a:tc>
                  <a:txBody>
                    <a:bodyPr/>
                    <a:lstStyle/>
                    <a:p>
                      <a:pPr algn="ctr"/>
                      <a:r>
                        <a:rPr lang="uk-UA" sz="1600" noProof="0" dirty="0" smtClean="0"/>
                        <a:t>VC</a:t>
                      </a:r>
                      <a:endParaRPr lang="uk-UA" sz="1600" noProof="0" dirty="0"/>
                    </a:p>
                  </a:txBody>
                  <a:tcPr/>
                </a:tc>
                <a:tc>
                  <a:txBody>
                    <a:bodyPr/>
                    <a:lstStyle/>
                    <a:p>
                      <a:pPr algn="ctr"/>
                      <a:r>
                        <a:rPr lang="uk-UA" sz="1600" noProof="0" dirty="0" smtClean="0"/>
                        <a:t>V1</a:t>
                      </a:r>
                      <a:endParaRPr lang="uk-UA" sz="1600" noProof="0" dirty="0"/>
                    </a:p>
                  </a:txBody>
                  <a:tcPr/>
                </a:tc>
                <a:tc>
                  <a:txBody>
                    <a:bodyPr/>
                    <a:lstStyle/>
                    <a:p>
                      <a:pPr algn="ctr"/>
                      <a:r>
                        <a:rPr lang="uk-UA" sz="1600" noProof="0" dirty="0" smtClean="0"/>
                        <a:t>V2</a:t>
                      </a:r>
                      <a:endParaRPr lang="uk-UA" sz="1600" noProof="0" dirty="0"/>
                    </a:p>
                  </a:txBody>
                  <a:tcPr/>
                </a:tc>
                <a:tc>
                  <a:txBody>
                    <a:bodyPr/>
                    <a:lstStyle/>
                    <a:p>
                      <a:pPr algn="ctr"/>
                      <a:r>
                        <a:rPr lang="uk-UA" sz="1600" noProof="0" dirty="0" smtClean="0"/>
                        <a:t>V3</a:t>
                      </a:r>
                      <a:endParaRPr lang="uk-UA" sz="1600" noProof="0" dirty="0"/>
                    </a:p>
                  </a:txBody>
                  <a:tcPr/>
                </a:tc>
                <a:tc>
                  <a:txBody>
                    <a:bodyPr/>
                    <a:lstStyle/>
                    <a:p>
                      <a:pPr algn="ctr"/>
                      <a:r>
                        <a:rPr lang="uk-UA" sz="1600" noProof="0" dirty="0" smtClean="0"/>
                        <a:t>V4</a:t>
                      </a:r>
                      <a:endParaRPr lang="uk-UA" sz="1600" noProof="0" dirty="0"/>
                    </a:p>
                  </a:txBody>
                  <a:tcPr/>
                </a:tc>
                <a:tc>
                  <a:txBody>
                    <a:bodyPr/>
                    <a:lstStyle/>
                    <a:p>
                      <a:pPr algn="ctr"/>
                      <a:r>
                        <a:rPr lang="uk-UA" sz="1600" noProof="0" dirty="0" smtClean="0"/>
                        <a:t>V5</a:t>
                      </a:r>
                      <a:endParaRPr lang="uk-UA" sz="1600" noProof="0" dirty="0"/>
                    </a:p>
                  </a:txBody>
                  <a:tcPr/>
                </a:tc>
                <a:tc>
                  <a:txBody>
                    <a:bodyPr/>
                    <a:lstStyle/>
                    <a:p>
                      <a:pPr algn="ctr"/>
                      <a:r>
                        <a:rPr lang="uk-UA" sz="1600" noProof="0" dirty="0" smtClean="0"/>
                        <a:t>V6</a:t>
                      </a:r>
                      <a:endParaRPr lang="uk-UA" sz="1600" noProof="0" dirty="0"/>
                    </a:p>
                  </a:txBody>
                  <a:tcPr/>
                </a:tc>
                <a:tc>
                  <a:txBody>
                    <a:bodyPr/>
                    <a:lstStyle/>
                    <a:p>
                      <a:pPr algn="ctr"/>
                      <a:r>
                        <a:rPr lang="uk-UA" sz="1600" noProof="0" dirty="0" smtClean="0"/>
                        <a:t>R1</a:t>
                      </a:r>
                      <a:endParaRPr lang="uk-UA" sz="1600" noProof="0" dirty="0"/>
                    </a:p>
                  </a:txBody>
                  <a:tcPr/>
                </a:tc>
                <a:tc>
                  <a:txBody>
                    <a:bodyPr/>
                    <a:lstStyle/>
                    <a:p>
                      <a:pPr algn="ctr"/>
                      <a:r>
                        <a:rPr lang="uk-UA" sz="1600" noProof="0" dirty="0" smtClean="0"/>
                        <a:t>R2</a:t>
                      </a:r>
                      <a:endParaRPr lang="uk-UA" sz="1600" noProof="0" dirty="0"/>
                    </a:p>
                  </a:txBody>
                  <a:tcPr/>
                </a:tc>
                <a:tc>
                  <a:txBody>
                    <a:bodyPr/>
                    <a:lstStyle/>
                    <a:p>
                      <a:pPr algn="ctr"/>
                      <a:r>
                        <a:rPr lang="uk-UA" sz="1600" noProof="0" dirty="0" smtClean="0"/>
                        <a:t>R3</a:t>
                      </a:r>
                      <a:endParaRPr lang="uk-UA" sz="1600" noProof="0" dirty="0"/>
                    </a:p>
                  </a:txBody>
                  <a:tcPr/>
                </a:tc>
                <a:tc>
                  <a:txBody>
                    <a:bodyPr/>
                    <a:lstStyle/>
                    <a:p>
                      <a:pPr algn="ctr"/>
                      <a:r>
                        <a:rPr lang="uk-UA" sz="1600" noProof="0" dirty="0" smtClean="0"/>
                        <a:t>R4</a:t>
                      </a:r>
                      <a:endParaRPr lang="uk-UA" sz="1600" noProof="0" dirty="0"/>
                    </a:p>
                  </a:txBody>
                  <a:tcPr/>
                </a:tc>
                <a:tc>
                  <a:txBody>
                    <a:bodyPr/>
                    <a:lstStyle/>
                    <a:p>
                      <a:pPr algn="ctr"/>
                      <a:r>
                        <a:rPr lang="uk-UA" sz="1600" noProof="0" dirty="0" smtClean="0"/>
                        <a:t>R5</a:t>
                      </a:r>
                      <a:endParaRPr lang="uk-UA" sz="1600" noProof="0" dirty="0"/>
                    </a:p>
                  </a:txBody>
                  <a:tcPr/>
                </a:tc>
                <a:tc>
                  <a:txBody>
                    <a:bodyPr/>
                    <a:lstStyle/>
                    <a:p>
                      <a:pPr algn="ctr"/>
                      <a:r>
                        <a:rPr lang="uk-UA" sz="1600" noProof="0" dirty="0" smtClean="0"/>
                        <a:t>R6</a:t>
                      </a:r>
                      <a:endParaRPr lang="uk-UA" sz="1600" noProof="0" dirty="0"/>
                    </a:p>
                  </a:txBody>
                  <a:tcPr/>
                </a:tc>
                <a:tc>
                  <a:txBody>
                    <a:bodyPr/>
                    <a:lstStyle/>
                    <a:p>
                      <a:pPr algn="ctr"/>
                      <a:r>
                        <a:rPr lang="uk-UA" sz="1600" noProof="0" dirty="0" smtClean="0"/>
                        <a:t>R7</a:t>
                      </a:r>
                      <a:endParaRPr lang="uk-UA" sz="1600" noProof="0" dirty="0"/>
                    </a:p>
                  </a:txBody>
                  <a:tcPr/>
                </a:tc>
                <a:tc>
                  <a:txBody>
                    <a:bodyPr/>
                    <a:lstStyle/>
                    <a:p>
                      <a:pPr algn="ctr"/>
                      <a:r>
                        <a:rPr lang="uk-UA" sz="1600" noProof="0" dirty="0" smtClean="0"/>
                        <a:t>R8</a:t>
                      </a:r>
                      <a:endParaRPr lang="uk-UA" sz="1600" noProof="0" dirty="0"/>
                    </a:p>
                  </a:txBody>
                  <a:tcPr/>
                </a:tc>
              </a:tr>
              <a:tr h="1960268">
                <a:tc>
                  <a:txBody>
                    <a:bodyPr/>
                    <a:lstStyle/>
                    <a:p>
                      <a:pPr algn="ctr"/>
                      <a:r>
                        <a:rPr lang="uk-UA" noProof="0" dirty="0" smtClean="0"/>
                        <a:t>Проростання</a:t>
                      </a:r>
                      <a:endParaRPr lang="uk-UA" noProof="0" dirty="0"/>
                    </a:p>
                  </a:txBody>
                  <a:tcPr vert="vert270"/>
                </a:tc>
                <a:tc>
                  <a:txBody>
                    <a:bodyPr/>
                    <a:lstStyle/>
                    <a:p>
                      <a:pPr algn="ctr"/>
                      <a:r>
                        <a:rPr lang="uk-UA" noProof="0" dirty="0" smtClean="0"/>
                        <a:t>Сходи</a:t>
                      </a:r>
                      <a:endParaRPr lang="uk-UA" noProof="0" dirty="0"/>
                    </a:p>
                  </a:txBody>
                  <a:tcPr vert="vert270"/>
                </a:tc>
                <a:tc>
                  <a:txBody>
                    <a:bodyPr/>
                    <a:lstStyle/>
                    <a:p>
                      <a:pPr algn="ctr"/>
                      <a:r>
                        <a:rPr lang="uk-UA" noProof="0" dirty="0" smtClean="0"/>
                        <a:t>1-й трійчатий</a:t>
                      </a:r>
                      <a:endParaRPr lang="uk-UA" noProof="0" dirty="0"/>
                    </a:p>
                  </a:txBody>
                  <a:tcPr vert="vert270"/>
                </a:tc>
                <a:tc>
                  <a:txBody>
                    <a:bodyPr/>
                    <a:lstStyle/>
                    <a:p>
                      <a:pPr algn="ctr"/>
                      <a:r>
                        <a:rPr lang="uk-UA" noProof="0" dirty="0" smtClean="0"/>
                        <a:t>2-й трійчатий</a:t>
                      </a:r>
                      <a:endParaRPr lang="uk-UA" noProof="0" dirty="0"/>
                    </a:p>
                  </a:txBody>
                  <a:tcPr vert="vert270"/>
                </a:tc>
                <a:tc>
                  <a:txBody>
                    <a:bodyPr/>
                    <a:lstStyle/>
                    <a:p>
                      <a:pPr algn="ctr"/>
                      <a:r>
                        <a:rPr lang="uk-UA" noProof="0" dirty="0" smtClean="0"/>
                        <a:t>3-й трійчатий</a:t>
                      </a:r>
                      <a:endParaRPr lang="uk-UA" noProof="0" dirty="0"/>
                    </a:p>
                  </a:txBody>
                  <a:tcPr vert="vert270"/>
                </a:tc>
                <a:tc>
                  <a:txBody>
                    <a:bodyPr/>
                    <a:lstStyle/>
                    <a:p>
                      <a:pPr algn="ctr"/>
                      <a:r>
                        <a:rPr lang="uk-UA" noProof="0" dirty="0" smtClean="0"/>
                        <a:t>4-й трійчатий</a:t>
                      </a:r>
                      <a:endParaRPr lang="uk-UA" noProof="0" dirty="0"/>
                    </a:p>
                  </a:txBody>
                  <a:tcPr vert="vert270"/>
                </a:tc>
                <a:tc>
                  <a:txBody>
                    <a:bodyPr/>
                    <a:lstStyle/>
                    <a:p>
                      <a:pPr algn="ctr"/>
                      <a:r>
                        <a:rPr lang="uk-UA" noProof="0" dirty="0" smtClean="0"/>
                        <a:t>5-й трійчатий</a:t>
                      </a:r>
                      <a:endParaRPr lang="uk-UA" noProof="0" dirty="0"/>
                    </a:p>
                  </a:txBody>
                  <a:tcPr vert="vert270"/>
                </a:tc>
                <a:tc>
                  <a:txBody>
                    <a:bodyPr/>
                    <a:lstStyle/>
                    <a:p>
                      <a:pPr algn="ctr"/>
                      <a:r>
                        <a:rPr lang="uk-UA" noProof="0" dirty="0" smtClean="0"/>
                        <a:t>6-й трійчатий</a:t>
                      </a:r>
                      <a:endParaRPr lang="uk-UA" noProof="0" dirty="0"/>
                    </a:p>
                  </a:txBody>
                  <a:tcPr vert="vert270"/>
                </a:tc>
                <a:tc>
                  <a:txBody>
                    <a:bodyPr/>
                    <a:lstStyle/>
                    <a:p>
                      <a:pPr algn="ctr"/>
                      <a:r>
                        <a:rPr lang="uk-UA" noProof="0" dirty="0" smtClean="0"/>
                        <a:t>Початок цвітіння</a:t>
                      </a:r>
                      <a:endParaRPr lang="uk-UA" noProof="0" dirty="0"/>
                    </a:p>
                  </a:txBody>
                  <a:tcPr vert="vert270"/>
                </a:tc>
                <a:tc>
                  <a:txBody>
                    <a:bodyPr/>
                    <a:lstStyle/>
                    <a:p>
                      <a:pPr algn="ctr"/>
                      <a:r>
                        <a:rPr lang="uk-UA" noProof="0" dirty="0" smtClean="0"/>
                        <a:t>Повне цвітіння</a:t>
                      </a:r>
                      <a:endParaRPr lang="uk-UA" noProof="0" dirty="0"/>
                    </a:p>
                  </a:txBody>
                  <a:tcPr vert="vert270"/>
                </a:tc>
                <a:tc>
                  <a:txBody>
                    <a:bodyPr/>
                    <a:lstStyle/>
                    <a:p>
                      <a:pPr algn="ctr"/>
                      <a:r>
                        <a:rPr lang="uk-UA" sz="1200" noProof="0" dirty="0" smtClean="0"/>
                        <a:t>Початок </a:t>
                      </a:r>
                      <a:r>
                        <a:rPr lang="uk-UA" sz="1200" noProof="0" dirty="0" err="1" smtClean="0"/>
                        <a:t>бобоутворення</a:t>
                      </a:r>
                      <a:endParaRPr lang="uk-UA" sz="1200" noProof="0" dirty="0"/>
                    </a:p>
                  </a:txBody>
                  <a:tcPr vert="vert270"/>
                </a:tc>
                <a:tc>
                  <a:txBody>
                    <a:bodyPr/>
                    <a:lstStyle/>
                    <a:p>
                      <a:pPr algn="ctr"/>
                      <a:r>
                        <a:rPr lang="uk-UA" sz="1800" noProof="0" dirty="0" err="1" smtClean="0"/>
                        <a:t>Бобоутворення</a:t>
                      </a:r>
                      <a:endParaRPr lang="uk-UA" sz="1800" noProof="0" dirty="0"/>
                    </a:p>
                  </a:txBody>
                  <a:tcPr vert="vert270"/>
                </a:tc>
                <a:tc>
                  <a:txBody>
                    <a:bodyPr/>
                    <a:lstStyle/>
                    <a:p>
                      <a:pPr algn="ctr"/>
                      <a:r>
                        <a:rPr lang="uk-UA" noProof="0" dirty="0" err="1" smtClean="0"/>
                        <a:t>Бобоутворення</a:t>
                      </a:r>
                      <a:endParaRPr lang="uk-UA" noProof="0" dirty="0"/>
                    </a:p>
                  </a:txBody>
                  <a:tcPr vert="vert27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1400" noProof="0" dirty="0" smtClean="0"/>
                        <a:t>Повне </a:t>
                      </a:r>
                      <a:r>
                        <a:rPr lang="uk-UA" sz="1400" noProof="0" dirty="0" err="1" smtClean="0"/>
                        <a:t>бобоутворення</a:t>
                      </a:r>
                      <a:endParaRPr lang="uk-UA" sz="1400" noProof="0" dirty="0" smtClean="0"/>
                    </a:p>
                    <a:p>
                      <a:pPr algn="ctr"/>
                      <a:endParaRPr lang="uk-UA" sz="1400" noProof="0" dirty="0"/>
                    </a:p>
                  </a:txBody>
                  <a:tcPr vert="vert270"/>
                </a:tc>
                <a:tc>
                  <a:txBody>
                    <a:bodyPr/>
                    <a:lstStyle/>
                    <a:p>
                      <a:pPr algn="ctr"/>
                      <a:r>
                        <a:rPr lang="uk-UA" sz="1400" noProof="0" dirty="0" smtClean="0"/>
                        <a:t>Початок стиглості</a:t>
                      </a:r>
                      <a:endParaRPr lang="uk-UA" sz="1400" noProof="0" dirty="0"/>
                    </a:p>
                  </a:txBody>
                  <a:tcPr vert="vert270"/>
                </a:tc>
                <a:tc>
                  <a:txBody>
                    <a:bodyPr/>
                    <a:lstStyle/>
                    <a:p>
                      <a:pPr algn="ctr"/>
                      <a:r>
                        <a:rPr lang="uk-UA" noProof="0" dirty="0" smtClean="0"/>
                        <a:t>Повна стиглість</a:t>
                      </a:r>
                      <a:endParaRPr lang="uk-UA" noProof="0" dirty="0"/>
                    </a:p>
                  </a:txBody>
                  <a:tcPr vert="vert270"/>
                </a:tc>
              </a:tr>
            </a:tbl>
          </a:graphicData>
        </a:graphic>
      </p:graphicFrame>
      <p:sp>
        <p:nvSpPr>
          <p:cNvPr id="2" name="Прямоугольник 1"/>
          <p:cNvSpPr/>
          <p:nvPr/>
        </p:nvSpPr>
        <p:spPr>
          <a:xfrm>
            <a:off x="395536" y="191542"/>
            <a:ext cx="8748464"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фази розвитку сої</a:t>
            </a:r>
            <a:endParaRPr lang="uk-UA" sz="3200" b="0" cap="none" spc="0" dirty="0" smtClean="0">
              <a:ln w="0"/>
              <a:solidFill>
                <a:schemeClr val="accent3">
                  <a:lumMod val="50000"/>
                </a:schemeClr>
              </a:solidFill>
              <a:effectLst/>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3" y="3573016"/>
            <a:ext cx="8322713" cy="3246225"/>
          </a:xfrm>
          <a:prstGeom prst="rect">
            <a:avLst/>
          </a:prstGeom>
        </p:spPr>
      </p:pic>
    </p:spTree>
    <p:extLst>
      <p:ext uri="{BB962C8B-B14F-4D97-AF65-F5344CB8AC3E}">
        <p14:creationId xmlns:p14="http://schemas.microsoft.com/office/powerpoint/2010/main" val="99834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91542"/>
            <a:ext cx="8748464" cy="1077218"/>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потреба сої в азоті </a:t>
            </a:r>
          </a:p>
          <a:p>
            <a:r>
              <a:rPr lang="uk-UA" sz="3200" dirty="0" smtClean="0">
                <a:ln w="0"/>
                <a:solidFill>
                  <a:schemeClr val="accent3">
                    <a:lumMod val="50000"/>
                  </a:schemeClr>
                </a:solidFill>
              </a:rPr>
              <a:t>в залежності від фази розвитку</a:t>
            </a:r>
            <a:endParaRPr lang="uk-UA" sz="3200" b="0" cap="none" spc="0" dirty="0" smtClean="0">
              <a:ln w="0"/>
              <a:solidFill>
                <a:schemeClr val="accent3">
                  <a:lumMod val="50000"/>
                </a:schemeClr>
              </a:solidFill>
              <a:effectLst/>
            </a:endParaRPr>
          </a:p>
        </p:txBody>
      </p:sp>
      <p:sp>
        <p:nvSpPr>
          <p:cNvPr id="5" name="Прямоугольник 4"/>
          <p:cNvSpPr/>
          <p:nvPr/>
        </p:nvSpPr>
        <p:spPr>
          <a:xfrm>
            <a:off x="395537" y="1700808"/>
            <a:ext cx="8394720" cy="1200329"/>
          </a:xfrm>
          <a:prstGeom prst="rect">
            <a:avLst/>
          </a:prstGeom>
        </p:spPr>
        <p:txBody>
          <a:bodyPr wrap="square">
            <a:spAutoFit/>
          </a:bodyPr>
          <a:lstStyle/>
          <a:p>
            <a:pPr algn="just"/>
            <a:r>
              <a:rPr lang="uk-UA" sz="2400" dirty="0" smtClean="0"/>
              <a:t>  </a:t>
            </a:r>
            <a:r>
              <a:rPr lang="uk-UA" sz="2400" dirty="0" smtClean="0">
                <a:solidFill>
                  <a:schemeClr val="accent3">
                    <a:lumMod val="50000"/>
                  </a:schemeClr>
                </a:solidFill>
              </a:rPr>
              <a:t>В період з повного цвітіння (R2) до фази утворення бобів (R5) рослина сої потребує від 60 до 70% всього потрібного азоту і робить це шляхом його фіксації</a:t>
            </a:r>
            <a:endParaRPr lang="uk-UA" sz="2400" dirty="0">
              <a:solidFill>
                <a:schemeClr val="accent3">
                  <a:lumMod val="50000"/>
                </a:schemeClr>
              </a:solidFill>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3" y="3573016"/>
            <a:ext cx="8322713" cy="3246225"/>
          </a:xfrm>
          <a:prstGeom prst="rect">
            <a:avLst/>
          </a:prstGeom>
        </p:spPr>
      </p:pic>
      <p:sp>
        <p:nvSpPr>
          <p:cNvPr id="7" name="Скругленный прямоугольник 6"/>
          <p:cNvSpPr/>
          <p:nvPr/>
        </p:nvSpPr>
        <p:spPr>
          <a:xfrm>
            <a:off x="3779912" y="3429000"/>
            <a:ext cx="1800200" cy="3312368"/>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455114" y="3403120"/>
            <a:ext cx="2970685" cy="1107996"/>
          </a:xfrm>
          <a:prstGeom prst="rect">
            <a:avLst/>
          </a:prstGeom>
        </p:spPr>
        <p:txBody>
          <a:bodyPr wrap="none">
            <a:spAutoFit/>
          </a:bodyPr>
          <a:lstStyle/>
          <a:p>
            <a:r>
              <a:rPr lang="ru-RU" sz="6600" b="1" dirty="0" smtClean="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rPr>
              <a:t>60-70 %</a:t>
            </a:r>
            <a:endParaRPr lang="ru-RU" sz="6600" b="1" dirty="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1555614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321" y="191542"/>
            <a:ext cx="8778679" cy="1077218"/>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потреба сої в азоті </a:t>
            </a:r>
          </a:p>
          <a:p>
            <a:r>
              <a:rPr lang="uk-UA" sz="3200" dirty="0" smtClean="0">
                <a:ln w="0"/>
                <a:solidFill>
                  <a:schemeClr val="accent3">
                    <a:lumMod val="50000"/>
                  </a:schemeClr>
                </a:solidFill>
              </a:rPr>
              <a:t>в залежності від фаз розвитку</a:t>
            </a:r>
            <a:endParaRPr lang="uk-UA" sz="3200" b="0" cap="none" spc="0" dirty="0" smtClean="0">
              <a:ln w="0"/>
              <a:solidFill>
                <a:schemeClr val="accent3">
                  <a:lumMod val="50000"/>
                </a:schemeClr>
              </a:solidFill>
              <a:effectLs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3" y="3573016"/>
            <a:ext cx="8322713" cy="3246225"/>
          </a:xfrm>
          <a:prstGeom prst="rect">
            <a:avLst/>
          </a:prstGeom>
        </p:spPr>
      </p:pic>
      <p:sp>
        <p:nvSpPr>
          <p:cNvPr id="4" name="Прямоугольник 3"/>
          <p:cNvSpPr/>
          <p:nvPr/>
        </p:nvSpPr>
        <p:spPr>
          <a:xfrm>
            <a:off x="365321" y="1484784"/>
            <a:ext cx="8424936" cy="1938992"/>
          </a:xfrm>
          <a:prstGeom prst="rect">
            <a:avLst/>
          </a:prstGeom>
        </p:spPr>
        <p:txBody>
          <a:bodyPr wrap="square">
            <a:spAutoFit/>
          </a:bodyPr>
          <a:lstStyle/>
          <a:p>
            <a:pPr algn="just"/>
            <a:r>
              <a:rPr lang="uk-UA" sz="2400" dirty="0" smtClean="0">
                <a:solidFill>
                  <a:schemeClr val="accent3">
                    <a:lumMod val="50000"/>
                  </a:schemeClr>
                </a:solidFill>
              </a:rPr>
              <a:t>Значна кількість азоту соя потребує на проміжок від репродуктивної фази початок цвітіння (R1) до початку утворення насіння (R5). Наприклад, утворення стручків (фази R3 и R4) потребує від B. </a:t>
            </a:r>
            <a:r>
              <a:rPr lang="uk-UA" sz="2400" dirty="0" err="1" smtClean="0">
                <a:solidFill>
                  <a:schemeClr val="accent3">
                    <a:lumMod val="50000"/>
                  </a:schemeClr>
                </a:solidFill>
              </a:rPr>
              <a:t>japonicum</a:t>
            </a:r>
            <a:r>
              <a:rPr lang="uk-UA" sz="2400" dirty="0" smtClean="0">
                <a:solidFill>
                  <a:schemeClr val="accent3">
                    <a:lumMod val="50000"/>
                  </a:schemeClr>
                </a:solidFill>
              </a:rPr>
              <a:t> кожного дня конвертації азоту приблизно 3,4 кг. на гектар. </a:t>
            </a:r>
            <a:endParaRPr lang="uk-UA" sz="2400" dirty="0">
              <a:solidFill>
                <a:schemeClr val="accent3">
                  <a:lumMod val="50000"/>
                </a:schemeClr>
              </a:solidFill>
            </a:endParaRPr>
          </a:p>
        </p:txBody>
      </p:sp>
      <p:sp>
        <p:nvSpPr>
          <p:cNvPr id="5" name="Скругленный прямоугольник 4"/>
          <p:cNvSpPr/>
          <p:nvPr/>
        </p:nvSpPr>
        <p:spPr>
          <a:xfrm>
            <a:off x="3995937" y="3394160"/>
            <a:ext cx="936104" cy="3312368"/>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467543" y="3394160"/>
            <a:ext cx="2691955" cy="923330"/>
          </a:xfrm>
          <a:prstGeom prst="rect">
            <a:avLst/>
          </a:prstGeom>
          <a:noFill/>
        </p:spPr>
        <p:txBody>
          <a:bodyPr wrap="none" lIns="91440" tIns="45720" rIns="91440" bIns="45720">
            <a:spAutoFit/>
          </a:bodyPr>
          <a:lstStyle/>
          <a:p>
            <a:r>
              <a:rPr lang="ru-RU" sz="5400" b="1" dirty="0" smtClean="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rPr>
              <a:t>3,4 кг/га</a:t>
            </a:r>
            <a:endParaRPr lang="ru-RU" sz="5400" b="1" dirty="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9614329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91542"/>
            <a:ext cx="8676456" cy="1077218"/>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Активність бактерій </a:t>
            </a:r>
          </a:p>
          <a:p>
            <a:r>
              <a:rPr lang="uk-UA" sz="3200" dirty="0" smtClean="0">
                <a:ln w="0"/>
                <a:solidFill>
                  <a:schemeClr val="accent3">
                    <a:lumMod val="50000"/>
                  </a:schemeClr>
                </a:solidFill>
              </a:rPr>
              <a:t>в залежності від фаз розвитку сої</a:t>
            </a:r>
            <a:endParaRPr lang="uk-UA" sz="3200" b="0" cap="none" spc="0" dirty="0" smtClean="0">
              <a:ln w="0"/>
              <a:solidFill>
                <a:schemeClr val="accent3">
                  <a:lumMod val="50000"/>
                </a:schemeClr>
              </a:solidFill>
              <a:effectLst/>
            </a:endParaRPr>
          </a:p>
        </p:txBody>
      </p:sp>
      <p:sp>
        <p:nvSpPr>
          <p:cNvPr id="4" name="TextBox 3"/>
          <p:cNvSpPr txBox="1"/>
          <p:nvPr/>
        </p:nvSpPr>
        <p:spPr>
          <a:xfrm>
            <a:off x="467543" y="1432790"/>
            <a:ext cx="8507959" cy="1938992"/>
          </a:xfrm>
          <a:prstGeom prst="rect">
            <a:avLst/>
          </a:prstGeom>
          <a:noFill/>
        </p:spPr>
        <p:txBody>
          <a:bodyPr wrap="square" rtlCol="0">
            <a:spAutoFit/>
          </a:bodyPr>
          <a:lstStyle/>
          <a:p>
            <a:pPr algn="just"/>
            <a:r>
              <a:rPr lang="uk-UA" sz="2000" dirty="0" smtClean="0">
                <a:solidFill>
                  <a:schemeClr val="accent3">
                    <a:lumMod val="50000"/>
                  </a:schemeClr>
                </a:solidFill>
              </a:rPr>
              <a:t>  В польових умовах формування бульбочок можливо побачити після активізації бактерій, но дуже активно цей процес починається в період другої та третьої фази вегетативного розвитку сої (V2 и V3). С цього часу число бульбочок та кількість зафіксованого бактеріями азоту швидко росте. Зменшення цього процесу починається з моменту між п'ятою та шостою фазами регенеративного розвитку (R5 и R6).</a:t>
            </a:r>
            <a:endParaRPr lang="uk-UA" sz="2000" dirty="0">
              <a:solidFill>
                <a:schemeClr val="accent3">
                  <a:lumMod val="50000"/>
                </a:schemeClr>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3" y="3573016"/>
            <a:ext cx="8322713" cy="3246225"/>
          </a:xfrm>
          <a:prstGeom prst="rect">
            <a:avLst/>
          </a:prstGeom>
        </p:spPr>
      </p:pic>
      <p:sp>
        <p:nvSpPr>
          <p:cNvPr id="6" name="Скругленный прямоугольник 5"/>
          <p:cNvSpPr/>
          <p:nvPr/>
        </p:nvSpPr>
        <p:spPr>
          <a:xfrm>
            <a:off x="3059832" y="3429000"/>
            <a:ext cx="3168352" cy="3312368"/>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467543" y="3717032"/>
            <a:ext cx="2090637" cy="1077218"/>
          </a:xfrm>
          <a:prstGeom prst="rect">
            <a:avLst/>
          </a:prstGeom>
          <a:noFill/>
        </p:spPr>
        <p:txBody>
          <a:bodyPr wrap="none" lIns="91440" tIns="45720" rIns="91440" bIns="45720">
            <a:spAutoFit/>
          </a:bodyPr>
          <a:lstStyle/>
          <a:p>
            <a:r>
              <a:rPr lang="ru-RU" sz="3200" b="1" dirty="0" err="1" smtClean="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rPr>
              <a:t>Активність</a:t>
            </a:r>
            <a:endParaRPr lang="ru-RU" sz="3200" b="1" dirty="0" smtClean="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endParaRPr>
          </a:p>
          <a:p>
            <a:r>
              <a:rPr lang="ru-RU" sz="3200" b="1" dirty="0" err="1" smtClean="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rPr>
              <a:t>бактерій</a:t>
            </a:r>
            <a:endParaRPr lang="ru-RU" sz="3200" b="1" dirty="0">
              <a:ln w="9525">
                <a:solidFill>
                  <a:schemeClr val="accent3">
                    <a:lumMod val="50000"/>
                  </a:schemeClr>
                </a:solidFill>
                <a:prstDash val="solid"/>
              </a:ln>
              <a:solidFill>
                <a:schemeClr val="accent3">
                  <a:lumMod val="60000"/>
                  <a:lumOff val="40000"/>
                </a:schemeClr>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5505680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91542"/>
            <a:ext cx="8676456" cy="1077218"/>
          </a:xfrm>
          <a:prstGeom prst="rect">
            <a:avLst/>
          </a:prstGeom>
          <a:noFill/>
        </p:spPr>
        <p:txBody>
          <a:bodyPr wrap="square" lIns="91440" tIns="45720" rIns="91440" bIns="45720">
            <a:spAutoFit/>
          </a:bodyPr>
          <a:lstStyle/>
          <a:p>
            <a:r>
              <a:rPr lang="uk-UA" sz="3200" dirty="0" smtClean="0">
                <a:solidFill>
                  <a:schemeClr val="accent3">
                    <a:lumMod val="50000"/>
                  </a:schemeClr>
                </a:solidFill>
              </a:rPr>
              <a:t>Засвоєння добрив</a:t>
            </a:r>
          </a:p>
          <a:p>
            <a:r>
              <a:rPr lang="uk-UA" sz="3200" dirty="0" smtClean="0">
                <a:solidFill>
                  <a:schemeClr val="accent3">
                    <a:lumMod val="50000"/>
                  </a:schemeClr>
                </a:solidFill>
              </a:rPr>
              <a:t>за весь період вегетації ( % )</a:t>
            </a:r>
            <a:endParaRPr lang="uk-UA" sz="3200" dirty="0">
              <a:solidFill>
                <a:schemeClr val="accent3">
                  <a:lumMod val="50000"/>
                </a:schemeClr>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3" y="3573016"/>
            <a:ext cx="8322713" cy="3246225"/>
          </a:xfrm>
          <a:prstGeom prst="rect">
            <a:avLst/>
          </a:prstGeom>
        </p:spPr>
      </p:pic>
      <p:graphicFrame>
        <p:nvGraphicFramePr>
          <p:cNvPr id="8" name="Таблица 7"/>
          <p:cNvGraphicFramePr>
            <a:graphicFrameLocks noGrp="1"/>
          </p:cNvGraphicFramePr>
          <p:nvPr>
            <p:extLst>
              <p:ext uri="{D42A27DB-BD31-4B8C-83A1-F6EECF244321}">
                <p14:modId xmlns:p14="http://schemas.microsoft.com/office/powerpoint/2010/main" val="592792945"/>
              </p:ext>
            </p:extLst>
          </p:nvPr>
        </p:nvGraphicFramePr>
        <p:xfrm>
          <a:off x="467544" y="1397000"/>
          <a:ext cx="8208912" cy="1991360"/>
        </p:xfrm>
        <a:graphic>
          <a:graphicData uri="http://schemas.openxmlformats.org/drawingml/2006/table">
            <a:tbl>
              <a:tblPr firstRow="1" bandRow="1">
                <a:tableStyleId>{F5AB1C69-6EDB-4FF4-983F-18BD219EF322}</a:tableStyleId>
              </a:tblPr>
              <a:tblGrid>
                <a:gridCol w="4248472"/>
                <a:gridCol w="1296144"/>
                <a:gridCol w="1368152"/>
                <a:gridCol w="1296144"/>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b="0" noProof="0" dirty="0" smtClean="0">
                          <a:solidFill>
                            <a:schemeClr val="accent3">
                              <a:lumMod val="50000"/>
                            </a:schemeClr>
                          </a:solidFill>
                        </a:rPr>
                        <a:t>Фаза розвитку росли </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b="0" dirty="0" smtClean="0">
                          <a:solidFill>
                            <a:schemeClr val="accent3">
                              <a:lumMod val="50000"/>
                            </a:schemeClr>
                          </a:solidFill>
                        </a:rPr>
                        <a:t>азот</a:t>
                      </a:r>
                      <a:endParaRPr lang="ru-RU" b="0" dirty="0">
                        <a:solidFill>
                          <a:schemeClr val="accent3">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b="0" dirty="0" smtClean="0">
                          <a:solidFill>
                            <a:schemeClr val="accent3">
                              <a:lumMod val="50000"/>
                            </a:schemeClr>
                          </a:solidFill>
                        </a:rPr>
                        <a:t>фосфор</a:t>
                      </a:r>
                      <a:endParaRPr lang="ru-RU" b="0" dirty="0">
                        <a:solidFill>
                          <a:schemeClr val="accent3">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b="0" dirty="0" smtClean="0">
                          <a:solidFill>
                            <a:schemeClr val="accent3">
                              <a:lumMod val="50000"/>
                            </a:schemeClr>
                          </a:solidFill>
                        </a:rPr>
                        <a:t>калій</a:t>
                      </a:r>
                      <a:endParaRPr lang="ru-RU" b="0" dirty="0">
                        <a:solidFill>
                          <a:schemeClr val="accent3">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uk-UA" noProof="0" dirty="0" smtClean="0">
                          <a:solidFill>
                            <a:schemeClr val="accent3">
                              <a:lumMod val="50000"/>
                            </a:schemeClr>
                          </a:solidFill>
                        </a:rPr>
                        <a:t>Від сходів до цвітіння</a:t>
                      </a:r>
                      <a:endParaRPr lang="uk-UA" noProof="0"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5,9 - 6,8</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4,6 - 4,7</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7,6 - 9,4</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uk-UA" noProof="0" dirty="0" smtClean="0">
                          <a:solidFill>
                            <a:schemeClr val="accent3">
                              <a:lumMod val="50000"/>
                            </a:schemeClr>
                          </a:solidFill>
                        </a:rPr>
                        <a:t>Цвітіння, формування бобів, початку наливу насіння</a:t>
                      </a:r>
                      <a:endParaRPr lang="uk-UA" noProof="0"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57,9 - 59,7</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59,4 - 64,7</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66,0 - 70,0</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uk-UA" noProof="0" dirty="0" smtClean="0">
                          <a:solidFill>
                            <a:schemeClr val="accent3">
                              <a:lumMod val="50000"/>
                            </a:schemeClr>
                          </a:solidFill>
                        </a:rPr>
                        <a:t>Від початку наливу зерна до кінця дозрівання</a:t>
                      </a:r>
                      <a:endParaRPr lang="uk-UA" noProof="0"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33,7 - 36,3</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30,6 - 36,0</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3">
                              <a:lumMod val="50000"/>
                            </a:schemeClr>
                          </a:solidFill>
                        </a:rPr>
                        <a:t>18,9 - 26,4</a:t>
                      </a:r>
                      <a:endParaRPr lang="ru-RU" dirty="0">
                        <a:solidFill>
                          <a:schemeClr val="accent3">
                            <a:lumMod val="50000"/>
                          </a:schemeClr>
                        </a:solidFill>
                      </a:endParaRP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590762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91542"/>
            <a:ext cx="8748464" cy="1077218"/>
          </a:xfrm>
          <a:prstGeom prst="rect">
            <a:avLst/>
          </a:prstGeom>
          <a:noFill/>
        </p:spPr>
        <p:txBody>
          <a:bodyPr wrap="square" lIns="91440" tIns="45720" rIns="91440" bIns="45720">
            <a:spAutoFit/>
          </a:bodyPr>
          <a:lstStyle/>
          <a:p>
            <a:r>
              <a:rPr lang="uk-UA" sz="3200" dirty="0" err="1" smtClean="0">
                <a:ln w="0"/>
                <a:solidFill>
                  <a:schemeClr val="accent3">
                    <a:lumMod val="50000"/>
                  </a:schemeClr>
                </a:solidFill>
              </a:rPr>
              <a:t>Єкономічне</a:t>
            </a:r>
            <a:r>
              <a:rPr lang="uk-UA" sz="3200" dirty="0" smtClean="0">
                <a:ln w="0"/>
                <a:solidFill>
                  <a:schemeClr val="accent3">
                    <a:lumMod val="50000"/>
                  </a:schemeClr>
                </a:solidFill>
              </a:rPr>
              <a:t> </a:t>
            </a:r>
            <a:r>
              <a:rPr lang="uk-UA" sz="3200" dirty="0" err="1" smtClean="0">
                <a:ln w="0"/>
                <a:solidFill>
                  <a:schemeClr val="accent3">
                    <a:lumMod val="50000"/>
                  </a:schemeClr>
                </a:solidFill>
              </a:rPr>
              <a:t>обгрунтування</a:t>
            </a:r>
            <a:endParaRPr lang="uk-UA" sz="3200" dirty="0" smtClean="0">
              <a:ln w="0"/>
              <a:solidFill>
                <a:schemeClr val="accent3">
                  <a:lumMod val="50000"/>
                </a:schemeClr>
              </a:solidFill>
            </a:endParaRPr>
          </a:p>
          <a:p>
            <a:r>
              <a:rPr lang="uk-UA" sz="3200" dirty="0" smtClean="0">
                <a:ln w="0"/>
                <a:solidFill>
                  <a:schemeClr val="accent3">
                    <a:lumMod val="50000"/>
                  </a:schemeClr>
                </a:solidFill>
              </a:rPr>
              <a:t>застосування </a:t>
            </a:r>
            <a:r>
              <a:rPr lang="uk-UA" sz="3200" dirty="0" err="1" smtClean="0">
                <a:ln w="0"/>
                <a:solidFill>
                  <a:schemeClr val="accent3">
                    <a:lumMod val="50000"/>
                  </a:schemeClr>
                </a:solidFill>
              </a:rPr>
              <a:t>инокулянтів</a:t>
            </a:r>
            <a:endParaRPr lang="uk-UA" sz="3200" b="0" cap="none" spc="0" dirty="0" smtClean="0">
              <a:ln w="0"/>
              <a:solidFill>
                <a:schemeClr val="accent3">
                  <a:lumMod val="50000"/>
                </a:schemeClr>
              </a:solidFill>
              <a:effectLst/>
            </a:endParaRPr>
          </a:p>
        </p:txBody>
      </p:sp>
      <p:sp>
        <p:nvSpPr>
          <p:cNvPr id="3" name="Прямоугольник 2"/>
          <p:cNvSpPr/>
          <p:nvPr/>
        </p:nvSpPr>
        <p:spPr>
          <a:xfrm>
            <a:off x="395537" y="1700808"/>
            <a:ext cx="8394720" cy="461665"/>
          </a:xfrm>
          <a:prstGeom prst="rect">
            <a:avLst/>
          </a:prstGeom>
        </p:spPr>
        <p:txBody>
          <a:bodyPr wrap="square">
            <a:spAutoFit/>
          </a:bodyPr>
          <a:lstStyle/>
          <a:p>
            <a:pPr algn="just"/>
            <a:r>
              <a:rPr lang="uk-UA" sz="2400" dirty="0" smtClean="0"/>
              <a:t>  </a:t>
            </a:r>
            <a:endParaRPr lang="uk-UA" sz="2400" dirty="0">
              <a:solidFill>
                <a:schemeClr val="accent3">
                  <a:lumMod val="50000"/>
                </a:schemeClr>
              </a:solidFill>
            </a:endParaRPr>
          </a:p>
        </p:txBody>
      </p:sp>
      <p:sp>
        <p:nvSpPr>
          <p:cNvPr id="4" name="Прямоугольник 3"/>
          <p:cNvSpPr/>
          <p:nvPr/>
        </p:nvSpPr>
        <p:spPr>
          <a:xfrm>
            <a:off x="395537" y="1772816"/>
            <a:ext cx="4248472" cy="3477875"/>
          </a:xfrm>
          <a:prstGeom prst="rect">
            <a:avLst/>
          </a:prstGeom>
        </p:spPr>
        <p:txBody>
          <a:bodyPr wrap="square">
            <a:spAutoFit/>
          </a:bodyPr>
          <a:lstStyle/>
          <a:p>
            <a:pPr indent="139700">
              <a:buFont typeface="Arial" panose="020B0604020202020204" pitchFamily="34" charset="0"/>
              <a:buChar char="•"/>
            </a:pPr>
            <a:r>
              <a:rPr lang="uk-UA" sz="2000" dirty="0" smtClean="0">
                <a:solidFill>
                  <a:schemeClr val="accent3">
                    <a:lumMod val="50000"/>
                  </a:schemeClr>
                </a:solidFill>
                <a:latin typeface="Arial" panose="020B0604020202020204" pitchFamily="34" charset="0"/>
                <a:cs typeface="Arial" panose="020B0604020202020204" pitchFamily="34" charset="0"/>
              </a:rPr>
              <a:t>Потреба сої в азоті за період вегетації більше 100 кг/га (290 кг </a:t>
            </a:r>
            <a:r>
              <a:rPr lang="uk-UA" sz="2000" dirty="0" err="1" smtClean="0">
                <a:solidFill>
                  <a:schemeClr val="accent3">
                    <a:lumMod val="50000"/>
                  </a:schemeClr>
                </a:solidFill>
                <a:latin typeface="Arial" panose="020B0604020202020204" pitchFamily="34" charset="0"/>
                <a:cs typeface="Arial" panose="020B0604020202020204" pitchFamily="34" charset="0"/>
              </a:rPr>
              <a:t>ам.селитри</a:t>
            </a:r>
            <a:r>
              <a:rPr lang="uk-UA" sz="2000" dirty="0" smtClean="0">
                <a:solidFill>
                  <a:schemeClr val="accent3">
                    <a:lumMod val="50000"/>
                  </a:schemeClr>
                </a:solidFill>
                <a:latin typeface="Arial" panose="020B0604020202020204" pitchFamily="34" charset="0"/>
                <a:cs typeface="Arial" panose="020B0604020202020204" pitchFamily="34" charset="0"/>
              </a:rPr>
              <a:t>)</a:t>
            </a:r>
          </a:p>
          <a:p>
            <a:pPr indent="139700">
              <a:buFont typeface="Arial" panose="020B0604020202020204" pitchFamily="34" charset="0"/>
              <a:buChar char="•"/>
            </a:pPr>
            <a:r>
              <a:rPr lang="uk-UA" sz="2000" dirty="0" smtClean="0">
                <a:solidFill>
                  <a:schemeClr val="accent3">
                    <a:lumMod val="50000"/>
                  </a:schemeClr>
                </a:solidFill>
                <a:latin typeface="Arial" panose="020B0604020202020204" pitchFamily="34" charset="0"/>
                <a:cs typeface="Arial" panose="020B0604020202020204" pitchFamily="34" charset="0"/>
              </a:rPr>
              <a:t>Вартість 1т. = 7850 </a:t>
            </a:r>
            <a:r>
              <a:rPr lang="uk-UA" sz="2000" dirty="0" err="1" smtClean="0">
                <a:solidFill>
                  <a:schemeClr val="accent3">
                    <a:lumMod val="50000"/>
                  </a:schemeClr>
                </a:solidFill>
                <a:latin typeface="Arial" panose="020B0604020202020204" pitchFamily="34" charset="0"/>
                <a:cs typeface="Arial" panose="020B0604020202020204" pitchFamily="34" charset="0"/>
              </a:rPr>
              <a:t>грн</a:t>
            </a:r>
            <a:r>
              <a:rPr lang="uk-UA" sz="2000" dirty="0" smtClean="0">
                <a:solidFill>
                  <a:schemeClr val="accent3">
                    <a:lumMod val="50000"/>
                  </a:schemeClr>
                </a:solidFill>
                <a:latin typeface="Arial" panose="020B0604020202020204" pitchFamily="34" charset="0"/>
                <a:cs typeface="Arial" panose="020B0604020202020204" pitchFamily="34" charset="0"/>
              </a:rPr>
              <a:t>, що на га складає 3694 грн.</a:t>
            </a:r>
          </a:p>
          <a:p>
            <a:pPr indent="139700">
              <a:buFont typeface="Arial" panose="020B0604020202020204" pitchFamily="34" charset="0"/>
              <a:buChar char="•"/>
            </a:pPr>
            <a:r>
              <a:rPr lang="uk-UA" sz="2000" dirty="0" smtClean="0">
                <a:solidFill>
                  <a:schemeClr val="accent3">
                    <a:lumMod val="50000"/>
                  </a:schemeClr>
                </a:solidFill>
                <a:latin typeface="Arial" panose="020B0604020202020204" pitchFamily="34" charset="0"/>
                <a:cs typeface="Arial" panose="020B0604020202020204" pitchFamily="34" charset="0"/>
              </a:rPr>
              <a:t>Вартість 1т. обробки </a:t>
            </a:r>
            <a:r>
              <a:rPr lang="uk-UA" sz="2000" dirty="0" err="1" smtClean="0">
                <a:solidFill>
                  <a:schemeClr val="accent3">
                    <a:lumMod val="50000"/>
                  </a:schemeClr>
                </a:solidFill>
                <a:latin typeface="Arial" panose="020B0604020202020204" pitchFamily="34" charset="0"/>
                <a:cs typeface="Arial" panose="020B0604020202020204" pitchFamily="34" charset="0"/>
              </a:rPr>
              <a:t>инокулянтами</a:t>
            </a:r>
            <a:r>
              <a:rPr lang="uk-UA" sz="2000" dirty="0" smtClean="0">
                <a:solidFill>
                  <a:schemeClr val="accent3">
                    <a:lumMod val="50000"/>
                  </a:schemeClr>
                </a:solidFill>
                <a:latin typeface="Arial" panose="020B0604020202020204" pitchFamily="34" charset="0"/>
                <a:cs typeface="Arial" panose="020B0604020202020204" pitchFamily="34" charset="0"/>
              </a:rPr>
              <a:t> ГК </a:t>
            </a:r>
            <a:r>
              <a:rPr lang="uk-UA" sz="2000" dirty="0" err="1" smtClean="0">
                <a:solidFill>
                  <a:schemeClr val="accent3">
                    <a:lumMod val="50000"/>
                  </a:schemeClr>
                </a:solidFill>
                <a:latin typeface="Arial" panose="020B0604020202020204" pitchFamily="34" charset="0"/>
                <a:cs typeface="Arial" panose="020B0604020202020204" pitchFamily="34" charset="0"/>
              </a:rPr>
              <a:t>“Биона”</a:t>
            </a:r>
            <a:r>
              <a:rPr lang="uk-UA" sz="2000" dirty="0" smtClean="0">
                <a:solidFill>
                  <a:schemeClr val="accent3">
                    <a:lumMod val="50000"/>
                  </a:schemeClr>
                </a:solidFill>
                <a:latin typeface="Arial" panose="020B0604020202020204" pitchFamily="34" charset="0"/>
                <a:cs typeface="Arial" panose="020B0604020202020204" pitchFamily="34" charset="0"/>
              </a:rPr>
              <a:t> складає від 755 до 1375 грн.</a:t>
            </a:r>
          </a:p>
          <a:p>
            <a:pPr indent="139700">
              <a:buFont typeface="Arial" panose="020B0604020202020204" pitchFamily="34" charset="0"/>
              <a:buChar char="•"/>
            </a:pPr>
            <a:r>
              <a:rPr lang="uk-UA" sz="2000" dirty="0" smtClean="0">
                <a:solidFill>
                  <a:schemeClr val="accent3">
                    <a:lumMod val="50000"/>
                  </a:schemeClr>
                </a:solidFill>
                <a:latin typeface="Arial" panose="020B0604020202020204" pitchFamily="34" charset="0"/>
                <a:cs typeface="Arial" panose="020B0604020202020204" pitchFamily="34" charset="0"/>
              </a:rPr>
              <a:t> При нормі висіву 110 кг/га витрати складають від 84 до 153 </a:t>
            </a:r>
            <a:r>
              <a:rPr lang="uk-UA" sz="2000" dirty="0" err="1" smtClean="0">
                <a:solidFill>
                  <a:schemeClr val="accent3">
                    <a:lumMod val="50000"/>
                  </a:schemeClr>
                </a:solidFill>
                <a:latin typeface="Arial" panose="020B0604020202020204" pitchFamily="34" charset="0"/>
                <a:cs typeface="Arial" panose="020B0604020202020204" pitchFamily="34" charset="0"/>
              </a:rPr>
              <a:t>грн</a:t>
            </a:r>
            <a:r>
              <a:rPr lang="uk-UA" sz="2000" dirty="0" smtClean="0">
                <a:solidFill>
                  <a:schemeClr val="accent3">
                    <a:lumMod val="50000"/>
                  </a:schemeClr>
                </a:solidFill>
                <a:latin typeface="Arial" panose="020B0604020202020204" pitchFamily="34" charset="0"/>
                <a:cs typeface="Arial" panose="020B0604020202020204" pitchFamily="34" charset="0"/>
              </a:rPr>
              <a:t>/га</a:t>
            </a:r>
          </a:p>
        </p:txBody>
      </p:sp>
      <p:graphicFrame>
        <p:nvGraphicFramePr>
          <p:cNvPr id="5" name="Диаграмма 4"/>
          <p:cNvGraphicFramePr/>
          <p:nvPr>
            <p:extLst>
              <p:ext uri="{D42A27DB-BD31-4B8C-83A1-F6EECF244321}">
                <p14:modId xmlns:p14="http://schemas.microsoft.com/office/powerpoint/2010/main" val="2735555883"/>
              </p:ext>
            </p:extLst>
          </p:nvPr>
        </p:nvGraphicFramePr>
        <p:xfrm>
          <a:off x="4644009" y="1484784"/>
          <a:ext cx="4248471"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009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інокулянт</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67544" y="832030"/>
            <a:ext cx="8676456" cy="892552"/>
          </a:xfrm>
          <a:prstGeom prst="rect">
            <a:avLst/>
          </a:prstGeom>
          <a:noFill/>
        </p:spPr>
        <p:txBody>
          <a:bodyPr wrap="square" lIns="91440" tIns="45720" rIns="91440" bIns="45720">
            <a:spAutoFit/>
          </a:bodyPr>
          <a:lstStyle/>
          <a:p>
            <a:r>
              <a:rPr lang="uk-UA" sz="3200" b="1" dirty="0" err="1" smtClean="0">
                <a:ln w="0"/>
                <a:solidFill>
                  <a:schemeClr val="accent3">
                    <a:lumMod val="50000"/>
                  </a:schemeClr>
                </a:solidFill>
              </a:rPr>
              <a:t>Нітрофікс</a:t>
            </a:r>
            <a:r>
              <a:rPr lang="uk-UA" sz="3200" b="1" dirty="0" smtClean="0">
                <a:ln w="0"/>
                <a:solidFill>
                  <a:schemeClr val="accent3">
                    <a:lumMod val="50000"/>
                  </a:schemeClr>
                </a:solidFill>
              </a:rPr>
              <a:t> П </a:t>
            </a:r>
            <a:r>
              <a:rPr lang="en-US" sz="3200" b="1" dirty="0">
                <a:ln w="0"/>
                <a:solidFill>
                  <a:schemeClr val="accent3">
                    <a:lumMod val="50000"/>
                  </a:schemeClr>
                </a:solidFill>
              </a:rPr>
              <a:t>(</a:t>
            </a:r>
            <a:r>
              <a:rPr lang="en-US" sz="3200" b="1" dirty="0" err="1">
                <a:ln w="0"/>
                <a:solidFill>
                  <a:schemeClr val="accent3">
                    <a:lumMod val="50000"/>
                  </a:schemeClr>
                </a:solidFill>
              </a:rPr>
              <a:t>Glycimax</a:t>
            </a:r>
            <a:r>
              <a:rPr lang="en-US" sz="3200" b="1" dirty="0" smtClean="0">
                <a:ln w="0"/>
                <a:solidFill>
                  <a:schemeClr val="accent3">
                    <a:lumMod val="50000"/>
                  </a:schemeClr>
                </a:solidFill>
              </a:rPr>
              <a:t>)</a:t>
            </a:r>
            <a:endParaRPr lang="uk-UA" sz="3200" b="1" dirty="0" smtClean="0">
              <a:ln w="0"/>
              <a:solidFill>
                <a:schemeClr val="accent3">
                  <a:lumMod val="50000"/>
                </a:schemeClr>
              </a:solidFill>
            </a:endParaRPr>
          </a:p>
          <a:p>
            <a:r>
              <a:rPr lang="ru-RU" dirty="0" smtClean="0">
                <a:ln w="0"/>
                <a:solidFill>
                  <a:schemeClr val="accent3">
                    <a:lumMod val="50000"/>
                  </a:schemeClr>
                </a:solidFill>
              </a:rPr>
              <a:t>В</a:t>
            </a:r>
            <a:r>
              <a:rPr lang="uk-UA" dirty="0" err="1" smtClean="0">
                <a:ln w="0"/>
                <a:solidFill>
                  <a:schemeClr val="accent3">
                    <a:lumMod val="50000"/>
                  </a:schemeClr>
                </a:solidFill>
              </a:rPr>
              <a:t>иробництво</a:t>
            </a:r>
            <a:r>
              <a:rPr lang="uk-UA" dirty="0" smtClean="0">
                <a:ln w="0"/>
                <a:solidFill>
                  <a:schemeClr val="accent3">
                    <a:lumMod val="50000"/>
                  </a:schemeClr>
                </a:solidFill>
              </a:rPr>
              <a:t> США </a:t>
            </a:r>
            <a:r>
              <a:rPr lang="en-US" dirty="0" err="1" smtClean="0">
                <a:ln w="0"/>
                <a:solidFill>
                  <a:schemeClr val="accent3">
                    <a:lumMod val="50000"/>
                  </a:schemeClr>
                </a:solidFill>
              </a:rPr>
              <a:t>Novozymes</a:t>
            </a:r>
            <a:endParaRPr lang="en-US" dirty="0">
              <a:ln w="0"/>
              <a:solidFill>
                <a:schemeClr val="accent3">
                  <a:lumMod val="50000"/>
                </a:schemeClr>
              </a:solidFill>
            </a:endParaRPr>
          </a:p>
        </p:txBody>
      </p:sp>
      <p:sp>
        <p:nvSpPr>
          <p:cNvPr id="7" name="Прямоугольник 6"/>
          <p:cNvSpPr/>
          <p:nvPr/>
        </p:nvSpPr>
        <p:spPr>
          <a:xfrm>
            <a:off x="467544" y="1988840"/>
            <a:ext cx="5760640" cy="4401205"/>
          </a:xfrm>
          <a:prstGeom prst="rect">
            <a:avLst/>
          </a:prstGeom>
        </p:spPr>
        <p:txBody>
          <a:bodyPr wrap="square">
            <a:spAutoFit/>
          </a:bodyPr>
          <a:lstStyle/>
          <a:p>
            <a:pPr algn="just"/>
            <a:r>
              <a:rPr lang="uk-UA" sz="2000" dirty="0" err="1" smtClean="0">
                <a:solidFill>
                  <a:schemeClr val="accent5">
                    <a:lumMod val="50000"/>
                  </a:schemeClr>
                </a:solidFill>
                <a:latin typeface="Arial" panose="020B0604020202020204" pitchFamily="34" charset="0"/>
                <a:cs typeface="Arial" panose="020B0604020202020204" pitchFamily="34" charset="0"/>
              </a:rPr>
              <a:t>Нітрофікс</a:t>
            </a:r>
            <a:r>
              <a:rPr lang="uk-UA" sz="2000" dirty="0" smtClean="0">
                <a:solidFill>
                  <a:schemeClr val="accent5">
                    <a:lumMod val="50000"/>
                  </a:schemeClr>
                </a:solidFill>
                <a:latin typeface="Arial" panose="020B0604020202020204" pitchFamily="34" charset="0"/>
                <a:cs typeface="Arial" panose="020B0604020202020204" pitchFamily="34" charset="0"/>
              </a:rPr>
              <a:t> П - </a:t>
            </a:r>
            <a:r>
              <a:rPr lang="uk-UA" sz="2000" dirty="0">
                <a:solidFill>
                  <a:schemeClr val="accent5">
                    <a:lumMod val="50000"/>
                  </a:schemeClr>
                </a:solidFill>
                <a:latin typeface="Arial" panose="020B0604020202020204" pitchFamily="34" charset="0"/>
                <a:cs typeface="Arial" panose="020B0604020202020204" pitchFamily="34" charset="0"/>
              </a:rPr>
              <a:t>і</a:t>
            </a:r>
            <a:r>
              <a:rPr lang="uk-UA" sz="2000" dirty="0" smtClean="0">
                <a:solidFill>
                  <a:schemeClr val="accent5">
                    <a:lumMod val="50000"/>
                  </a:schemeClr>
                </a:solidFill>
                <a:latin typeface="Arial" panose="020B0604020202020204" pitchFamily="34" charset="0"/>
                <a:cs typeface="Arial" panose="020B0604020202020204" pitchFamily="34" charset="0"/>
              </a:rPr>
              <a:t>нокулянт для обробки насіння сої на сухому стерильному торфі. </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Склад: </a:t>
            </a:r>
            <a:r>
              <a:rPr lang="uk-UA" sz="2000" dirty="0" err="1" smtClean="0">
                <a:solidFill>
                  <a:schemeClr val="accent5">
                    <a:lumMod val="50000"/>
                  </a:schemeClr>
                </a:solidFill>
                <a:latin typeface="Arial" panose="020B0604020202020204" pitchFamily="34" charset="0"/>
                <a:cs typeface="Arial" panose="020B0604020202020204" pitchFamily="34" charset="0"/>
              </a:rPr>
              <a:t>Bradyrhizobium</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japonicum</a:t>
            </a:r>
            <a:r>
              <a:rPr lang="uk-UA" sz="2000" dirty="0" smtClean="0">
                <a:solidFill>
                  <a:schemeClr val="accent5">
                    <a:lumMod val="50000"/>
                  </a:schemeClr>
                </a:solidFill>
                <a:latin typeface="Arial" panose="020B0604020202020204" pitchFamily="34" charset="0"/>
                <a:cs typeface="Arial" panose="020B0604020202020204" pitchFamily="34" charset="0"/>
              </a:rPr>
              <a:t> та </a:t>
            </a:r>
            <a:r>
              <a:rPr lang="uk-UA" sz="2000" dirty="0" err="1" smtClean="0">
                <a:solidFill>
                  <a:schemeClr val="accent5">
                    <a:lumMod val="50000"/>
                  </a:schemeClr>
                </a:solidFill>
                <a:latin typeface="Arial" panose="020B0604020202020204" pitchFamily="34" charset="0"/>
                <a:cs typeface="Arial" panose="020B0604020202020204" pitchFamily="34" charset="0"/>
              </a:rPr>
              <a:t>Bradyrhizobium</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elkanii</a:t>
            </a:r>
            <a:r>
              <a:rPr lang="uk-UA" sz="2000" dirty="0" smtClean="0">
                <a:solidFill>
                  <a:schemeClr val="accent5">
                    <a:lumMod val="50000"/>
                  </a:schemeClr>
                </a:solidFill>
                <a:latin typeface="Arial" panose="020B0604020202020204" pitchFamily="34" charset="0"/>
                <a:cs typeface="Arial" panose="020B0604020202020204" pitchFamily="34" charset="0"/>
              </a:rPr>
              <a:t>. </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Титр: </a:t>
            </a:r>
            <a:r>
              <a:rPr lang="uk-UA" sz="2000" dirty="0" smtClean="0">
                <a:solidFill>
                  <a:schemeClr val="accent5">
                    <a:lumMod val="50000"/>
                  </a:schemeClr>
                </a:solidFill>
                <a:latin typeface="Arial" panose="020B0604020202020204" pitchFamily="34" charset="0"/>
                <a:cs typeface="Arial" panose="020B0604020202020204" pitchFamily="34" charset="0"/>
              </a:rPr>
              <a:t>Не менш 2,5 х 109  КУО/1 г на закінчення терміну зберігання.</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Пакування</a:t>
            </a:r>
            <a:r>
              <a:rPr lang="uk-UA" sz="2000" dirty="0" smtClean="0">
                <a:solidFill>
                  <a:schemeClr val="accent5">
                    <a:lumMod val="50000"/>
                  </a:schemeClr>
                </a:solidFill>
                <a:latin typeface="Arial" panose="020B0604020202020204" pitchFamily="34" charset="0"/>
                <a:cs typeface="Arial" panose="020B0604020202020204" pitchFamily="34" charset="0"/>
              </a:rPr>
              <a:t>: Пластиковий пакет обсягом 0,6 кг. </a:t>
            </a:r>
          </a:p>
          <a:p>
            <a:pPr algn="just"/>
            <a:r>
              <a:rPr lang="uk-UA" sz="1600" i="1" dirty="0" smtClean="0">
                <a:solidFill>
                  <a:schemeClr val="accent5">
                    <a:lumMod val="50000"/>
                  </a:schemeClr>
                </a:solidFill>
                <a:latin typeface="Arial" panose="020B0604020202020204" pitchFamily="34" charset="0"/>
                <a:cs typeface="Arial" panose="020B0604020202020204" pitchFamily="34" charset="0"/>
              </a:rPr>
              <a:t>Спосіб № 1</a:t>
            </a:r>
            <a:r>
              <a:rPr lang="uk-UA" sz="2000" dirty="0" smtClean="0">
                <a:solidFill>
                  <a:schemeClr val="accent5">
                    <a:lumMod val="50000"/>
                  </a:schemeClr>
                </a:solidFill>
                <a:latin typeface="Arial" panose="020B0604020202020204" pitchFamily="34" charset="0"/>
                <a:cs typeface="Arial" panose="020B0604020202020204" pitchFamily="34" charset="0"/>
              </a:rPr>
              <a:t>. Обробка насіння в ящиках (коробках) сівалок. Інокулянт засипають в ящик сівалки и рівномірно перемішують.  </a:t>
            </a:r>
          </a:p>
          <a:p>
            <a:pPr algn="just"/>
            <a:r>
              <a:rPr lang="uk-UA" sz="1600" i="1" dirty="0" smtClean="0">
                <a:solidFill>
                  <a:schemeClr val="accent5">
                    <a:lumMod val="50000"/>
                  </a:schemeClr>
                </a:solidFill>
                <a:latin typeface="Arial" panose="020B0604020202020204" pitchFamily="34" charset="0"/>
                <a:cs typeface="Arial" panose="020B0604020202020204" pitchFamily="34" charset="0"/>
              </a:rPr>
              <a:t>Спосіб № 2. </a:t>
            </a:r>
            <a:r>
              <a:rPr lang="uk-UA" sz="2000" dirty="0" smtClean="0">
                <a:solidFill>
                  <a:schemeClr val="accent5">
                    <a:lumMod val="50000"/>
                  </a:schemeClr>
                </a:solidFill>
                <a:latin typeface="Arial" panose="020B0604020202020204" pitchFamily="34" charset="0"/>
                <a:cs typeface="Arial" panose="020B0604020202020204" pitchFamily="34" charset="0"/>
              </a:rPr>
              <a:t>Обробка проводиться стандартним наполовину сухим способом.</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Норма застосування</a:t>
            </a:r>
            <a:r>
              <a:rPr lang="uk-UA" sz="2000" dirty="0" smtClean="0">
                <a:solidFill>
                  <a:schemeClr val="accent5">
                    <a:lumMod val="50000"/>
                  </a:schemeClr>
                </a:solidFill>
                <a:latin typeface="Arial" panose="020B0604020202020204" pitchFamily="34" charset="0"/>
                <a:cs typeface="Arial" panose="020B0604020202020204" pitchFamily="34" charset="0"/>
              </a:rPr>
              <a:t>:  1кг </a:t>
            </a:r>
            <a:r>
              <a:rPr lang="uk-UA" sz="2000" dirty="0" err="1" smtClean="0">
                <a:solidFill>
                  <a:schemeClr val="accent5">
                    <a:lumMod val="50000"/>
                  </a:schemeClr>
                </a:solidFill>
                <a:latin typeface="Arial" panose="020B0604020202020204" pitchFamily="34" charset="0"/>
                <a:cs typeface="Arial" panose="020B0604020202020204" pitchFamily="34" charset="0"/>
              </a:rPr>
              <a:t>інокулянту</a:t>
            </a:r>
            <a:r>
              <a:rPr lang="uk-UA" sz="2000" dirty="0" smtClean="0">
                <a:solidFill>
                  <a:schemeClr val="accent5">
                    <a:lumMod val="50000"/>
                  </a:schemeClr>
                </a:solidFill>
                <a:latin typeface="Arial" panose="020B0604020202020204" pitchFamily="34" charset="0"/>
                <a:cs typeface="Arial" panose="020B0604020202020204" pitchFamily="34" charset="0"/>
              </a:rPr>
              <a:t> на 1 т насіння.</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5196" y="1663257"/>
            <a:ext cx="2881229" cy="4694192"/>
          </a:xfrm>
          <a:prstGeom prst="rect">
            <a:avLst/>
          </a:prstGeom>
        </p:spPr>
      </p:pic>
    </p:spTree>
    <p:extLst>
      <p:ext uri="{BB962C8B-B14F-4D97-AF65-F5344CB8AC3E}">
        <p14:creationId xmlns:p14="http://schemas.microsoft.com/office/powerpoint/2010/main" val="3384169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інокулянт</a:t>
            </a:r>
            <a:endParaRPr lang="uk-UA" sz="3200" b="0" cap="none" spc="0" dirty="0" smtClean="0">
              <a:ln w="0"/>
              <a:solidFill>
                <a:schemeClr val="accent3">
                  <a:lumMod val="50000"/>
                </a:schemeClr>
              </a:solidFill>
              <a:effectLst/>
            </a:endParaRPr>
          </a:p>
        </p:txBody>
      </p:sp>
      <p:sp>
        <p:nvSpPr>
          <p:cNvPr id="8" name="Прямоугольник 7"/>
          <p:cNvSpPr/>
          <p:nvPr/>
        </p:nvSpPr>
        <p:spPr>
          <a:xfrm>
            <a:off x="467544" y="1836633"/>
            <a:ext cx="7903132" cy="2369880"/>
          </a:xfrm>
          <a:prstGeom prst="rect">
            <a:avLst/>
          </a:prstGeom>
        </p:spPr>
        <p:txBody>
          <a:bodyPr wrap="square">
            <a:spAutoFit/>
          </a:bodyPr>
          <a:lstStyle/>
          <a:p>
            <a:pPr indent="723900" algn="just"/>
            <a:r>
              <a:rPr lang="uk-UA" sz="2000" dirty="0" smtClean="0">
                <a:solidFill>
                  <a:schemeClr val="accent5">
                    <a:lumMod val="50000"/>
                  </a:schemeClr>
                </a:solidFill>
                <a:latin typeface="Arial" panose="020B0604020202020204" pitchFamily="34" charset="0"/>
                <a:cs typeface="Arial" panose="020B0604020202020204" pitchFamily="34" charset="0"/>
              </a:rPr>
              <a:t>Рекомендується для підприємств, які не планують протруювати насіння.</a:t>
            </a:r>
          </a:p>
          <a:p>
            <a:pPr marL="457200" indent="-457200" algn="just">
              <a:buFontTx/>
              <a:buChar char="-"/>
            </a:pPr>
            <a:r>
              <a:rPr lang="uk-UA" sz="2000" dirty="0" smtClean="0">
                <a:solidFill>
                  <a:schemeClr val="accent5">
                    <a:lumMod val="50000"/>
                  </a:schemeClr>
                </a:solidFill>
                <a:latin typeface="Arial" panose="020B0604020202020204" pitchFamily="34" charset="0"/>
                <a:cs typeface="Arial" panose="020B0604020202020204" pitchFamily="34" charset="0"/>
              </a:rPr>
              <a:t>інокулянт за рахунок електростатичної взаємодії, та високої адгезії препарат надійно прилипає до насіння. Ця перевага дає можливість проводити інокуляцію безпосередньо в сівалці.</a:t>
            </a:r>
          </a:p>
          <a:p>
            <a:pPr marL="457200" indent="-457200">
              <a:buFontTx/>
              <a:buChar char="-"/>
            </a:pPr>
            <a:endParaRPr lang="uk-UA" sz="2800" dirty="0"/>
          </a:p>
        </p:txBody>
      </p:sp>
      <p:pic>
        <p:nvPicPr>
          <p:cNvPr id="1026" name="Picture 2" descr="http://www.kz.all.biz/img/kz/catalog/208425.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6217" y="4194382"/>
            <a:ext cx="4033023" cy="2362200"/>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cstate="print"/>
          <a:stretch>
            <a:fillRect/>
          </a:stretch>
        </p:blipFill>
        <p:spPr>
          <a:xfrm>
            <a:off x="737843" y="4161218"/>
            <a:ext cx="3648075" cy="2362200"/>
          </a:xfrm>
          <a:prstGeom prst="rect">
            <a:avLst/>
          </a:prstGeom>
        </p:spPr>
      </p:pic>
      <p:sp>
        <p:nvSpPr>
          <p:cNvPr id="3" name="Умножение 2"/>
          <p:cNvSpPr/>
          <p:nvPr/>
        </p:nvSpPr>
        <p:spPr>
          <a:xfrm>
            <a:off x="-447484" y="3175461"/>
            <a:ext cx="4968552" cy="4077073"/>
          </a:xfrm>
          <a:prstGeom prst="mathMultiply">
            <a:avLst>
              <a:gd name="adj1" fmla="val 496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TextBox 3"/>
          <p:cNvSpPr txBox="1"/>
          <p:nvPr/>
        </p:nvSpPr>
        <p:spPr>
          <a:xfrm>
            <a:off x="5292080" y="6523418"/>
            <a:ext cx="3851920" cy="307777"/>
          </a:xfrm>
          <a:prstGeom prst="rect">
            <a:avLst/>
          </a:prstGeom>
          <a:noFill/>
        </p:spPr>
        <p:txBody>
          <a:bodyPr wrap="square" rtlCol="0">
            <a:spAutoFit/>
          </a:bodyPr>
          <a:lstStyle/>
          <a:p>
            <a:r>
              <a:rPr lang="ru-RU" sz="1400" b="1" dirty="0">
                <a:solidFill>
                  <a:schemeClr val="bg1">
                    <a:lumMod val="65000"/>
                  </a:schemeClr>
                </a:solidFill>
              </a:rPr>
              <a:t>Адгезия</a:t>
            </a:r>
            <a:r>
              <a:rPr lang="ru-RU" sz="1400" dirty="0">
                <a:solidFill>
                  <a:schemeClr val="bg1">
                    <a:lumMod val="65000"/>
                  </a:schemeClr>
                </a:solidFill>
              </a:rPr>
              <a:t> (от </a:t>
            </a:r>
            <a:r>
              <a:rPr lang="ru-RU" sz="1400" dirty="0" smtClean="0">
                <a:solidFill>
                  <a:schemeClr val="bg1">
                    <a:lumMod val="65000"/>
                  </a:schemeClr>
                </a:solidFill>
              </a:rPr>
              <a:t>лат </a:t>
            </a:r>
            <a:r>
              <a:rPr lang="ru-RU" sz="1400" i="1" dirty="0" smtClean="0">
                <a:solidFill>
                  <a:schemeClr val="bg1">
                    <a:lumMod val="65000"/>
                  </a:schemeClr>
                </a:solidFill>
              </a:rPr>
              <a:t>adhaesio</a:t>
            </a:r>
            <a:r>
              <a:rPr lang="ru-RU" sz="1400" dirty="0">
                <a:solidFill>
                  <a:schemeClr val="bg1">
                    <a:lumMod val="65000"/>
                  </a:schemeClr>
                </a:solidFill>
              </a:rPr>
              <a:t> — прилипание)</a:t>
            </a:r>
            <a:endParaRPr lang="uk-UA" sz="1400" dirty="0">
              <a:solidFill>
                <a:schemeClr val="bg1">
                  <a:lumMod val="65000"/>
                </a:schemeClr>
              </a:solidFill>
            </a:endParaRPr>
          </a:p>
        </p:txBody>
      </p:sp>
      <p:sp>
        <p:nvSpPr>
          <p:cNvPr id="11" name="Прямоугольник 10"/>
          <p:cNvSpPr/>
          <p:nvPr/>
        </p:nvSpPr>
        <p:spPr>
          <a:xfrm>
            <a:off x="467544" y="832030"/>
            <a:ext cx="8676456" cy="892552"/>
          </a:xfrm>
          <a:prstGeom prst="rect">
            <a:avLst/>
          </a:prstGeom>
          <a:noFill/>
        </p:spPr>
        <p:txBody>
          <a:bodyPr wrap="square" lIns="91440" tIns="45720" rIns="91440" bIns="45720">
            <a:spAutoFit/>
          </a:bodyPr>
          <a:lstStyle/>
          <a:p>
            <a:r>
              <a:rPr lang="uk-UA" sz="3200" b="1" dirty="0" err="1" smtClean="0">
                <a:ln w="0"/>
                <a:solidFill>
                  <a:schemeClr val="accent3">
                    <a:lumMod val="50000"/>
                  </a:schemeClr>
                </a:solidFill>
              </a:rPr>
              <a:t>Нітрофікс</a:t>
            </a:r>
            <a:r>
              <a:rPr lang="uk-UA" sz="3200" b="1" dirty="0" smtClean="0">
                <a:ln w="0"/>
                <a:solidFill>
                  <a:schemeClr val="accent3">
                    <a:lumMod val="50000"/>
                  </a:schemeClr>
                </a:solidFill>
              </a:rPr>
              <a:t> П </a:t>
            </a:r>
            <a:r>
              <a:rPr lang="en-US" sz="3200" b="1" dirty="0">
                <a:ln w="0"/>
                <a:solidFill>
                  <a:schemeClr val="accent3">
                    <a:lumMod val="50000"/>
                  </a:schemeClr>
                </a:solidFill>
              </a:rPr>
              <a:t>(</a:t>
            </a:r>
            <a:r>
              <a:rPr lang="en-US" sz="3200" b="1" dirty="0" err="1">
                <a:ln w="0"/>
                <a:solidFill>
                  <a:schemeClr val="accent3">
                    <a:lumMod val="50000"/>
                  </a:schemeClr>
                </a:solidFill>
              </a:rPr>
              <a:t>Glycimax</a:t>
            </a:r>
            <a:r>
              <a:rPr lang="en-US" sz="3200" b="1" dirty="0" smtClean="0">
                <a:ln w="0"/>
                <a:solidFill>
                  <a:schemeClr val="accent3">
                    <a:lumMod val="50000"/>
                  </a:schemeClr>
                </a:solidFill>
              </a:rPr>
              <a:t>)</a:t>
            </a:r>
            <a:endParaRPr lang="uk-UA" sz="3200" b="1" dirty="0" smtClean="0">
              <a:ln w="0"/>
              <a:solidFill>
                <a:schemeClr val="accent3">
                  <a:lumMod val="50000"/>
                </a:schemeClr>
              </a:solidFill>
            </a:endParaRPr>
          </a:p>
          <a:p>
            <a:r>
              <a:rPr lang="ru-RU" dirty="0" smtClean="0">
                <a:ln w="0"/>
                <a:solidFill>
                  <a:schemeClr val="accent3">
                    <a:lumMod val="50000"/>
                  </a:schemeClr>
                </a:solidFill>
              </a:rPr>
              <a:t>В</a:t>
            </a:r>
            <a:r>
              <a:rPr lang="uk-UA" dirty="0" err="1" smtClean="0">
                <a:ln w="0"/>
                <a:solidFill>
                  <a:schemeClr val="accent3">
                    <a:lumMod val="50000"/>
                  </a:schemeClr>
                </a:solidFill>
              </a:rPr>
              <a:t>иробництво</a:t>
            </a:r>
            <a:r>
              <a:rPr lang="uk-UA" dirty="0" smtClean="0">
                <a:ln w="0"/>
                <a:solidFill>
                  <a:schemeClr val="accent3">
                    <a:lumMod val="50000"/>
                  </a:schemeClr>
                </a:solidFill>
              </a:rPr>
              <a:t> США </a:t>
            </a:r>
            <a:r>
              <a:rPr lang="en-US" dirty="0" err="1" smtClean="0">
                <a:ln w="0"/>
                <a:solidFill>
                  <a:schemeClr val="accent3">
                    <a:lumMod val="50000"/>
                  </a:schemeClr>
                </a:solidFill>
              </a:rPr>
              <a:t>Novozymes</a:t>
            </a:r>
            <a:endParaRPr lang="en-US" dirty="0">
              <a:ln w="0"/>
              <a:solidFill>
                <a:schemeClr val="accent3">
                  <a:lumMod val="50000"/>
                </a:schemeClr>
              </a:solidFill>
            </a:endParaRPr>
          </a:p>
        </p:txBody>
      </p:sp>
    </p:spTree>
    <p:extLst>
      <p:ext uri="{BB962C8B-B14F-4D97-AF65-F5344CB8AC3E}">
        <p14:creationId xmlns:p14="http://schemas.microsoft.com/office/powerpoint/2010/main" val="12154040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інокулянт</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73323" y="917431"/>
            <a:ext cx="8676456" cy="892552"/>
          </a:xfrm>
          <a:prstGeom prst="rect">
            <a:avLst/>
          </a:prstGeom>
          <a:noFill/>
        </p:spPr>
        <p:txBody>
          <a:bodyPr wrap="square" lIns="91440" tIns="45720" rIns="91440" bIns="45720">
            <a:spAutoFit/>
          </a:bodyPr>
          <a:lstStyle/>
          <a:p>
            <a:r>
              <a:rPr lang="uk-UA" sz="3200" b="1" dirty="0" err="1" smtClean="0">
                <a:ln w="0"/>
                <a:solidFill>
                  <a:schemeClr val="accent3">
                    <a:lumMod val="50000"/>
                  </a:schemeClr>
                </a:solidFill>
              </a:rPr>
              <a:t>Нітрофикс</a:t>
            </a:r>
            <a:r>
              <a:rPr lang="uk-UA" sz="3200" b="1" dirty="0" smtClean="0">
                <a:ln w="0"/>
                <a:solidFill>
                  <a:schemeClr val="accent3">
                    <a:lumMod val="50000"/>
                  </a:schemeClr>
                </a:solidFill>
              </a:rPr>
              <a:t> Ж</a:t>
            </a:r>
          </a:p>
          <a:p>
            <a:r>
              <a:rPr lang="uk-UA" cap="none" spc="0" dirty="0" smtClean="0">
                <a:ln w="0"/>
                <a:solidFill>
                  <a:schemeClr val="accent3">
                    <a:lumMod val="50000"/>
                  </a:schemeClr>
                </a:solidFill>
                <a:effectLst/>
              </a:rPr>
              <a:t>виробництво Аргентина</a:t>
            </a:r>
            <a:endParaRPr lang="uk-UA" sz="1600" cap="none" spc="0" dirty="0" smtClean="0">
              <a:ln w="0"/>
              <a:solidFill>
                <a:schemeClr val="accent3">
                  <a:lumMod val="50000"/>
                </a:schemeClr>
              </a:solidFill>
              <a:effectLst/>
            </a:endParaRPr>
          </a:p>
        </p:txBody>
      </p:sp>
      <p:sp>
        <p:nvSpPr>
          <p:cNvPr id="7" name="Прямоугольник 6"/>
          <p:cNvSpPr/>
          <p:nvPr/>
        </p:nvSpPr>
        <p:spPr>
          <a:xfrm>
            <a:off x="3119482" y="2212997"/>
            <a:ext cx="5608903" cy="3785652"/>
          </a:xfrm>
          <a:prstGeom prst="rect">
            <a:avLst/>
          </a:prstGeom>
        </p:spPr>
        <p:txBody>
          <a:bodyPr wrap="square">
            <a:spAutoFit/>
          </a:bodyPr>
          <a:lstStyle/>
          <a:p>
            <a:pPr algn="just"/>
            <a:r>
              <a:rPr lang="uk-UA" sz="2000" dirty="0" err="1" smtClean="0">
                <a:solidFill>
                  <a:schemeClr val="accent5">
                    <a:lumMod val="50000"/>
                  </a:schemeClr>
                </a:solidFill>
                <a:latin typeface="Arial" panose="020B0604020202020204" pitchFamily="34" charset="0"/>
                <a:cs typeface="Arial" panose="020B0604020202020204" pitchFamily="34" charset="0"/>
              </a:rPr>
              <a:t>Нитрофикс</a:t>
            </a:r>
            <a:r>
              <a:rPr lang="uk-UA" sz="2000" dirty="0" smtClean="0">
                <a:solidFill>
                  <a:schemeClr val="accent5">
                    <a:lumMod val="50000"/>
                  </a:schemeClr>
                </a:solidFill>
                <a:latin typeface="Arial" panose="020B0604020202020204" pitchFamily="34" charset="0"/>
                <a:cs typeface="Arial" panose="020B0604020202020204" pitchFamily="34" charset="0"/>
              </a:rPr>
              <a:t> Ж - стерильний рідкий інокулянт для сої.</a:t>
            </a:r>
          </a:p>
          <a:p>
            <a:pPr algn="just"/>
            <a:r>
              <a:rPr lang="uk-UA" sz="2000" dirty="0" smtClean="0">
                <a:solidFill>
                  <a:schemeClr val="accent5">
                    <a:lumMod val="50000"/>
                  </a:schemeClr>
                </a:solidFill>
                <a:latin typeface="Arial" panose="020B0604020202020204" pitchFamily="34" charset="0"/>
                <a:cs typeface="Arial" panose="020B0604020202020204" pitchFamily="34" charset="0"/>
              </a:rPr>
              <a:t>Для обробки в день </a:t>
            </a:r>
            <a:r>
              <a:rPr lang="uk-UA" sz="2000" dirty="0" err="1" smtClean="0">
                <a:solidFill>
                  <a:schemeClr val="accent5">
                    <a:lumMod val="50000"/>
                  </a:schemeClr>
                </a:solidFill>
                <a:latin typeface="Arial" panose="020B0604020202020204" pitchFamily="34" charset="0"/>
                <a:cs typeface="Arial" panose="020B0604020202020204" pitchFamily="34" charset="0"/>
              </a:rPr>
              <a:t>посіва</a:t>
            </a:r>
            <a:r>
              <a:rPr lang="uk-UA" sz="2000" dirty="0" smtClean="0">
                <a:solidFill>
                  <a:schemeClr val="accent5">
                    <a:lumMod val="50000"/>
                  </a:schemeClr>
                </a:solidFill>
                <a:latin typeface="Arial" panose="020B0604020202020204" pitchFamily="34" charset="0"/>
                <a:cs typeface="Arial" panose="020B0604020202020204" pitchFamily="34" charset="0"/>
              </a:rPr>
              <a:t>. </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склад: </a:t>
            </a:r>
            <a:r>
              <a:rPr lang="uk-UA" sz="2000" dirty="0" smtClean="0">
                <a:solidFill>
                  <a:schemeClr val="accent5">
                    <a:lumMod val="50000"/>
                  </a:schemeClr>
                </a:solidFill>
                <a:latin typeface="Arial" panose="020B0604020202020204" pitchFamily="34" charset="0"/>
                <a:cs typeface="Arial" panose="020B0604020202020204" pitchFamily="34" charset="0"/>
              </a:rPr>
              <a:t>для сої </a:t>
            </a:r>
            <a:r>
              <a:rPr lang="uk-UA" sz="2000" b="1" i="1"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Bradyrhizobium</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japonicum</a:t>
            </a:r>
            <a:r>
              <a:rPr lang="uk-UA" sz="2000" dirty="0" smtClean="0">
                <a:solidFill>
                  <a:schemeClr val="accent5">
                    <a:lumMod val="50000"/>
                  </a:schemeClr>
                </a:solidFill>
                <a:latin typeface="Arial" panose="020B0604020202020204" pitchFamily="34" charset="0"/>
                <a:cs typeface="Arial" panose="020B0604020202020204" pitchFamily="34" charset="0"/>
              </a:rPr>
              <a:t>. </a:t>
            </a:r>
          </a:p>
          <a:p>
            <a:pPr algn="just"/>
            <a:r>
              <a:rPr lang="uk-UA" sz="2000" dirty="0">
                <a:solidFill>
                  <a:schemeClr val="accent5">
                    <a:lumMod val="50000"/>
                  </a:schemeClr>
                </a:solidFill>
                <a:latin typeface="Arial" panose="020B0604020202020204" pitchFamily="34" charset="0"/>
                <a:cs typeface="Arial" panose="020B0604020202020204" pitchFamily="34" charset="0"/>
              </a:rPr>
              <a:t>для </a:t>
            </a:r>
            <a:r>
              <a:rPr lang="uk-UA" sz="2000" dirty="0" smtClean="0">
                <a:solidFill>
                  <a:schemeClr val="accent5">
                    <a:lumMod val="50000"/>
                  </a:schemeClr>
                </a:solidFill>
                <a:latin typeface="Arial" panose="020B0604020202020204" pitchFamily="34" charset="0"/>
                <a:cs typeface="Arial" panose="020B0604020202020204" pitchFamily="34" charset="0"/>
              </a:rPr>
              <a:t>нуту – </a:t>
            </a:r>
            <a:r>
              <a:rPr lang="uk-UA" sz="2000" dirty="0" err="1" smtClean="0">
                <a:solidFill>
                  <a:schemeClr val="accent5">
                    <a:lumMod val="50000"/>
                  </a:schemeClr>
                </a:solidFill>
                <a:latin typeface="Arial" panose="020B0604020202020204" pitchFamily="34" charset="0"/>
                <a:cs typeface="Arial" panose="020B0604020202020204" pitchFamily="34" charset="0"/>
              </a:rPr>
              <a:t>Mesorhizobium</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a:solidFill>
                  <a:schemeClr val="accent5">
                    <a:lumMod val="50000"/>
                  </a:schemeClr>
                </a:solidFill>
                <a:latin typeface="Arial" panose="020B0604020202020204" pitchFamily="34" charset="0"/>
                <a:cs typeface="Arial" panose="020B0604020202020204" pitchFamily="34" charset="0"/>
              </a:rPr>
              <a:t>ciceri</a:t>
            </a:r>
            <a:r>
              <a:rPr lang="uk-UA" sz="2000" dirty="0">
                <a:solidFill>
                  <a:schemeClr val="accent5">
                    <a:lumMod val="50000"/>
                  </a:schemeClr>
                </a:solidFill>
                <a:latin typeface="Arial" panose="020B0604020202020204" pitchFamily="34" charset="0"/>
                <a:cs typeface="Arial" panose="020B0604020202020204" pitchFamily="34" charset="0"/>
              </a:rPr>
              <a:t>,</a:t>
            </a:r>
          </a:p>
          <a:p>
            <a:pPr algn="just"/>
            <a:r>
              <a:rPr lang="uk-UA" sz="2000" dirty="0">
                <a:solidFill>
                  <a:schemeClr val="accent5">
                    <a:lumMod val="50000"/>
                  </a:schemeClr>
                </a:solidFill>
                <a:latin typeface="Arial" panose="020B0604020202020204" pitchFamily="34" charset="0"/>
                <a:cs typeface="Arial" panose="020B0604020202020204" pitchFamily="34" charset="0"/>
              </a:rPr>
              <a:t>для </a:t>
            </a:r>
            <a:r>
              <a:rPr lang="uk-UA" sz="2000" dirty="0" smtClean="0">
                <a:solidFill>
                  <a:schemeClr val="accent5">
                    <a:lumMod val="50000"/>
                  </a:schemeClr>
                </a:solidFill>
                <a:latin typeface="Arial" panose="020B0604020202020204" pitchFamily="34" charset="0"/>
                <a:cs typeface="Arial" panose="020B0604020202020204" pitchFamily="34" charset="0"/>
              </a:rPr>
              <a:t>гороху </a:t>
            </a:r>
            <a:r>
              <a:rPr lang="uk-UA" sz="2000" dirty="0">
                <a:solidFill>
                  <a:schemeClr val="accent5">
                    <a:lumMod val="50000"/>
                  </a:schemeClr>
                </a:solidFill>
                <a:latin typeface="Arial" panose="020B0604020202020204" pitchFamily="34" charset="0"/>
                <a:cs typeface="Arial" panose="020B0604020202020204" pitchFamily="34" charset="0"/>
              </a:rPr>
              <a:t>– </a:t>
            </a:r>
            <a:r>
              <a:rPr lang="uk-UA" sz="2000" dirty="0" err="1">
                <a:solidFill>
                  <a:schemeClr val="accent5">
                    <a:lumMod val="50000"/>
                  </a:schemeClr>
                </a:solidFill>
                <a:latin typeface="Arial" panose="020B0604020202020204" pitchFamily="34" charset="0"/>
                <a:cs typeface="Arial" panose="020B0604020202020204" pitchFamily="34" charset="0"/>
              </a:rPr>
              <a:t>Rhizobium</a:t>
            </a:r>
            <a:r>
              <a:rPr lang="uk-UA" sz="2000" dirty="0">
                <a:solidFill>
                  <a:schemeClr val="accent5">
                    <a:lumMod val="50000"/>
                  </a:schemeClr>
                </a:solidFill>
                <a:latin typeface="Arial" panose="020B0604020202020204" pitchFamily="34" charset="0"/>
                <a:cs typeface="Arial" panose="020B0604020202020204" pitchFamily="34" charset="0"/>
              </a:rPr>
              <a:t> </a:t>
            </a:r>
            <a:r>
              <a:rPr lang="uk-UA" sz="2000" dirty="0" err="1">
                <a:solidFill>
                  <a:schemeClr val="accent5">
                    <a:lumMod val="50000"/>
                  </a:schemeClr>
                </a:solidFill>
                <a:latin typeface="Arial" panose="020B0604020202020204" pitchFamily="34" charset="0"/>
                <a:cs typeface="Arial" panose="020B0604020202020204" pitchFamily="34" charset="0"/>
              </a:rPr>
              <a:t>leguminosarum</a:t>
            </a:r>
            <a:r>
              <a:rPr lang="uk-UA" sz="2000" dirty="0">
                <a:solidFill>
                  <a:schemeClr val="accent5">
                    <a:lumMod val="50000"/>
                  </a:schemeClr>
                </a:solidFill>
                <a:latin typeface="Arial" panose="020B0604020202020204" pitchFamily="34" charset="0"/>
                <a:cs typeface="Arial" panose="020B0604020202020204" pitchFamily="34" charset="0"/>
              </a:rPr>
              <a:t>.</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Титр:</a:t>
            </a:r>
            <a:r>
              <a:rPr lang="uk-UA" sz="2000" dirty="0" smtClean="0">
                <a:solidFill>
                  <a:schemeClr val="accent5">
                    <a:lumMod val="50000"/>
                  </a:schemeClr>
                </a:solidFill>
                <a:latin typeface="Arial" panose="020B0604020202020204" pitchFamily="34" charset="0"/>
                <a:cs typeface="Arial" panose="020B0604020202020204" pitchFamily="34" charset="0"/>
              </a:rPr>
              <a:t> не менш 2,5 х 109  КУО/ 1 мл.  </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Пакування: </a:t>
            </a:r>
            <a:r>
              <a:rPr lang="uk-UA" sz="2000" dirty="0" smtClean="0">
                <a:solidFill>
                  <a:schemeClr val="accent5">
                    <a:lumMod val="50000"/>
                  </a:schemeClr>
                </a:solidFill>
                <a:latin typeface="Arial" panose="020B0604020202020204" pitchFamily="34" charset="0"/>
                <a:cs typeface="Arial" panose="020B0604020202020204" pitchFamily="34" charset="0"/>
              </a:rPr>
              <a:t>Пакет у картонній коробці «</a:t>
            </a:r>
            <a:r>
              <a:rPr lang="uk-UA" sz="2000" dirty="0" err="1" smtClean="0">
                <a:solidFill>
                  <a:schemeClr val="accent5">
                    <a:lumMod val="50000"/>
                  </a:schemeClr>
                </a:solidFill>
                <a:latin typeface="Arial" panose="020B0604020202020204" pitchFamily="34" charset="0"/>
                <a:cs typeface="Arial" panose="020B0604020202020204" pitchFamily="34" charset="0"/>
              </a:rPr>
              <a:t>Bag-in-Box</a:t>
            </a:r>
            <a:r>
              <a:rPr lang="uk-UA" sz="2000" dirty="0" smtClean="0">
                <a:solidFill>
                  <a:schemeClr val="accent5">
                    <a:lumMod val="50000"/>
                  </a:schemeClr>
                </a:solidFill>
                <a:latin typeface="Arial" panose="020B0604020202020204" pitchFamily="34" charset="0"/>
                <a:cs typeface="Arial" panose="020B0604020202020204" pitchFamily="34" charset="0"/>
              </a:rPr>
              <a:t>» обсягом 2 л. </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Застосування: </a:t>
            </a:r>
            <a:r>
              <a:rPr lang="uk-UA" sz="2000" dirty="0">
                <a:solidFill>
                  <a:schemeClr val="accent5">
                    <a:lumMod val="50000"/>
                  </a:schemeClr>
                </a:solidFill>
                <a:latin typeface="Arial" panose="020B0604020202020204" pitchFamily="34" charset="0"/>
                <a:cs typeface="Arial" panose="020B0604020202020204" pitchFamily="34" charset="0"/>
              </a:rPr>
              <a:t>І</a:t>
            </a:r>
            <a:r>
              <a:rPr lang="uk-UA" sz="2000" dirty="0" smtClean="0">
                <a:solidFill>
                  <a:schemeClr val="accent5">
                    <a:lumMod val="50000"/>
                  </a:schemeClr>
                </a:solidFill>
                <a:latin typeface="Arial" panose="020B0604020202020204" pitchFamily="34" charset="0"/>
                <a:cs typeface="Arial" panose="020B0604020202020204" pitchFamily="34" charset="0"/>
              </a:rPr>
              <a:t>нокулянт </a:t>
            </a:r>
            <a:r>
              <a:rPr lang="uk-UA" sz="2000" dirty="0" err="1" smtClean="0">
                <a:solidFill>
                  <a:schemeClr val="accent5">
                    <a:lumMod val="50000"/>
                  </a:schemeClr>
                </a:solidFill>
                <a:latin typeface="Arial" panose="020B0604020202020204" pitchFamily="34" charset="0"/>
                <a:cs typeface="Arial" panose="020B0604020202020204" pitchFamily="34" charset="0"/>
              </a:rPr>
              <a:t>розводят</a:t>
            </a:r>
            <a:r>
              <a:rPr lang="uk-UA" sz="2000" dirty="0" smtClean="0">
                <a:solidFill>
                  <a:schemeClr val="accent5">
                    <a:lumMod val="50000"/>
                  </a:schemeClr>
                </a:solidFill>
                <a:latin typeface="Arial" panose="020B0604020202020204" pitchFamily="34" charset="0"/>
                <a:cs typeface="Arial" panose="020B0604020202020204" pitchFamily="34" charset="0"/>
              </a:rPr>
              <a:t> в 8-9 літрах води ретельно перемішують.</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Норма застосування: </a:t>
            </a:r>
            <a:r>
              <a:rPr lang="uk-UA" sz="2000" dirty="0" smtClean="0">
                <a:solidFill>
                  <a:schemeClr val="accent5">
                    <a:lumMod val="50000"/>
                  </a:schemeClr>
                </a:solidFill>
                <a:latin typeface="Arial" panose="020B0604020202020204" pitchFamily="34" charset="0"/>
                <a:cs typeface="Arial" panose="020B0604020202020204" pitchFamily="34" charset="0"/>
              </a:rPr>
              <a:t>1,7 л на т насіння.</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153" y="1628222"/>
            <a:ext cx="2811329" cy="4231050"/>
          </a:xfrm>
          <a:prstGeom prst="rect">
            <a:avLst/>
          </a:prstGeom>
        </p:spPr>
      </p:pic>
      <p:pic>
        <p:nvPicPr>
          <p:cNvPr id="8" name="Picture 2" descr="арг (5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8274" y="986708"/>
            <a:ext cx="978913" cy="68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8839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інокулянт</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73323" y="917431"/>
            <a:ext cx="8676456" cy="1138773"/>
          </a:xfrm>
          <a:prstGeom prst="rect">
            <a:avLst/>
          </a:prstGeom>
          <a:noFill/>
        </p:spPr>
        <p:txBody>
          <a:bodyPr wrap="square" lIns="91440" tIns="45720" rIns="91440" bIns="45720">
            <a:spAutoFit/>
          </a:bodyPr>
          <a:lstStyle/>
          <a:p>
            <a:r>
              <a:rPr lang="en-US" sz="3200" b="1" dirty="0" err="1">
                <a:solidFill>
                  <a:schemeClr val="accent3">
                    <a:lumMod val="50000"/>
                  </a:schemeClr>
                </a:solidFill>
                <a:latin typeface="+mj-lt"/>
                <a:cs typeface="Arial" panose="020B0604020202020204" pitchFamily="34" charset="0"/>
              </a:rPr>
              <a:t>PreNoctin</a:t>
            </a:r>
            <a:r>
              <a:rPr lang="en-US" sz="3200" b="1" dirty="0">
                <a:solidFill>
                  <a:schemeClr val="accent3">
                    <a:lumMod val="50000"/>
                  </a:schemeClr>
                </a:solidFill>
                <a:latin typeface="Arial" panose="020B0604020202020204" pitchFamily="34" charset="0"/>
                <a:cs typeface="Arial" panose="020B0604020202020204" pitchFamily="34" charset="0"/>
              </a:rPr>
              <a:t> </a:t>
            </a:r>
            <a:r>
              <a:rPr lang="en-US" sz="3200" b="1" dirty="0" smtClean="0">
                <a:solidFill>
                  <a:schemeClr val="accent3">
                    <a:lumMod val="50000"/>
                  </a:schemeClr>
                </a:solidFill>
                <a:latin typeface="Arial" panose="020B0604020202020204" pitchFamily="34" charset="0"/>
                <a:cs typeface="Arial" panose="020B0604020202020204" pitchFamily="34" charset="0"/>
              </a:rPr>
              <a:t>A</a:t>
            </a:r>
            <a:endParaRPr lang="uk-UA" sz="3200" b="1" dirty="0" smtClean="0">
              <a:solidFill>
                <a:schemeClr val="accent3">
                  <a:lumMod val="50000"/>
                </a:schemeClr>
              </a:solidFill>
              <a:latin typeface="Arial" panose="020B0604020202020204" pitchFamily="34" charset="0"/>
              <a:cs typeface="Arial" panose="020B0604020202020204" pitchFamily="34" charset="0"/>
            </a:endParaRPr>
          </a:p>
          <a:p>
            <a:r>
              <a:rPr lang="uk-UA" dirty="0">
                <a:ln w="0"/>
                <a:solidFill>
                  <a:schemeClr val="accent3">
                    <a:lumMod val="50000"/>
                  </a:schemeClr>
                </a:solidFill>
              </a:rPr>
              <a:t>виробництво Аргентина</a:t>
            </a:r>
          </a:p>
          <a:p>
            <a:endParaRPr lang="uk-UA" b="1" cap="none" spc="0" dirty="0" smtClean="0">
              <a:ln w="0"/>
              <a:solidFill>
                <a:schemeClr val="accent3">
                  <a:lumMod val="50000"/>
                </a:schemeClr>
              </a:solidFill>
              <a:effectLst/>
            </a:endParaRPr>
          </a:p>
        </p:txBody>
      </p:sp>
      <p:sp>
        <p:nvSpPr>
          <p:cNvPr id="7" name="Прямоугольник 6"/>
          <p:cNvSpPr/>
          <p:nvPr/>
        </p:nvSpPr>
        <p:spPr>
          <a:xfrm>
            <a:off x="467545" y="1916832"/>
            <a:ext cx="3960439" cy="2862322"/>
          </a:xfrm>
          <a:prstGeom prst="rect">
            <a:avLst/>
          </a:prstGeom>
        </p:spPr>
        <p:txBody>
          <a:bodyPr wrap="square">
            <a:spAutoFit/>
          </a:bodyPr>
          <a:lstStyle/>
          <a:p>
            <a:pPr algn="just"/>
            <a:r>
              <a:rPr lang="uk-UA" sz="2000" dirty="0" smtClean="0">
                <a:solidFill>
                  <a:schemeClr val="accent5">
                    <a:lumMod val="50000"/>
                  </a:schemeClr>
                </a:solidFill>
                <a:latin typeface="Arial" panose="020B0604020202020204" pitchFamily="34" charset="0"/>
                <a:cs typeface="Arial" panose="020B0604020202020204" pitchFamily="34" charset="0"/>
              </a:rPr>
              <a:t>(</a:t>
            </a:r>
            <a:r>
              <a:rPr lang="uk-UA" sz="2000" dirty="0" err="1" smtClean="0">
                <a:solidFill>
                  <a:schemeClr val="accent5">
                    <a:lumMod val="50000"/>
                  </a:schemeClr>
                </a:solidFill>
                <a:latin typeface="Arial" panose="020B0604020202020204" pitchFamily="34" charset="0"/>
                <a:cs typeface="Arial" panose="020B0604020202020204" pitchFamily="34" charset="0"/>
              </a:rPr>
              <a:t>PreNoctin</a:t>
            </a:r>
            <a:r>
              <a:rPr lang="uk-UA" sz="2000" dirty="0" smtClean="0">
                <a:solidFill>
                  <a:schemeClr val="accent5">
                    <a:lumMod val="50000"/>
                  </a:schemeClr>
                </a:solidFill>
                <a:latin typeface="Arial" panose="020B0604020202020204" pitchFamily="34" charset="0"/>
                <a:cs typeface="Arial" panose="020B0604020202020204" pitchFamily="34" charset="0"/>
              </a:rPr>
              <a:t> A) - стерильний рідкий інокулянт для сої з стабілізатором-</a:t>
            </a:r>
            <a:r>
              <a:rPr lang="uk-UA" sz="2000" dirty="0" err="1" smtClean="0">
                <a:solidFill>
                  <a:schemeClr val="accent5">
                    <a:lumMod val="50000"/>
                  </a:schemeClr>
                </a:solidFill>
                <a:latin typeface="Arial" panose="020B0604020202020204" pitchFamily="34" charset="0"/>
                <a:cs typeface="Arial" panose="020B0604020202020204" pitchFamily="34" charset="0"/>
              </a:rPr>
              <a:t>прилипачем</a:t>
            </a:r>
            <a:endParaRPr lang="uk-UA" sz="2000" dirty="0" smtClean="0">
              <a:solidFill>
                <a:schemeClr val="accent5">
                  <a:lumMod val="50000"/>
                </a:schemeClr>
              </a:solidFill>
              <a:latin typeface="Arial" panose="020B0604020202020204" pitchFamily="34" charset="0"/>
              <a:cs typeface="Arial" panose="020B0604020202020204" pitchFamily="34" charset="0"/>
            </a:endParaRPr>
          </a:p>
          <a:p>
            <a:pPr algn="just"/>
            <a:r>
              <a:rPr lang="uk-UA" sz="2000" dirty="0" smtClean="0">
                <a:solidFill>
                  <a:schemeClr val="accent5">
                    <a:lumMod val="50000"/>
                  </a:schemeClr>
                </a:solidFill>
                <a:latin typeface="Arial" panose="020B0604020202020204" pitchFamily="34" charset="0"/>
                <a:cs typeface="Arial" panose="020B0604020202020204" pitchFamily="34" charset="0"/>
              </a:rPr>
              <a:t>Для насіння сої з завчасною обробкою (до 21 дня до посіву). </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Состав: </a:t>
            </a:r>
            <a:r>
              <a:rPr lang="uk-UA" sz="2000" dirty="0" err="1" smtClean="0">
                <a:solidFill>
                  <a:schemeClr val="accent5">
                    <a:lumMod val="50000"/>
                  </a:schemeClr>
                </a:solidFill>
                <a:latin typeface="Arial" panose="020B0604020202020204" pitchFamily="34" charset="0"/>
                <a:cs typeface="Arial" panose="020B0604020202020204" pitchFamily="34" charset="0"/>
              </a:rPr>
              <a:t>Bradyrhizobium</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japonicum</a:t>
            </a:r>
            <a:r>
              <a:rPr lang="uk-UA" sz="2000" dirty="0" smtClean="0">
                <a:solidFill>
                  <a:schemeClr val="accent5">
                    <a:lumMod val="50000"/>
                  </a:schemeClr>
                </a:solidFill>
                <a:latin typeface="Arial" panose="020B0604020202020204" pitchFamily="34" charset="0"/>
                <a:cs typeface="Arial" panose="020B0604020202020204" pitchFamily="34" charset="0"/>
              </a:rPr>
              <a:t>. </a:t>
            </a:r>
          </a:p>
          <a:p>
            <a:pPr algn="just"/>
            <a:r>
              <a:rPr lang="uk-UA" sz="2000" b="1" i="1" dirty="0" smtClean="0">
                <a:solidFill>
                  <a:schemeClr val="accent5">
                    <a:lumMod val="50000"/>
                  </a:schemeClr>
                </a:solidFill>
                <a:latin typeface="Arial" panose="020B0604020202020204" pitchFamily="34" charset="0"/>
                <a:cs typeface="Arial" panose="020B0604020202020204" pitchFamily="34" charset="0"/>
              </a:rPr>
              <a:t>Титр: </a:t>
            </a:r>
            <a:r>
              <a:rPr lang="uk-UA" sz="2000" dirty="0" smtClean="0">
                <a:solidFill>
                  <a:schemeClr val="accent5">
                    <a:lumMod val="50000"/>
                  </a:schemeClr>
                </a:solidFill>
                <a:latin typeface="Arial" panose="020B0604020202020204" pitchFamily="34" charset="0"/>
                <a:cs typeface="Arial" panose="020B0604020202020204" pitchFamily="34" charset="0"/>
              </a:rPr>
              <a:t>не менш 2,5 х 109  КУО/1 мл. </a:t>
            </a:r>
          </a:p>
        </p:txBody>
      </p:sp>
      <p:pic>
        <p:nvPicPr>
          <p:cNvPr id="8" name="Picture 2" descr="арг (5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8274" y="986708"/>
            <a:ext cx="978913" cy="68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6604" y="1484784"/>
            <a:ext cx="5209932" cy="3802611"/>
          </a:xfrm>
          <a:prstGeom prst="rect">
            <a:avLst/>
          </a:prstGeom>
        </p:spPr>
      </p:pic>
      <p:sp>
        <p:nvSpPr>
          <p:cNvPr id="9" name="Прямоугольник 8"/>
          <p:cNvSpPr/>
          <p:nvPr/>
        </p:nvSpPr>
        <p:spPr>
          <a:xfrm>
            <a:off x="467544" y="4949159"/>
            <a:ext cx="8268746" cy="1477328"/>
          </a:xfrm>
          <a:prstGeom prst="rect">
            <a:avLst/>
          </a:prstGeom>
        </p:spPr>
        <p:txBody>
          <a:bodyPr wrap="square">
            <a:spAutoFit/>
          </a:bodyPr>
          <a:lstStyle/>
          <a:p>
            <a:pPr algn="just"/>
            <a:r>
              <a:rPr lang="uk-UA" b="1" i="1" dirty="0">
                <a:solidFill>
                  <a:schemeClr val="accent5">
                    <a:lumMod val="50000"/>
                  </a:schemeClr>
                </a:solidFill>
                <a:latin typeface="Arial" panose="020B0604020202020204" pitchFamily="34" charset="0"/>
                <a:cs typeface="Arial" panose="020B0604020202020204" pitchFamily="34" charset="0"/>
              </a:rPr>
              <a:t>Пакування</a:t>
            </a:r>
            <a:r>
              <a:rPr lang="uk-UA" dirty="0">
                <a:solidFill>
                  <a:schemeClr val="accent5">
                    <a:lumMod val="50000"/>
                  </a:schemeClr>
                </a:solidFill>
                <a:latin typeface="Arial" panose="020B0604020202020204" pitchFamily="34" charset="0"/>
                <a:cs typeface="Arial" panose="020B0604020202020204" pitchFamily="34" charset="0"/>
              </a:rPr>
              <a:t>: </a:t>
            </a:r>
          </a:p>
          <a:p>
            <a:pPr marL="457200" indent="-457200" algn="just">
              <a:buAutoNum type="arabicPeriod"/>
            </a:pPr>
            <a:r>
              <a:rPr lang="uk-UA" dirty="0">
                <a:solidFill>
                  <a:schemeClr val="accent5">
                    <a:lumMod val="50000"/>
                  </a:schemeClr>
                </a:solidFill>
                <a:latin typeface="Arial" panose="020B0604020202020204" pitchFamily="34" charset="0"/>
                <a:cs typeface="Arial" panose="020B0604020202020204" pitchFamily="34" charset="0"/>
              </a:rPr>
              <a:t>Компонент інокулянт - пакет у картонній коробці «</a:t>
            </a:r>
            <a:r>
              <a:rPr lang="uk-UA" dirty="0" err="1">
                <a:solidFill>
                  <a:schemeClr val="accent5">
                    <a:lumMod val="50000"/>
                  </a:schemeClr>
                </a:solidFill>
                <a:latin typeface="Arial" panose="020B0604020202020204" pitchFamily="34" charset="0"/>
                <a:cs typeface="Arial" panose="020B0604020202020204" pitchFamily="34" charset="0"/>
              </a:rPr>
              <a:t>Bag-in-Box</a:t>
            </a:r>
            <a:r>
              <a:rPr lang="uk-UA" dirty="0">
                <a:solidFill>
                  <a:schemeClr val="accent5">
                    <a:lumMod val="50000"/>
                  </a:schemeClr>
                </a:solidFill>
                <a:latin typeface="Arial" panose="020B0604020202020204" pitchFamily="34" charset="0"/>
                <a:cs typeface="Arial" panose="020B0604020202020204" pitchFamily="34" charset="0"/>
              </a:rPr>
              <a:t>» з обсягом 2 л</a:t>
            </a:r>
          </a:p>
          <a:p>
            <a:pPr marL="457200" indent="-457200" algn="just">
              <a:buAutoNum type="arabicPeriod"/>
            </a:pPr>
            <a:r>
              <a:rPr lang="uk-UA" dirty="0">
                <a:solidFill>
                  <a:schemeClr val="accent5">
                    <a:lumMod val="50000"/>
                  </a:schemeClr>
                </a:solidFill>
                <a:latin typeface="Arial" panose="020B0604020202020204" pitchFamily="34" charset="0"/>
                <a:cs typeface="Arial" panose="020B0604020202020204" pitchFamily="34" charset="0"/>
              </a:rPr>
              <a:t>Компонент стабілізатор–</a:t>
            </a:r>
            <a:r>
              <a:rPr lang="uk-UA" dirty="0" err="1">
                <a:solidFill>
                  <a:schemeClr val="accent5">
                    <a:lumMod val="50000"/>
                  </a:schemeClr>
                </a:solidFill>
                <a:latin typeface="Arial" panose="020B0604020202020204" pitchFamily="34" charset="0"/>
                <a:cs typeface="Arial" panose="020B0604020202020204" pitchFamily="34" charset="0"/>
              </a:rPr>
              <a:t>прилипач</a:t>
            </a:r>
            <a:r>
              <a:rPr lang="uk-UA" dirty="0">
                <a:solidFill>
                  <a:schemeClr val="accent5">
                    <a:lumMod val="50000"/>
                  </a:schemeClr>
                </a:solidFill>
                <a:latin typeface="Arial" panose="020B0604020202020204" pitchFamily="34" charset="0"/>
                <a:cs typeface="Arial" panose="020B0604020202020204" pitchFamily="34" charset="0"/>
              </a:rPr>
              <a:t>  - пакет «</a:t>
            </a:r>
            <a:r>
              <a:rPr lang="uk-UA" dirty="0" err="1">
                <a:solidFill>
                  <a:schemeClr val="accent5">
                    <a:lumMod val="50000"/>
                  </a:schemeClr>
                </a:solidFill>
                <a:latin typeface="Arial" panose="020B0604020202020204" pitchFamily="34" charset="0"/>
                <a:cs typeface="Arial" panose="020B0604020202020204" pitchFamily="34" charset="0"/>
              </a:rPr>
              <a:t>Bag-in-Box</a:t>
            </a:r>
            <a:r>
              <a:rPr lang="uk-UA" dirty="0">
                <a:solidFill>
                  <a:schemeClr val="accent5">
                    <a:lumMod val="50000"/>
                  </a:schemeClr>
                </a:solidFill>
                <a:latin typeface="Arial" panose="020B0604020202020204" pitchFamily="34" charset="0"/>
                <a:cs typeface="Arial" panose="020B0604020202020204" pitchFamily="34" charset="0"/>
              </a:rPr>
              <a:t>» обсягом 1 л</a:t>
            </a:r>
          </a:p>
          <a:p>
            <a:pPr marL="457200" indent="-457200" algn="just">
              <a:buAutoNum type="arabicPeriod"/>
            </a:pPr>
            <a:r>
              <a:rPr lang="uk-UA" dirty="0" err="1">
                <a:solidFill>
                  <a:schemeClr val="accent5">
                    <a:lumMod val="50000"/>
                  </a:schemeClr>
                </a:solidFill>
                <a:latin typeface="Arial" panose="020B0604020202020204" pitchFamily="34" charset="0"/>
                <a:cs typeface="Arial" panose="020B0604020202020204" pitchFamily="34" charset="0"/>
              </a:rPr>
              <a:t>Поеднувач</a:t>
            </a:r>
            <a:r>
              <a:rPr lang="uk-UA" dirty="0">
                <a:solidFill>
                  <a:schemeClr val="accent5">
                    <a:lumMod val="5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6163508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060848"/>
            <a:ext cx="8784976" cy="2123658"/>
          </a:xfrm>
          <a:prstGeom prst="rect">
            <a:avLst/>
          </a:prstGeom>
          <a:noFill/>
        </p:spPr>
        <p:txBody>
          <a:bodyPr wrap="square" lIns="91440" tIns="45720" rIns="91440" bIns="45720">
            <a:spAutoFit/>
          </a:bodyPr>
          <a:lstStyle/>
          <a:p>
            <a:pPr algn="ctr"/>
            <a:r>
              <a:rPr lang="ru-RU" sz="6600" b="0" cap="none" spc="0" dirty="0" smtClean="0">
                <a:ln w="0"/>
                <a:solidFill>
                  <a:schemeClr val="accent3">
                    <a:lumMod val="50000"/>
                  </a:schemeClr>
                </a:solidFill>
                <a:effectLst/>
              </a:rPr>
              <a:t>2. подготовка </a:t>
            </a:r>
            <a:r>
              <a:rPr lang="ru-RU" sz="6600" b="0" cap="none" spc="0" dirty="0" err="1" smtClean="0">
                <a:ln w="0"/>
                <a:solidFill>
                  <a:schemeClr val="accent3">
                    <a:lumMod val="50000"/>
                  </a:schemeClr>
                </a:solidFill>
                <a:effectLst/>
              </a:rPr>
              <a:t>насіння</a:t>
            </a:r>
            <a:endParaRPr lang="ru-RU" sz="6600" b="0" cap="none" spc="0" dirty="0" smtClean="0">
              <a:ln w="0"/>
              <a:solidFill>
                <a:schemeClr val="accent3">
                  <a:lumMod val="50000"/>
                </a:schemeClr>
              </a:solidFill>
              <a:effectLst/>
            </a:endParaRPr>
          </a:p>
          <a:p>
            <a:pPr algn="ctr"/>
            <a:r>
              <a:rPr lang="ru-RU" sz="6600" dirty="0" smtClean="0">
                <a:ln w="0"/>
                <a:solidFill>
                  <a:schemeClr val="accent3">
                    <a:lumMod val="50000"/>
                  </a:schemeClr>
                </a:solidFill>
              </a:rPr>
              <a:t>РЕСПЕКТА</a:t>
            </a:r>
            <a:endParaRPr lang="ru-RU" sz="6600" dirty="0">
              <a:ln w="0"/>
              <a:solidFill>
                <a:schemeClr val="accent3">
                  <a:lumMod val="50000"/>
                </a:schemeClr>
              </a:solidFill>
            </a:endParaRPr>
          </a:p>
        </p:txBody>
      </p:sp>
    </p:spTree>
    <p:extLst>
      <p:ext uri="{BB962C8B-B14F-4D97-AF65-F5344CB8AC3E}">
        <p14:creationId xmlns:p14="http://schemas.microsoft.com/office/powerpoint/2010/main" val="18034470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2276872"/>
            <a:ext cx="8352928" cy="3785652"/>
          </a:xfrm>
          <a:prstGeom prst="rect">
            <a:avLst/>
          </a:prstGeom>
          <a:noFill/>
        </p:spPr>
        <p:txBody>
          <a:bodyPr wrap="square" rtlCol="0">
            <a:spAutoFit/>
          </a:bodyPr>
          <a:lstStyle/>
          <a:p>
            <a:pPr marL="3175" indent="-3175" algn="just"/>
            <a:r>
              <a:rPr lang="uk-UA" sz="2400" dirty="0" smtClean="0">
                <a:solidFill>
                  <a:schemeClr val="accent5">
                    <a:lumMod val="50000"/>
                  </a:schemeClr>
                </a:solidFill>
                <a:latin typeface="Arial" panose="020B0604020202020204" pitchFamily="34" charset="0"/>
                <a:cs typeface="Arial" panose="020B0604020202020204" pitchFamily="34" charset="0"/>
              </a:rPr>
              <a:t>Біологічний протруйник для зернобобових культур (сої, гороху, нуту та інші). Використовується для знешкодження або пригнічення бактеріальної и грибної інфекції на насінні, паростках та сходах бобових культур. Застосовується при вірогідності розвитку фузаріозу та кореневої гнилі після посіву, можливому стресі від хімічних препаратів при низьких посівних якостях насіння. Сприяє утворенню «сигнальних» речовин які дають можливість отримати більш дружнє та своєчасне </a:t>
            </a:r>
            <a:r>
              <a:rPr lang="uk-UA" sz="2400" dirty="0" err="1" smtClean="0">
                <a:solidFill>
                  <a:schemeClr val="accent5">
                    <a:lumMod val="50000"/>
                  </a:schemeClr>
                </a:solidFill>
                <a:latin typeface="Arial" panose="020B0604020202020204" pitchFamily="34" charset="0"/>
                <a:cs typeface="Arial" panose="020B0604020202020204" pitchFamily="34" charset="0"/>
              </a:rPr>
              <a:t>бульбочкоутворення</a:t>
            </a:r>
            <a:r>
              <a:rPr lang="uk-UA" sz="2400" dirty="0" smtClean="0">
                <a:solidFill>
                  <a:schemeClr val="accent5">
                    <a:lumMod val="50000"/>
                  </a:schemeClr>
                </a:solidFill>
                <a:latin typeface="Arial" panose="020B0604020202020204" pitchFamily="34" charset="0"/>
                <a:cs typeface="Arial" panose="020B0604020202020204" pitchFamily="34" charset="0"/>
              </a:rPr>
              <a:t>.</a:t>
            </a: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err="1" smtClean="0">
                <a:ln w="0"/>
                <a:solidFill>
                  <a:schemeClr val="accent3">
                    <a:lumMod val="50000"/>
                  </a:schemeClr>
                </a:solidFill>
              </a:rPr>
              <a:t>Біо</a:t>
            </a:r>
            <a:r>
              <a:rPr lang="uk-UA" sz="3200" dirty="0" smtClean="0">
                <a:ln w="0"/>
                <a:solidFill>
                  <a:schemeClr val="accent3">
                    <a:lumMod val="50000"/>
                  </a:schemeClr>
                </a:solidFill>
              </a:rPr>
              <a:t> протруювач</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РЕСПЕКТА</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32847308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844824"/>
            <a:ext cx="8496944" cy="3046988"/>
          </a:xfrm>
          <a:prstGeom prst="rect">
            <a:avLst/>
          </a:prstGeom>
          <a:noFill/>
        </p:spPr>
        <p:txBody>
          <a:bodyPr wrap="square" rtlCol="0">
            <a:spAutoFit/>
          </a:bodyPr>
          <a:lstStyle/>
          <a:p>
            <a:pPr algn="just"/>
            <a:r>
              <a:rPr lang="uk-UA" sz="2400" b="1" i="1" dirty="0" smtClean="0">
                <a:solidFill>
                  <a:schemeClr val="accent5">
                    <a:lumMod val="50000"/>
                  </a:schemeClr>
                </a:solidFill>
                <a:latin typeface="Arial" panose="020B0604020202020204" pitchFamily="34" charset="0"/>
                <a:cs typeface="Arial" panose="020B0604020202020204" pitchFamily="34" charset="0"/>
              </a:rPr>
              <a:t>Синтез антибіотиків: </a:t>
            </a:r>
            <a:r>
              <a:rPr lang="uk-UA" sz="2400" dirty="0" smtClean="0">
                <a:solidFill>
                  <a:schemeClr val="accent5">
                    <a:lumMod val="50000"/>
                  </a:schemeClr>
                </a:solidFill>
                <a:latin typeface="Arial" panose="020B0604020202020204" pitchFamily="34" charset="0"/>
                <a:cs typeface="Arial" panose="020B0604020202020204" pitchFamily="34" charset="0"/>
              </a:rPr>
              <a:t>Бактерії </a:t>
            </a:r>
            <a:r>
              <a:rPr lang="uk-UA" sz="2400" i="1" dirty="0" smtClean="0">
                <a:solidFill>
                  <a:schemeClr val="accent5">
                    <a:lumMod val="50000"/>
                  </a:schemeClr>
                </a:solidFill>
                <a:latin typeface="Arial" panose="020B0604020202020204" pitchFamily="34" charset="0"/>
                <a:cs typeface="Arial" panose="020B0604020202020204" pitchFamily="34" charset="0"/>
              </a:rPr>
              <a:t>P. </a:t>
            </a:r>
            <a:r>
              <a:rPr lang="uk-UA" sz="2400" i="1" dirty="0" err="1" smtClean="0">
                <a:solidFill>
                  <a:schemeClr val="accent5">
                    <a:lumMod val="50000"/>
                  </a:schemeClr>
                </a:solidFill>
                <a:latin typeface="Arial" panose="020B0604020202020204" pitchFamily="34" charset="0"/>
                <a:cs typeface="Arial" panose="020B0604020202020204" pitchFamily="34" charset="0"/>
              </a:rPr>
              <a:t>aureofaciens</a:t>
            </a:r>
            <a:r>
              <a:rPr lang="uk-UA" sz="2400" dirty="0" smtClean="0">
                <a:solidFill>
                  <a:schemeClr val="accent5">
                    <a:lumMod val="50000"/>
                  </a:schemeClr>
                </a:solidFill>
                <a:latin typeface="Arial" panose="020B0604020202020204" pitchFamily="34" charset="0"/>
                <a:cs typeface="Arial" panose="020B0604020202020204" pitchFamily="34" charset="0"/>
              </a:rPr>
              <a:t> здатні утворювати </a:t>
            </a:r>
            <a:r>
              <a:rPr lang="uk-UA" sz="2400" dirty="0" err="1" smtClean="0">
                <a:solidFill>
                  <a:schemeClr val="accent5">
                    <a:lumMod val="50000"/>
                  </a:schemeClr>
                </a:solidFill>
                <a:latin typeface="Arial" panose="020B0604020202020204" pitchFamily="34" charset="0"/>
                <a:cs typeface="Arial" panose="020B0604020202020204" pitchFamily="34" charset="0"/>
              </a:rPr>
              <a:t>феназіни</a:t>
            </a:r>
            <a:r>
              <a:rPr lang="uk-UA" sz="2400" dirty="0" smtClean="0">
                <a:solidFill>
                  <a:schemeClr val="accent5">
                    <a:lumMod val="50000"/>
                  </a:schemeClr>
                </a:solidFill>
                <a:latin typeface="Arial" panose="020B0604020202020204" pitchFamily="34" charset="0"/>
                <a:cs typeface="Arial" panose="020B0604020202020204" pitchFamily="34" charset="0"/>
              </a:rPr>
              <a:t> – природні антибіотики, які відіграють важливу роль в пригніченні росту збудників </a:t>
            </a:r>
            <a:r>
              <a:rPr lang="uk-UA" sz="2400" dirty="0" err="1" smtClean="0">
                <a:solidFill>
                  <a:schemeClr val="accent5">
                    <a:lumMod val="50000"/>
                  </a:schemeClr>
                </a:solidFill>
                <a:latin typeface="Arial" panose="020B0604020202020204" pitchFamily="34" charset="0"/>
                <a:cs typeface="Arial" panose="020B0604020202020204" pitchFamily="34" charset="0"/>
              </a:rPr>
              <a:t>хвороб</a:t>
            </a:r>
            <a:r>
              <a:rPr lang="uk-UA" sz="2400" dirty="0" smtClean="0">
                <a:solidFill>
                  <a:schemeClr val="accent5">
                    <a:lumMod val="50000"/>
                  </a:schemeClr>
                </a:solidFill>
                <a:latin typeface="Arial" panose="020B0604020202020204" pitchFamily="34" charset="0"/>
                <a:cs typeface="Arial" panose="020B0604020202020204" pitchFamily="34" charset="0"/>
              </a:rPr>
              <a:t> рослин.</a:t>
            </a:r>
          </a:p>
          <a:p>
            <a:pPr algn="just"/>
            <a:r>
              <a:rPr lang="uk-UA" sz="2400" b="1" i="1" dirty="0" smtClean="0">
                <a:solidFill>
                  <a:schemeClr val="accent5">
                    <a:lumMod val="50000"/>
                  </a:schemeClr>
                </a:solidFill>
                <a:latin typeface="Arial" panose="020B0604020202020204" pitchFamily="34" charset="0"/>
                <a:cs typeface="Arial" panose="020B0604020202020204" pitchFamily="34" charset="0"/>
              </a:rPr>
              <a:t>Синтез регуляторів росту рослин: </a:t>
            </a:r>
            <a:r>
              <a:rPr lang="uk-UA" sz="2400" dirty="0" smtClean="0">
                <a:solidFill>
                  <a:schemeClr val="accent5">
                    <a:lumMod val="50000"/>
                  </a:schemeClr>
                </a:solidFill>
                <a:latin typeface="Arial" panose="020B0604020202020204" pitchFamily="34" charset="0"/>
                <a:cs typeface="Arial" panose="020B0604020202020204" pitchFamily="34" charset="0"/>
              </a:rPr>
              <a:t>Бактерії </a:t>
            </a:r>
            <a:r>
              <a:rPr lang="uk-UA" sz="2400" i="1" dirty="0" smtClean="0">
                <a:solidFill>
                  <a:schemeClr val="accent5">
                    <a:lumMod val="50000"/>
                  </a:schemeClr>
                </a:solidFill>
                <a:latin typeface="Arial" panose="020B0604020202020204" pitchFamily="34" charset="0"/>
                <a:cs typeface="Arial" panose="020B0604020202020204" pitchFamily="34" charset="0"/>
              </a:rPr>
              <a:t>P. </a:t>
            </a:r>
            <a:r>
              <a:rPr lang="uk-UA" sz="2400" i="1" dirty="0" err="1" smtClean="0">
                <a:solidFill>
                  <a:schemeClr val="accent5">
                    <a:lumMod val="50000"/>
                  </a:schemeClr>
                </a:solidFill>
                <a:latin typeface="Arial" panose="020B0604020202020204" pitchFamily="34" charset="0"/>
                <a:cs typeface="Arial" panose="020B0604020202020204" pitchFamily="34" charset="0"/>
              </a:rPr>
              <a:t>Aureofaciens</a:t>
            </a:r>
            <a:r>
              <a:rPr lang="uk-UA" sz="2400" dirty="0" smtClean="0">
                <a:solidFill>
                  <a:schemeClr val="accent5">
                    <a:lumMod val="50000"/>
                  </a:schemeClr>
                </a:solidFill>
                <a:latin typeface="Arial" panose="020B0604020202020204" pitchFamily="34" charset="0"/>
                <a:cs typeface="Arial" panose="020B0604020202020204" pitchFamily="34" charset="0"/>
              </a:rPr>
              <a:t>, колонізує ризосферу зернобобових культур, синтезує фітогормони індоліл-3-уксусної кислоти (ИУК), яка, стимулює розвиток кореневої системи рослин.</a:t>
            </a:r>
            <a:endParaRPr lang="uk-UA" sz="2400" dirty="0">
              <a:solidFill>
                <a:schemeClr val="accent5">
                  <a:lumMod val="50000"/>
                </a:schemeClr>
              </a:solidFill>
              <a:latin typeface="Arial" panose="020B0604020202020204" pitchFamily="34" charset="0"/>
              <a:cs typeface="Arial" panose="020B0604020202020204" pitchFamily="34" charset="0"/>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err="1" smtClean="0">
                <a:ln w="0"/>
                <a:solidFill>
                  <a:schemeClr val="accent3">
                    <a:lumMod val="50000"/>
                  </a:schemeClr>
                </a:solidFill>
              </a:rPr>
              <a:t>Біо</a:t>
            </a:r>
            <a:r>
              <a:rPr lang="uk-UA" sz="3200" dirty="0" smtClean="0">
                <a:ln w="0"/>
                <a:solidFill>
                  <a:schemeClr val="accent3">
                    <a:lumMod val="50000"/>
                  </a:schemeClr>
                </a:solidFill>
              </a:rPr>
              <a:t> протруювач</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РЕСПЕКТА</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18055432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2117565"/>
            <a:ext cx="5127040" cy="3170099"/>
          </a:xfrm>
          <a:prstGeom prst="rect">
            <a:avLst/>
          </a:prstGeom>
          <a:noFill/>
        </p:spPr>
        <p:txBody>
          <a:bodyPr wrap="square" rtlCol="0">
            <a:spAutoFit/>
          </a:bodyPr>
          <a:lstStyle/>
          <a:p>
            <a:r>
              <a:rPr lang="uk-UA" sz="2000" dirty="0" smtClean="0">
                <a:solidFill>
                  <a:schemeClr val="accent5">
                    <a:lumMod val="50000"/>
                  </a:schemeClr>
                </a:solidFill>
                <a:latin typeface="Arial" panose="020B0604020202020204" pitchFamily="34" charset="0"/>
                <a:cs typeface="Arial" panose="020B0604020202020204" pitchFamily="34" charset="0"/>
              </a:rPr>
              <a:t>Норма застосування </a:t>
            </a:r>
            <a:r>
              <a:rPr lang="uk-UA" sz="2000" b="1" dirty="0" smtClean="0">
                <a:solidFill>
                  <a:schemeClr val="accent5">
                    <a:lumMod val="50000"/>
                  </a:schemeClr>
                </a:solidFill>
                <a:latin typeface="Arial" panose="020B0604020202020204" pitchFamily="34" charset="0"/>
                <a:cs typeface="Arial" panose="020B0604020202020204" pitchFamily="34" charset="0"/>
              </a:rPr>
              <a:t>"</a:t>
            </a:r>
            <a:r>
              <a:rPr lang="uk-UA" sz="2000" b="1" dirty="0" err="1" smtClean="0">
                <a:solidFill>
                  <a:schemeClr val="accent5">
                    <a:lumMod val="50000"/>
                  </a:schemeClr>
                </a:solidFill>
                <a:latin typeface="Arial" panose="020B0604020202020204" pitchFamily="34" charset="0"/>
                <a:cs typeface="Arial" panose="020B0604020202020204" pitchFamily="34" charset="0"/>
              </a:rPr>
              <a:t>Респекта</a:t>
            </a:r>
            <a:r>
              <a:rPr lang="uk-UA" sz="2000" b="1" dirty="0" smtClean="0">
                <a:solidFill>
                  <a:schemeClr val="accent5">
                    <a:lumMod val="50000"/>
                  </a:schemeClr>
                </a:solidFill>
                <a:latin typeface="Arial" panose="020B0604020202020204" pitchFamily="34" charset="0"/>
                <a:cs typeface="Arial" panose="020B0604020202020204" pitchFamily="34" charset="0"/>
              </a:rPr>
              <a:t>"</a:t>
            </a:r>
            <a:r>
              <a:rPr lang="uk-UA" sz="2000" dirty="0" smtClean="0">
                <a:solidFill>
                  <a:schemeClr val="accent5">
                    <a:lumMod val="50000"/>
                  </a:schemeClr>
                </a:solidFill>
                <a:latin typeface="Arial" panose="020B0604020202020204" pitchFamily="34" charset="0"/>
                <a:cs typeface="Arial" panose="020B0604020202020204" pitchFamily="34" charset="0"/>
              </a:rPr>
              <a:t> складає 1,0 л/т насіння</a:t>
            </a:r>
            <a:endParaRPr lang="uk-UA" sz="2000" b="1" dirty="0" smtClean="0">
              <a:solidFill>
                <a:schemeClr val="accent5">
                  <a:lumMod val="50000"/>
                </a:schemeClr>
              </a:solidFill>
              <a:latin typeface="Arial" panose="020B0604020202020204" pitchFamily="34" charset="0"/>
              <a:cs typeface="Arial" panose="020B0604020202020204" pitchFamily="34" charset="0"/>
            </a:endParaRPr>
          </a:p>
          <a:p>
            <a:r>
              <a:rPr lang="uk-UA" sz="2000" b="1" dirty="0" smtClean="0">
                <a:solidFill>
                  <a:schemeClr val="accent5">
                    <a:lumMod val="50000"/>
                  </a:schemeClr>
                </a:solidFill>
                <a:latin typeface="Arial" panose="020B0604020202020204" pitchFamily="34" charset="0"/>
                <a:cs typeface="Arial" panose="020B0604020202020204" pitchFamily="34" charset="0"/>
              </a:rPr>
              <a:t>Препаративна форма:</a:t>
            </a:r>
            <a:r>
              <a:rPr lang="uk-UA" sz="2000" dirty="0" smtClean="0">
                <a:solidFill>
                  <a:schemeClr val="accent5">
                    <a:lumMod val="50000"/>
                  </a:schemeClr>
                </a:solidFill>
                <a:latin typeface="Arial" panose="020B0604020202020204" pitchFamily="34" charset="0"/>
                <a:cs typeface="Arial" panose="020B0604020202020204" pitchFamily="34" charset="0"/>
              </a:rPr>
              <a:t> рідина</a:t>
            </a:r>
          </a:p>
          <a:p>
            <a:r>
              <a:rPr lang="uk-UA" sz="2000" b="1" dirty="0" smtClean="0">
                <a:solidFill>
                  <a:schemeClr val="accent5">
                    <a:lumMod val="50000"/>
                  </a:schemeClr>
                </a:solidFill>
                <a:latin typeface="Arial" panose="020B0604020202020204" pitchFamily="34" charset="0"/>
                <a:cs typeface="Arial" panose="020B0604020202020204" pitchFamily="34" charset="0"/>
              </a:rPr>
              <a:t>Склад</a:t>
            </a:r>
            <a:r>
              <a:rPr lang="uk-UA" sz="2000" dirty="0" smtClean="0">
                <a:solidFill>
                  <a:schemeClr val="accent5">
                    <a:lumMod val="50000"/>
                  </a:schemeClr>
                </a:solidFill>
                <a:latin typeface="Arial" panose="020B0604020202020204" pitchFamily="34" charset="0"/>
                <a:cs typeface="Arial" panose="020B0604020202020204" pitchFamily="34" charset="0"/>
              </a:rPr>
              <a:t>: живі клітина бактерії </a:t>
            </a:r>
            <a:r>
              <a:rPr lang="uk-UA" sz="2000" i="1" dirty="0" err="1" smtClean="0">
                <a:solidFill>
                  <a:schemeClr val="accent5">
                    <a:lumMod val="50000"/>
                  </a:schemeClr>
                </a:solidFill>
                <a:latin typeface="Arial" panose="020B0604020202020204" pitchFamily="34" charset="0"/>
                <a:cs typeface="Arial" panose="020B0604020202020204" pitchFamily="34" charset="0"/>
              </a:rPr>
              <a:t>Pseudomonas</a:t>
            </a:r>
            <a:r>
              <a:rPr lang="uk-UA" sz="2000" i="1" dirty="0" smtClean="0">
                <a:solidFill>
                  <a:schemeClr val="accent5">
                    <a:lumMod val="50000"/>
                  </a:schemeClr>
                </a:solidFill>
                <a:latin typeface="Arial" panose="020B0604020202020204" pitchFamily="34" charset="0"/>
                <a:cs typeface="Arial" panose="020B0604020202020204" pitchFamily="34" charset="0"/>
              </a:rPr>
              <a:t> </a:t>
            </a:r>
            <a:r>
              <a:rPr lang="uk-UA" sz="2000" i="1" dirty="0" err="1" smtClean="0">
                <a:solidFill>
                  <a:schemeClr val="accent5">
                    <a:lumMod val="50000"/>
                  </a:schemeClr>
                </a:solidFill>
                <a:latin typeface="Arial" panose="020B0604020202020204" pitchFamily="34" charset="0"/>
                <a:cs typeface="Arial" panose="020B0604020202020204" pitchFamily="34" charset="0"/>
              </a:rPr>
              <a:t>aureofaciens</a:t>
            </a:r>
            <a:r>
              <a:rPr lang="uk-UA" sz="2000" dirty="0" smtClean="0">
                <a:solidFill>
                  <a:schemeClr val="accent5">
                    <a:lumMod val="50000"/>
                  </a:schemeClr>
                </a:solidFill>
                <a:latin typeface="Arial" panose="020B0604020202020204" pitchFamily="34" charset="0"/>
                <a:cs typeface="Arial" panose="020B0604020202020204" pitchFamily="34" charset="0"/>
              </a:rPr>
              <a:t> та продукти </a:t>
            </a:r>
            <a:r>
              <a:rPr lang="uk-UA" sz="2000" dirty="0">
                <a:solidFill>
                  <a:schemeClr val="accent5">
                    <a:lumMod val="50000"/>
                  </a:schemeClr>
                </a:solidFill>
                <a:latin typeface="Arial" panose="020B0604020202020204" pitchFamily="34" charset="0"/>
                <a:cs typeface="Arial" panose="020B0604020202020204" pitchFamily="34" charset="0"/>
              </a:rPr>
              <a:t>ї</a:t>
            </a:r>
            <a:r>
              <a:rPr lang="uk-UA" sz="2000" dirty="0" smtClean="0">
                <a:solidFill>
                  <a:schemeClr val="accent5">
                    <a:lumMod val="50000"/>
                  </a:schemeClr>
                </a:solidFill>
                <a:latin typeface="Arial" panose="020B0604020202020204" pitchFamily="34" charset="0"/>
                <a:cs typeface="Arial" panose="020B0604020202020204" pitchFamily="34" charset="0"/>
              </a:rPr>
              <a:t>х метаболізму.</a:t>
            </a:r>
          </a:p>
          <a:p>
            <a:r>
              <a:rPr lang="uk-UA" sz="2000" b="1" dirty="0" smtClean="0">
                <a:solidFill>
                  <a:schemeClr val="accent5">
                    <a:lumMod val="50000"/>
                  </a:schemeClr>
                </a:solidFill>
                <a:latin typeface="Arial" panose="020B0604020202020204" pitchFamily="34" charset="0"/>
                <a:cs typeface="Arial" panose="020B0604020202020204" pitchFamily="34" charset="0"/>
              </a:rPr>
              <a:t>Титр:</a:t>
            </a:r>
            <a:r>
              <a:rPr lang="uk-UA" sz="2000" dirty="0" smtClean="0">
                <a:solidFill>
                  <a:schemeClr val="accent5">
                    <a:lumMod val="50000"/>
                  </a:schemeClr>
                </a:solidFill>
                <a:latin typeface="Arial" panose="020B0604020202020204" pitchFamily="34" charset="0"/>
                <a:cs typeface="Arial" panose="020B0604020202020204" pitchFamily="34" charset="0"/>
              </a:rPr>
              <a:t> не менш 2,0×10</a:t>
            </a:r>
            <a:r>
              <a:rPr lang="uk-UA" sz="2000" baseline="30000" dirty="0" smtClean="0">
                <a:solidFill>
                  <a:schemeClr val="accent5">
                    <a:lumMod val="50000"/>
                  </a:schemeClr>
                </a:solidFill>
                <a:latin typeface="Arial" panose="020B0604020202020204" pitchFamily="34" charset="0"/>
                <a:cs typeface="Arial" panose="020B0604020202020204" pitchFamily="34" charset="0"/>
              </a:rPr>
              <a:t>9 </a:t>
            </a:r>
            <a:r>
              <a:rPr lang="uk-UA" sz="2000" dirty="0" smtClean="0">
                <a:solidFill>
                  <a:schemeClr val="accent5">
                    <a:lumMod val="50000"/>
                  </a:schemeClr>
                </a:solidFill>
                <a:latin typeface="Arial" panose="020B0604020202020204" pitchFamily="34" charset="0"/>
                <a:cs typeface="Arial" panose="020B0604020202020204" pitchFamily="34" charset="0"/>
              </a:rPr>
              <a:t>КОЕ/мл.</a:t>
            </a:r>
          </a:p>
          <a:p>
            <a:r>
              <a:rPr lang="uk-UA" sz="2000" b="1" dirty="0" smtClean="0">
                <a:solidFill>
                  <a:schemeClr val="accent5">
                    <a:lumMod val="50000"/>
                  </a:schemeClr>
                </a:solidFill>
                <a:latin typeface="Arial" panose="020B0604020202020204" pitchFamily="34" charset="0"/>
                <a:cs typeface="Arial" panose="020B0604020202020204" pitchFamily="34" charset="0"/>
              </a:rPr>
              <a:t>Пакування:</a:t>
            </a:r>
            <a:r>
              <a:rPr lang="uk-UA" sz="2000" dirty="0" smtClean="0">
                <a:solidFill>
                  <a:schemeClr val="accent5">
                    <a:lumMod val="50000"/>
                  </a:schemeClr>
                </a:solidFill>
                <a:latin typeface="Arial" panose="020B0604020202020204" pitchFamily="34" charset="0"/>
                <a:cs typeface="Arial" panose="020B0604020202020204" pitchFamily="34" charset="0"/>
              </a:rPr>
              <a:t> пакет в </a:t>
            </a:r>
            <a:r>
              <a:rPr lang="uk-UA" sz="2000" dirty="0" err="1" smtClean="0">
                <a:solidFill>
                  <a:schemeClr val="accent5">
                    <a:lumMod val="50000"/>
                  </a:schemeClr>
                </a:solidFill>
                <a:latin typeface="Arial" panose="020B0604020202020204" pitchFamily="34" charset="0"/>
                <a:cs typeface="Arial" panose="020B0604020202020204" pitchFamily="34" charset="0"/>
              </a:rPr>
              <a:t>картоннвй</a:t>
            </a:r>
            <a:r>
              <a:rPr lang="uk-UA" sz="2000" dirty="0" smtClean="0">
                <a:solidFill>
                  <a:schemeClr val="accent5">
                    <a:lumMod val="50000"/>
                  </a:schemeClr>
                </a:solidFill>
                <a:latin typeface="Arial" panose="020B0604020202020204" pitchFamily="34" charset="0"/>
                <a:cs typeface="Arial" panose="020B0604020202020204" pitchFamily="34" charset="0"/>
              </a:rPr>
              <a:t> коробці "</a:t>
            </a:r>
            <a:r>
              <a:rPr lang="uk-UA" sz="2000" dirty="0" err="1" smtClean="0">
                <a:solidFill>
                  <a:schemeClr val="accent5">
                    <a:lumMod val="50000"/>
                  </a:schemeClr>
                </a:solidFill>
                <a:latin typeface="Arial" panose="020B0604020202020204" pitchFamily="34" charset="0"/>
                <a:cs typeface="Arial" panose="020B0604020202020204" pitchFamily="34" charset="0"/>
              </a:rPr>
              <a:t>bag-in-box</a:t>
            </a:r>
            <a:r>
              <a:rPr lang="uk-UA" sz="2000" dirty="0" smtClean="0">
                <a:solidFill>
                  <a:schemeClr val="accent5">
                    <a:lumMod val="50000"/>
                  </a:schemeClr>
                </a:solidFill>
                <a:latin typeface="Arial" panose="020B0604020202020204" pitchFamily="34" charset="0"/>
                <a:cs typeface="Arial" panose="020B0604020202020204" pitchFamily="34" charset="0"/>
              </a:rPr>
              <a:t>" обсягом 2 л.</a:t>
            </a:r>
          </a:p>
          <a:p>
            <a:r>
              <a:rPr lang="uk-UA" sz="2000" dirty="0" smtClean="0">
                <a:solidFill>
                  <a:schemeClr val="accent5">
                    <a:lumMod val="50000"/>
                  </a:schemeClr>
                </a:solidFill>
                <a:latin typeface="Arial" panose="020B0604020202020204" pitchFamily="34" charset="0"/>
                <a:cs typeface="Arial" panose="020B0604020202020204" pitchFamily="34" charset="0"/>
              </a:rPr>
              <a:t>.</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err="1" smtClean="0">
                <a:ln w="0"/>
                <a:solidFill>
                  <a:schemeClr val="accent3">
                    <a:lumMod val="50000"/>
                  </a:schemeClr>
                </a:solidFill>
              </a:rPr>
              <a:t>Біо</a:t>
            </a:r>
            <a:r>
              <a:rPr lang="uk-UA" sz="3200" dirty="0" smtClean="0">
                <a:ln w="0"/>
                <a:solidFill>
                  <a:schemeClr val="accent3">
                    <a:lumMod val="50000"/>
                  </a:schemeClr>
                </a:solidFill>
              </a:rPr>
              <a:t> протруювач</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РЕСПЕКТА</a:t>
            </a:r>
            <a:endParaRPr lang="uk-UA" sz="3200" b="1" cap="none" spc="0" dirty="0" smtClean="0">
              <a:ln w="0"/>
              <a:solidFill>
                <a:schemeClr val="accent3">
                  <a:lumMod val="50000"/>
                </a:schemeClr>
              </a:solidFill>
              <a:effectLst/>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4312" y="1260049"/>
            <a:ext cx="3599688" cy="4319016"/>
          </a:xfrm>
          <a:prstGeom prst="rect">
            <a:avLst/>
          </a:prstGeom>
        </p:spPr>
      </p:pic>
    </p:spTree>
    <p:extLst>
      <p:ext uri="{BB962C8B-B14F-4D97-AF65-F5344CB8AC3E}">
        <p14:creationId xmlns:p14="http://schemas.microsoft.com/office/powerpoint/2010/main" val="42540237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p:cNvSpPr txBox="1"/>
          <p:nvPr/>
        </p:nvSpPr>
        <p:spPr>
          <a:xfrm>
            <a:off x="485682" y="1711836"/>
            <a:ext cx="8352928" cy="4093428"/>
          </a:xfrm>
          <a:prstGeom prst="rect">
            <a:avLst/>
          </a:prstGeom>
          <a:noFill/>
        </p:spPr>
        <p:txBody>
          <a:bodyPr wrap="square" rtlCol="0">
            <a:spAutoFit/>
          </a:bodyPr>
          <a:lstStyle/>
          <a:p>
            <a:pPr algn="just"/>
            <a:r>
              <a:rPr lang="ru-RU" sz="2000" dirty="0">
                <a:solidFill>
                  <a:srgbClr val="FF0000"/>
                </a:solidFill>
                <a:latin typeface="Arial" panose="020B0604020202020204" pitchFamily="34" charset="0"/>
                <a:cs typeface="Arial" panose="020B0604020202020204" pitchFamily="34" charset="0"/>
              </a:rPr>
              <a:t>Индукция резистентности к </a:t>
            </a:r>
            <a:r>
              <a:rPr lang="ru-RU" sz="2000" dirty="0" err="1">
                <a:solidFill>
                  <a:srgbClr val="FF0000"/>
                </a:solidFill>
                <a:latin typeface="Arial" panose="020B0604020202020204" pitchFamily="34" charset="0"/>
                <a:cs typeface="Arial" panose="020B0604020202020204" pitchFamily="34" charset="0"/>
              </a:rPr>
              <a:t>фитопатогенам</a:t>
            </a:r>
            <a:r>
              <a:rPr lang="ru-RU" sz="2000" dirty="0">
                <a:solidFill>
                  <a:srgbClr val="FF0000"/>
                </a:solidFill>
                <a:latin typeface="Arial" panose="020B0604020202020204" pitchFamily="34" charset="0"/>
                <a:cs typeface="Arial" panose="020B0604020202020204" pitchFamily="34" charset="0"/>
              </a:rPr>
              <a:t>. Обработка семян препаратом </a:t>
            </a:r>
            <a:r>
              <a:rPr lang="ru-RU" sz="2000" dirty="0" smtClean="0">
                <a:solidFill>
                  <a:srgbClr val="FF0000"/>
                </a:solidFill>
                <a:latin typeface="Arial" panose="020B0604020202020204" pitchFamily="34" charset="0"/>
                <a:cs typeface="Arial" panose="020B0604020202020204" pitchFamily="34" charset="0"/>
              </a:rPr>
              <a:t>«Респекта» </a:t>
            </a:r>
            <a:r>
              <a:rPr lang="ru-RU" sz="2000" dirty="0">
                <a:solidFill>
                  <a:srgbClr val="FF0000"/>
                </a:solidFill>
                <a:latin typeface="Arial" panose="020B0604020202020204" pitchFamily="34" charset="0"/>
                <a:cs typeface="Arial" panose="020B0604020202020204" pitchFamily="34" charset="0"/>
              </a:rPr>
              <a:t>повышает устойчивость растений к фитопатогенным грибам. При этом отмечаются усиление </a:t>
            </a:r>
            <a:r>
              <a:rPr lang="ru-RU" sz="2000" dirty="0" err="1">
                <a:solidFill>
                  <a:srgbClr val="FF0000"/>
                </a:solidFill>
                <a:latin typeface="Arial" panose="020B0604020202020204" pitchFamily="34" charset="0"/>
                <a:cs typeface="Arial" panose="020B0604020202020204" pitchFamily="34" charset="0"/>
              </a:rPr>
              <a:t>лигнификации</a:t>
            </a:r>
            <a:r>
              <a:rPr lang="ru-RU" sz="2000" dirty="0">
                <a:solidFill>
                  <a:srgbClr val="FF0000"/>
                </a:solidFill>
                <a:latin typeface="Arial" panose="020B0604020202020204" pitchFamily="34" charset="0"/>
                <a:cs typeface="Arial" panose="020B0604020202020204" pitchFamily="34" charset="0"/>
              </a:rPr>
              <a:t> корневой ткани (</a:t>
            </a:r>
            <a:r>
              <a:rPr lang="ru-RU" sz="2000" dirty="0" err="1">
                <a:solidFill>
                  <a:srgbClr val="FF0000"/>
                </a:solidFill>
                <a:latin typeface="Arial" panose="020B0604020202020204" pitchFamily="34" charset="0"/>
                <a:cs typeface="Arial" panose="020B0604020202020204" pitchFamily="34" charset="0"/>
              </a:rPr>
              <a:t>кораобразование</a:t>
            </a:r>
            <a:r>
              <a:rPr lang="ru-RU" sz="2000" dirty="0">
                <a:solidFill>
                  <a:srgbClr val="FF0000"/>
                </a:solidFill>
                <a:latin typeface="Arial" panose="020B0604020202020204" pitchFamily="34" charset="0"/>
                <a:cs typeface="Arial" panose="020B0604020202020204" pitchFamily="34" charset="0"/>
              </a:rPr>
              <a:t>) и повышение содержания </a:t>
            </a:r>
            <a:r>
              <a:rPr lang="ru-RU" sz="2000" dirty="0" err="1">
                <a:solidFill>
                  <a:srgbClr val="FF0000"/>
                </a:solidFill>
                <a:latin typeface="Arial" panose="020B0604020202020204" pitchFamily="34" charset="0"/>
                <a:cs typeface="Arial" panose="020B0604020202020204" pitchFamily="34" charset="0"/>
              </a:rPr>
              <a:t>фитоалексинов</a:t>
            </a:r>
            <a:r>
              <a:rPr lang="ru-RU" sz="2000" dirty="0">
                <a:solidFill>
                  <a:srgbClr val="FF0000"/>
                </a:solidFill>
                <a:latin typeface="Arial" panose="020B0604020202020204" pitchFamily="34" charset="0"/>
                <a:cs typeface="Arial" panose="020B0604020202020204" pitchFamily="34" charset="0"/>
              </a:rPr>
              <a:t> в стеблях растений.</a:t>
            </a:r>
          </a:p>
          <a:p>
            <a:pPr algn="just"/>
            <a:r>
              <a:rPr lang="ru-RU" sz="2000" dirty="0" err="1">
                <a:solidFill>
                  <a:srgbClr val="FF0000"/>
                </a:solidFill>
                <a:latin typeface="Arial" panose="020B0604020202020204" pitchFamily="34" charset="0"/>
                <a:cs typeface="Arial" panose="020B0604020202020204" pitchFamily="34" charset="0"/>
              </a:rPr>
              <a:t>Фитоалексины</a:t>
            </a:r>
            <a:r>
              <a:rPr lang="ru-RU" sz="2000" dirty="0">
                <a:solidFill>
                  <a:srgbClr val="FF0000"/>
                </a:solidFill>
                <a:latin typeface="Arial" panose="020B0604020202020204" pitchFamily="34" charset="0"/>
                <a:cs typeface="Arial" panose="020B0604020202020204" pitchFamily="34" charset="0"/>
              </a:rPr>
              <a:t> — особые антибиотики, образуемые только высшими растениями. Каждый вид растений синтезирует определенный набор </a:t>
            </a:r>
            <a:r>
              <a:rPr lang="ru-RU" sz="2000" dirty="0" err="1">
                <a:solidFill>
                  <a:srgbClr val="FF0000"/>
                </a:solidFill>
                <a:latin typeface="Arial" panose="020B0604020202020204" pitchFamily="34" charset="0"/>
                <a:cs typeface="Arial" panose="020B0604020202020204" pitchFamily="34" charset="0"/>
              </a:rPr>
              <a:t>фитоалексинов</a:t>
            </a:r>
            <a:r>
              <a:rPr lang="ru-RU" sz="2000" dirty="0">
                <a:solidFill>
                  <a:srgbClr val="FF0000"/>
                </a:solidFill>
                <a:latin typeface="Arial" panose="020B0604020202020204" pitchFamily="34" charset="0"/>
                <a:cs typeface="Arial" panose="020B0604020202020204" pitchFamily="34" charset="0"/>
              </a:rPr>
              <a:t>.</a:t>
            </a:r>
          </a:p>
          <a:p>
            <a:pPr algn="just"/>
            <a:r>
              <a:rPr lang="ru-RU" sz="2000" dirty="0">
                <a:solidFill>
                  <a:srgbClr val="FF0000"/>
                </a:solidFill>
                <a:latin typeface="Arial" panose="020B0604020202020204" pitchFamily="34" charset="0"/>
                <a:cs typeface="Arial" panose="020B0604020202020204" pitchFamily="34" charset="0"/>
              </a:rPr>
              <a:t>Повышение содержания </a:t>
            </a:r>
            <a:r>
              <a:rPr lang="ru-RU" sz="2000" dirty="0" err="1">
                <a:solidFill>
                  <a:srgbClr val="FF0000"/>
                </a:solidFill>
                <a:latin typeface="Arial" panose="020B0604020202020204" pitchFamily="34" charset="0"/>
                <a:cs typeface="Arial" panose="020B0604020202020204" pitchFamily="34" charset="0"/>
              </a:rPr>
              <a:t>фитоалексинов</a:t>
            </a:r>
            <a:r>
              <a:rPr lang="ru-RU" sz="2000" dirty="0">
                <a:solidFill>
                  <a:srgbClr val="FF0000"/>
                </a:solidFill>
                <a:latin typeface="Arial" panose="020B0604020202020204" pitchFamily="34" charset="0"/>
                <a:cs typeface="Arial" panose="020B0604020202020204" pitchFamily="34" charset="0"/>
              </a:rPr>
              <a:t> в стеблях культурных растений происходит в ответ на раздражение бактериями </a:t>
            </a:r>
            <a:r>
              <a:rPr lang="ru-RU" sz="2000" i="1" dirty="0">
                <a:solidFill>
                  <a:srgbClr val="FF0000"/>
                </a:solidFill>
                <a:latin typeface="Arial" panose="020B0604020202020204" pitchFamily="34" charset="0"/>
                <a:cs typeface="Arial" panose="020B0604020202020204" pitchFamily="34" charset="0"/>
              </a:rPr>
              <a:t>P. </a:t>
            </a:r>
            <a:r>
              <a:rPr lang="ru-RU" sz="2000" i="1" dirty="0" err="1">
                <a:solidFill>
                  <a:srgbClr val="FF0000"/>
                </a:solidFill>
                <a:latin typeface="Arial" panose="020B0604020202020204" pitchFamily="34" charset="0"/>
                <a:cs typeface="Arial" panose="020B0604020202020204" pitchFamily="34" charset="0"/>
              </a:rPr>
              <a:t>aureofaciens</a:t>
            </a:r>
            <a:r>
              <a:rPr lang="ru-RU" sz="2000" i="1" dirty="0">
                <a:solidFill>
                  <a:srgbClr val="FF0000"/>
                </a:solidFill>
                <a:latin typeface="Arial" panose="020B0604020202020204" pitchFamily="34" charset="0"/>
                <a:cs typeface="Arial" panose="020B0604020202020204" pitchFamily="34" charset="0"/>
              </a:rPr>
              <a:t>.</a:t>
            </a:r>
            <a:r>
              <a:rPr lang="ru-RU" sz="2000" dirty="0">
                <a:solidFill>
                  <a:srgbClr val="FF0000"/>
                </a:solidFill>
                <a:latin typeface="Arial" panose="020B0604020202020204" pitchFamily="34" charset="0"/>
                <a:cs typeface="Arial" panose="020B0604020202020204" pitchFamily="34" charset="0"/>
              </a:rPr>
              <a:t> Другими словами, препарат "</a:t>
            </a:r>
            <a:r>
              <a:rPr lang="ru-RU" sz="2000" dirty="0" err="1">
                <a:solidFill>
                  <a:srgbClr val="FF0000"/>
                </a:solidFill>
                <a:latin typeface="Arial" panose="020B0604020202020204" pitchFamily="34" charset="0"/>
                <a:cs typeface="Arial" panose="020B0604020202020204" pitchFamily="34" charset="0"/>
              </a:rPr>
              <a:t>Респекта"повышает</a:t>
            </a:r>
            <a:r>
              <a:rPr lang="ru-RU" sz="2000" dirty="0">
                <a:solidFill>
                  <a:srgbClr val="FF0000"/>
                </a:solidFill>
                <a:latin typeface="Arial" panose="020B0604020202020204" pitchFamily="34" charset="0"/>
                <a:cs typeface="Arial" panose="020B0604020202020204" pitchFamily="34" charset="0"/>
              </a:rPr>
              <a:t> природный иммунитет культурных растений к патогенной микрофлоре.</a:t>
            </a: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err="1" smtClean="0">
                <a:ln w="0"/>
                <a:solidFill>
                  <a:schemeClr val="accent3">
                    <a:lumMod val="50000"/>
                  </a:schemeClr>
                </a:solidFill>
              </a:rPr>
              <a:t>био</a:t>
            </a:r>
            <a:r>
              <a:rPr lang="uk-UA" sz="3200" dirty="0" smtClean="0">
                <a:ln w="0"/>
                <a:solidFill>
                  <a:schemeClr val="accent3">
                    <a:lumMod val="50000"/>
                  </a:schemeClr>
                </a:solidFill>
              </a:rPr>
              <a:t> </a:t>
            </a:r>
            <a:r>
              <a:rPr lang="uk-UA" sz="3200" dirty="0" err="1" smtClean="0">
                <a:ln w="0"/>
                <a:solidFill>
                  <a:schemeClr val="accent3">
                    <a:lumMod val="50000"/>
                  </a:schemeClr>
                </a:solidFill>
              </a:rPr>
              <a:t>протравитель</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73323" y="917431"/>
            <a:ext cx="8676456" cy="584775"/>
          </a:xfrm>
          <a:prstGeom prst="rect">
            <a:avLst/>
          </a:prstGeom>
          <a:noFill/>
        </p:spPr>
        <p:txBody>
          <a:bodyPr wrap="square" lIns="91440" tIns="45720" rIns="91440" bIns="45720">
            <a:spAutoFit/>
          </a:bodyPr>
          <a:lstStyle/>
          <a:p>
            <a:r>
              <a:rPr lang="uk-UA" sz="3200" b="1" dirty="0" err="1" smtClean="0">
                <a:ln w="0"/>
                <a:solidFill>
                  <a:schemeClr val="accent3">
                    <a:lumMod val="50000"/>
                  </a:schemeClr>
                </a:solidFill>
              </a:rPr>
              <a:t>Респекта</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3343790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700808"/>
            <a:ext cx="8352928" cy="3785652"/>
          </a:xfrm>
          <a:prstGeom prst="rect">
            <a:avLst/>
          </a:prstGeom>
          <a:noFill/>
        </p:spPr>
        <p:txBody>
          <a:bodyPr wrap="square" rtlCol="0">
            <a:spAutoFit/>
          </a:bodyPr>
          <a:lstStyle/>
          <a:p>
            <a:pPr algn="just"/>
            <a:r>
              <a:rPr lang="uk-UA" sz="2000" b="1" dirty="0" smtClean="0">
                <a:solidFill>
                  <a:schemeClr val="accent5">
                    <a:lumMod val="50000"/>
                  </a:schemeClr>
                </a:solidFill>
                <a:latin typeface="Arial" panose="020B0604020202020204" pitchFamily="34" charset="0"/>
                <a:cs typeface="Arial" panose="020B0604020202020204" pitchFamily="34" charset="0"/>
              </a:rPr>
              <a:t>Переваги та властивості:</a:t>
            </a:r>
            <a:endParaRPr lang="uk-UA" sz="2000" dirty="0" smtClean="0">
              <a:solidFill>
                <a:schemeClr val="accent5">
                  <a:lumMod val="50000"/>
                </a:schemeClr>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Забезпечує захист насіння, паростків та сходів бобових культур від бактеріозів, в'янення та кореневих гнилій;</a:t>
            </a:r>
          </a:p>
          <a:p>
            <a:pPr marL="342900" indent="-342900" algn="just">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Оптимізує ріст та розвиток кореневої системи:</a:t>
            </a:r>
          </a:p>
          <a:p>
            <a:pPr marL="342900" indent="-342900" algn="just">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Переводить фосфор в доступну для рослин форму Р12-15 кг/га;</a:t>
            </a:r>
          </a:p>
          <a:p>
            <a:pPr marL="342900" indent="-342900" algn="just">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Колонізує кореневу систему и забезпечує захист кореневої системи на протязі всього вегетаційного періоду.</a:t>
            </a:r>
          </a:p>
          <a:p>
            <a:pPr marL="342900" indent="-342900" algn="just">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Збільшує енергію проростання насіння на 1-1,5%;</a:t>
            </a:r>
          </a:p>
          <a:p>
            <a:pPr marL="342900" indent="-342900" algn="just">
              <a:buFont typeface="Arial" panose="020B0604020202020204" pitchFamily="34" charset="0"/>
              <a:buChar char="•"/>
            </a:pPr>
            <a:r>
              <a:rPr lang="uk-UA" sz="2000" dirty="0">
                <a:solidFill>
                  <a:schemeClr val="accent5">
                    <a:lumMod val="50000"/>
                  </a:schemeClr>
                </a:solidFill>
                <a:latin typeface="Arial" panose="020B0604020202020204" pitchFamily="34" charset="0"/>
                <a:cs typeface="Arial" panose="020B0604020202020204" pitchFamily="34" charset="0"/>
              </a:rPr>
              <a:t>Н</a:t>
            </a:r>
            <a:r>
              <a:rPr lang="uk-UA" sz="2000" dirty="0" smtClean="0">
                <a:solidFill>
                  <a:schemeClr val="accent5">
                    <a:lumMod val="50000"/>
                  </a:schemeClr>
                </a:solidFill>
                <a:latin typeface="Arial" panose="020B0604020202020204" pitchFamily="34" charset="0"/>
                <a:cs typeface="Arial" panose="020B0604020202020204" pitchFamily="34" charset="0"/>
              </a:rPr>
              <a:t>а 100% сумісний в баковій суміші з </a:t>
            </a:r>
            <a:r>
              <a:rPr lang="uk-UA" sz="2000" dirty="0" err="1" smtClean="0">
                <a:solidFill>
                  <a:schemeClr val="accent5">
                    <a:lumMod val="50000"/>
                  </a:schemeClr>
                </a:solidFill>
                <a:latin typeface="Arial" panose="020B0604020202020204" pitchFamily="34" charset="0"/>
                <a:cs typeface="Arial" panose="020B0604020202020204" pitchFamily="34" charset="0"/>
              </a:rPr>
              <a:t>інокулянтами</a:t>
            </a:r>
            <a:r>
              <a:rPr lang="uk-UA" sz="2000" dirty="0" smtClean="0">
                <a:solidFill>
                  <a:schemeClr val="accent5">
                    <a:lumMod val="50000"/>
                  </a:schemeClr>
                </a:solidFill>
                <a:latin typeface="Arial" panose="020B0604020202020204" pitchFamily="34" charset="0"/>
                <a:cs typeface="Arial" panose="020B0604020202020204" pitchFamily="34" charset="0"/>
              </a:rPr>
              <a:t>;</a:t>
            </a:r>
          </a:p>
          <a:p>
            <a:pPr marL="342900" indent="-342900" algn="just">
              <a:buFont typeface="Arial" panose="020B0604020202020204" pitchFamily="34" charset="0"/>
              <a:buChar char="•"/>
            </a:pPr>
            <a:r>
              <a:rPr lang="uk-UA" sz="2000" dirty="0">
                <a:solidFill>
                  <a:schemeClr val="accent5">
                    <a:lumMod val="50000"/>
                  </a:schemeClr>
                </a:solidFill>
                <a:latin typeface="Arial" panose="020B0604020202020204" pitchFamily="34" charset="0"/>
                <a:cs typeface="Arial" panose="020B0604020202020204" pitchFamily="34" charset="0"/>
              </a:rPr>
              <a:t>Н</a:t>
            </a:r>
            <a:r>
              <a:rPr lang="uk-UA" sz="2000" dirty="0" smtClean="0">
                <a:solidFill>
                  <a:schemeClr val="accent5">
                    <a:lumMod val="50000"/>
                  </a:schemeClr>
                </a:solidFill>
                <a:latin typeface="Arial" panose="020B0604020202020204" pitchFamily="34" charset="0"/>
                <a:cs typeface="Arial" panose="020B0604020202020204" pitchFamily="34" charset="0"/>
              </a:rPr>
              <a:t>е викликає розвитку резистентності у патогенних мікроорганізмів;</a:t>
            </a:r>
          </a:p>
          <a:p>
            <a:pPr marL="342900" indent="-342900" algn="just">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Виробляє «сигнальні» речовини.</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err="1" smtClean="0">
                <a:ln w="0"/>
                <a:solidFill>
                  <a:schemeClr val="accent3">
                    <a:lumMod val="50000"/>
                  </a:schemeClr>
                </a:solidFill>
              </a:rPr>
              <a:t>Біо</a:t>
            </a:r>
            <a:r>
              <a:rPr lang="uk-UA" sz="3200" dirty="0" smtClean="0">
                <a:ln w="0"/>
                <a:solidFill>
                  <a:schemeClr val="accent3">
                    <a:lumMod val="50000"/>
                  </a:schemeClr>
                </a:solidFill>
              </a:rPr>
              <a:t> протруювач</a:t>
            </a:r>
            <a:endParaRPr lang="uk-UA" sz="3200" b="0" cap="none" spc="0" dirty="0" smtClean="0">
              <a:ln w="0"/>
              <a:solidFill>
                <a:schemeClr val="accent3">
                  <a:lumMod val="50000"/>
                </a:schemeClr>
              </a:solidFill>
              <a:effectLst/>
            </a:endParaRPr>
          </a:p>
        </p:txBody>
      </p:sp>
      <p:sp>
        <p:nvSpPr>
          <p:cNvPr id="6" name="Прямоугольник 5"/>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РЕСПЕКТА</a:t>
            </a:r>
            <a:endParaRPr lang="uk-UA" sz="3200" b="1" cap="none" spc="0" dirty="0" smtClean="0">
              <a:ln w="0"/>
              <a:solidFill>
                <a:schemeClr val="accent3">
                  <a:lumMod val="50000"/>
                </a:schemeClr>
              </a:solidFill>
              <a:effectLst/>
            </a:endParaRPr>
          </a:p>
        </p:txBody>
      </p:sp>
    </p:spTree>
    <p:extLst>
      <p:ext uri="{BB962C8B-B14F-4D97-AF65-F5344CB8AC3E}">
        <p14:creationId xmlns:p14="http://schemas.microsoft.com/office/powerpoint/2010/main" val="31008760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060848"/>
            <a:ext cx="8784976" cy="2123658"/>
          </a:xfrm>
          <a:prstGeom prst="rect">
            <a:avLst/>
          </a:prstGeom>
          <a:noFill/>
        </p:spPr>
        <p:txBody>
          <a:bodyPr wrap="square" lIns="91440" tIns="45720" rIns="91440" bIns="45720">
            <a:spAutoFit/>
          </a:bodyPr>
          <a:lstStyle/>
          <a:p>
            <a:pPr algn="ctr"/>
            <a:r>
              <a:rPr lang="ru-RU" sz="6600" dirty="0" smtClean="0">
                <a:ln w="0"/>
                <a:solidFill>
                  <a:schemeClr val="accent3">
                    <a:lumMod val="50000"/>
                  </a:schemeClr>
                </a:solidFill>
              </a:rPr>
              <a:t>ВИСНОВКИ З ПІДГОТОВКИ НАСІННЯ</a:t>
            </a:r>
            <a:endParaRPr lang="ru-RU" sz="6600" dirty="0">
              <a:ln w="0"/>
              <a:solidFill>
                <a:schemeClr val="accent3">
                  <a:lumMod val="50000"/>
                </a:schemeClr>
              </a:solidFill>
            </a:endParaRPr>
          </a:p>
        </p:txBody>
      </p:sp>
    </p:spTree>
    <p:extLst>
      <p:ext uri="{BB962C8B-B14F-4D97-AF65-F5344CB8AC3E}">
        <p14:creationId xmlns:p14="http://schemas.microsoft.com/office/powerpoint/2010/main" val="123472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700808"/>
            <a:ext cx="8208912" cy="4524315"/>
          </a:xfrm>
          <a:prstGeom prst="rect">
            <a:avLst/>
          </a:prstGeom>
        </p:spPr>
        <p:txBody>
          <a:bodyPr wrap="square">
            <a:spAutoFit/>
          </a:bodyPr>
          <a:lstStyle/>
          <a:p>
            <a:pPr indent="723900" algn="just"/>
            <a:r>
              <a:rPr lang="uk-UA" sz="2400" dirty="0" smtClean="0">
                <a:solidFill>
                  <a:schemeClr val="accent5">
                    <a:lumMod val="50000"/>
                  </a:schemeClr>
                </a:solidFill>
                <a:latin typeface="Arial" panose="020B0604020202020204" pitchFamily="34" charset="0"/>
                <a:cs typeface="Arial" panose="020B0604020202020204" pitchFamily="34" charset="0"/>
              </a:rPr>
              <a:t>При наявності насіннєвої інфекції насіння протруюють  хімічними протруйниками: наприклад - </a:t>
            </a:r>
            <a:r>
              <a:rPr lang="uk-UA" sz="2400" dirty="0" err="1" smtClean="0">
                <a:solidFill>
                  <a:schemeClr val="accent5">
                    <a:lumMod val="50000"/>
                  </a:schemeClr>
                </a:solidFill>
                <a:latin typeface="Arial" panose="020B0604020202020204" pitchFamily="34" charset="0"/>
                <a:cs typeface="Arial" panose="020B0604020202020204" pitchFamily="34" charset="0"/>
              </a:rPr>
              <a:t>беноміл</a:t>
            </a:r>
            <a:r>
              <a:rPr lang="uk-UA" sz="2400" dirty="0" smtClean="0">
                <a:solidFill>
                  <a:schemeClr val="accent5">
                    <a:lumMod val="50000"/>
                  </a:schemeClr>
                </a:solidFill>
                <a:latin typeface="Arial" panose="020B0604020202020204" pitchFamily="34" charset="0"/>
                <a:cs typeface="Arial" panose="020B0604020202020204" pitchFamily="34" charset="0"/>
              </a:rPr>
              <a:t> 50% </a:t>
            </a:r>
            <a:r>
              <a:rPr lang="uk-UA" sz="2400" dirty="0" err="1" smtClean="0">
                <a:solidFill>
                  <a:schemeClr val="accent5">
                    <a:lumMod val="50000"/>
                  </a:schemeClr>
                </a:solidFill>
                <a:latin typeface="Arial" panose="020B0604020202020204" pitchFamily="34" charset="0"/>
                <a:cs typeface="Arial" panose="020B0604020202020204" pitchFamily="34" charset="0"/>
              </a:rPr>
              <a:t>з.п</a:t>
            </a:r>
            <a:r>
              <a:rPr lang="uk-UA" sz="2400" dirty="0" smtClean="0">
                <a:solidFill>
                  <a:schemeClr val="accent5">
                    <a:lumMod val="50000"/>
                  </a:schemeClr>
                </a:solidFill>
                <a:latin typeface="Arial" panose="020B0604020202020204" pitchFamily="34" charset="0"/>
                <a:cs typeface="Arial" panose="020B0604020202020204" pitchFamily="34" charset="0"/>
              </a:rPr>
              <a:t>. В порівнянні з іншими хімічними препаратами </a:t>
            </a:r>
            <a:r>
              <a:rPr lang="uk-UA" sz="2400" dirty="0" err="1" smtClean="0">
                <a:solidFill>
                  <a:schemeClr val="accent5">
                    <a:lumMod val="50000"/>
                  </a:schemeClr>
                </a:solidFill>
                <a:latin typeface="Arial" panose="020B0604020202020204" pitchFamily="34" charset="0"/>
                <a:cs typeface="Arial" panose="020B0604020202020204" pitchFamily="34" charset="0"/>
              </a:rPr>
              <a:t>беноміл</a:t>
            </a:r>
            <a:r>
              <a:rPr lang="uk-UA" sz="2400" dirty="0" smtClean="0">
                <a:solidFill>
                  <a:schemeClr val="accent5">
                    <a:lumMod val="50000"/>
                  </a:schemeClr>
                </a:solidFill>
                <a:latin typeface="Arial" panose="020B0604020202020204" pitchFamily="34" charset="0"/>
                <a:cs typeface="Arial" panose="020B0604020202020204" pitchFamily="34" charset="0"/>
              </a:rPr>
              <a:t> менш </a:t>
            </a:r>
            <a:r>
              <a:rPr lang="uk-UA" sz="2400" dirty="0" err="1" smtClean="0">
                <a:solidFill>
                  <a:schemeClr val="accent5">
                    <a:lumMod val="50000"/>
                  </a:schemeClr>
                </a:solidFill>
                <a:latin typeface="Arial" panose="020B0604020202020204" pitchFamily="34" charset="0"/>
                <a:cs typeface="Arial" panose="020B0604020202020204" pitchFamily="34" charset="0"/>
              </a:rPr>
              <a:t>ингібірує</a:t>
            </a:r>
            <a:r>
              <a:rPr lang="uk-UA" sz="2400" dirty="0" smtClean="0">
                <a:solidFill>
                  <a:schemeClr val="accent5">
                    <a:lumMod val="50000"/>
                  </a:schemeClr>
                </a:solidFill>
                <a:latin typeface="Arial" panose="020B0604020202020204" pitchFamily="34" charset="0"/>
                <a:cs typeface="Arial" panose="020B0604020202020204" pitchFamily="34" charset="0"/>
              </a:rPr>
              <a:t> дію </a:t>
            </a:r>
            <a:r>
              <a:rPr lang="uk-UA" sz="2400" dirty="0" err="1" smtClean="0">
                <a:solidFill>
                  <a:schemeClr val="accent5">
                    <a:lumMod val="50000"/>
                  </a:schemeClr>
                </a:solidFill>
                <a:latin typeface="Arial" panose="020B0604020202020204" pitchFamily="34" charset="0"/>
                <a:cs typeface="Arial" panose="020B0604020202020204" pitchFamily="34" charset="0"/>
              </a:rPr>
              <a:t>азотфіксуючих</a:t>
            </a:r>
            <a:r>
              <a:rPr lang="uk-UA" sz="2400" dirty="0" smtClean="0">
                <a:solidFill>
                  <a:schemeClr val="accent5">
                    <a:lumMod val="50000"/>
                  </a:schemeClr>
                </a:solidFill>
                <a:latin typeface="Arial" panose="020B0604020202020204" pitchFamily="34" charset="0"/>
                <a:cs typeface="Arial" panose="020B0604020202020204" pitchFamily="34" charset="0"/>
              </a:rPr>
              <a:t> бактерії. </a:t>
            </a:r>
          </a:p>
          <a:p>
            <a:pPr indent="723900" algn="just"/>
            <a:r>
              <a:rPr lang="uk-UA" sz="2400" dirty="0" smtClean="0">
                <a:solidFill>
                  <a:schemeClr val="accent5">
                    <a:lumMod val="50000"/>
                  </a:schemeClr>
                </a:solidFill>
                <a:latin typeface="Arial" panose="020B0604020202020204" pitchFamily="34" charset="0"/>
                <a:cs typeface="Arial" panose="020B0604020202020204" pitchFamily="34" charset="0"/>
              </a:rPr>
              <a:t>Крім </a:t>
            </a:r>
            <a:r>
              <a:rPr lang="uk-UA" sz="2400" dirty="0" err="1" smtClean="0">
                <a:solidFill>
                  <a:schemeClr val="accent5">
                    <a:lumMod val="50000"/>
                  </a:schemeClr>
                </a:solidFill>
                <a:latin typeface="Arial" panose="020B0604020202020204" pitchFamily="34" charset="0"/>
                <a:cs typeface="Arial" panose="020B0604020202020204" pitchFamily="34" charset="0"/>
              </a:rPr>
              <a:t>беноміла</a:t>
            </a:r>
            <a:r>
              <a:rPr lang="uk-UA" sz="2400" dirty="0" smtClean="0">
                <a:solidFill>
                  <a:schemeClr val="accent5">
                    <a:lumMod val="50000"/>
                  </a:schemeClr>
                </a:solidFill>
                <a:latin typeface="Arial" panose="020B0604020202020204" pitchFamily="34" charset="0"/>
                <a:cs typeface="Arial" panose="020B0604020202020204" pitchFamily="34" charset="0"/>
              </a:rPr>
              <a:t> для обробки насіння сої використовують препарати на основі </a:t>
            </a:r>
            <a:r>
              <a:rPr lang="uk-UA" sz="2400" dirty="0" err="1" smtClean="0">
                <a:solidFill>
                  <a:schemeClr val="accent5">
                    <a:lumMod val="50000"/>
                  </a:schemeClr>
                </a:solidFill>
                <a:latin typeface="Arial" panose="020B0604020202020204" pitchFamily="34" charset="0"/>
                <a:cs typeface="Arial" panose="020B0604020202020204" pitchFamily="34" charset="0"/>
              </a:rPr>
              <a:t>флудіоксоніла</a:t>
            </a:r>
            <a:r>
              <a:rPr lang="uk-UA" sz="2400" dirty="0" smtClean="0">
                <a:solidFill>
                  <a:schemeClr val="accent5">
                    <a:lumMod val="50000"/>
                  </a:schemeClr>
                </a:solidFill>
                <a:latin typeface="Arial" panose="020B0604020202020204" pitchFamily="34" charset="0"/>
                <a:cs typeface="Arial" panose="020B0604020202020204" pitchFamily="34" charset="0"/>
              </a:rPr>
              <a:t>, </a:t>
            </a:r>
            <a:r>
              <a:rPr lang="uk-UA" sz="2400" dirty="0" err="1" smtClean="0">
                <a:solidFill>
                  <a:schemeClr val="accent5">
                    <a:lumMod val="50000"/>
                  </a:schemeClr>
                </a:solidFill>
                <a:latin typeface="Arial" panose="020B0604020202020204" pitchFamily="34" charset="0"/>
                <a:cs typeface="Arial" panose="020B0604020202020204" pitchFamily="34" charset="0"/>
              </a:rPr>
              <a:t>тірама</a:t>
            </a:r>
            <a:r>
              <a:rPr lang="uk-UA" sz="2400" dirty="0" smtClean="0">
                <a:solidFill>
                  <a:schemeClr val="accent5">
                    <a:lumMod val="50000"/>
                  </a:schemeClr>
                </a:solidFill>
                <a:latin typeface="Arial" panose="020B0604020202020204" pitchFamily="34" charset="0"/>
                <a:cs typeface="Arial" panose="020B0604020202020204" pitchFamily="34" charset="0"/>
              </a:rPr>
              <a:t>, </a:t>
            </a:r>
            <a:r>
              <a:rPr lang="uk-UA" sz="2400" dirty="0" err="1" smtClean="0">
                <a:solidFill>
                  <a:schemeClr val="accent5">
                    <a:lumMod val="50000"/>
                  </a:schemeClr>
                </a:solidFill>
                <a:latin typeface="Arial" panose="020B0604020202020204" pitchFamily="34" charset="0"/>
                <a:cs typeface="Arial" panose="020B0604020202020204" pitchFamily="34" charset="0"/>
              </a:rPr>
              <a:t>імазалила</a:t>
            </a:r>
            <a:r>
              <a:rPr lang="uk-UA" sz="2400" dirty="0" smtClean="0">
                <a:solidFill>
                  <a:schemeClr val="accent5">
                    <a:lumMod val="50000"/>
                  </a:schemeClr>
                </a:solidFill>
                <a:latin typeface="Arial" panose="020B0604020202020204" pitchFamily="34" charset="0"/>
                <a:cs typeface="Arial" panose="020B0604020202020204" pitchFamily="34" charset="0"/>
              </a:rPr>
              <a:t>, </a:t>
            </a:r>
            <a:r>
              <a:rPr lang="uk-UA" sz="2400" dirty="0" err="1" smtClean="0">
                <a:solidFill>
                  <a:schemeClr val="accent5">
                    <a:lumMod val="50000"/>
                  </a:schemeClr>
                </a:solidFill>
                <a:latin typeface="Arial" panose="020B0604020202020204" pitchFamily="34" charset="0"/>
                <a:cs typeface="Arial" panose="020B0604020202020204" pitchFamily="34" charset="0"/>
              </a:rPr>
              <a:t>тебуконазола</a:t>
            </a:r>
            <a:r>
              <a:rPr lang="uk-UA" sz="2400" dirty="0" smtClean="0">
                <a:solidFill>
                  <a:schemeClr val="accent5">
                    <a:lumMod val="50000"/>
                  </a:schemeClr>
                </a:solidFill>
                <a:latin typeface="Arial" panose="020B0604020202020204" pitchFamily="34" charset="0"/>
                <a:cs typeface="Arial" panose="020B0604020202020204" pitchFamily="34" charset="0"/>
              </a:rPr>
              <a:t>. </a:t>
            </a:r>
          </a:p>
          <a:p>
            <a:pPr indent="723900" algn="just"/>
            <a:r>
              <a:rPr lang="uk-UA" sz="2400" dirty="0" smtClean="0">
                <a:solidFill>
                  <a:schemeClr val="accent5">
                    <a:lumMod val="50000"/>
                  </a:schemeClr>
                </a:solidFill>
                <a:latin typeface="Arial" panose="020B0604020202020204" pitchFamily="34" charset="0"/>
                <a:cs typeface="Arial" panose="020B0604020202020204" pitchFamily="34" charset="0"/>
              </a:rPr>
              <a:t>Однак обробка насіння цими препаратами повинна проводитись за 5-7 днів до інокуляції, а при одночасному застосуванні норма </a:t>
            </a:r>
            <a:r>
              <a:rPr lang="uk-UA" sz="2400" dirty="0" err="1" smtClean="0">
                <a:solidFill>
                  <a:schemeClr val="accent5">
                    <a:lumMod val="50000"/>
                  </a:schemeClr>
                </a:solidFill>
                <a:latin typeface="Arial" panose="020B0604020202020204" pitchFamily="34" charset="0"/>
                <a:cs typeface="Arial" panose="020B0604020202020204" pitchFamily="34" charset="0"/>
              </a:rPr>
              <a:t>інокулянта</a:t>
            </a:r>
            <a:r>
              <a:rPr lang="uk-UA" sz="2400" dirty="0" smtClean="0">
                <a:solidFill>
                  <a:schemeClr val="accent5">
                    <a:lumMod val="50000"/>
                  </a:schemeClr>
                </a:solidFill>
                <a:latin typeface="Arial" panose="020B0604020202020204" pitchFamily="34" charset="0"/>
                <a:cs typeface="Arial" panose="020B0604020202020204" pitchFamily="34" charset="0"/>
              </a:rPr>
              <a:t> збільшується на 50%</a:t>
            </a:r>
            <a:endParaRPr lang="uk-UA" sz="2400" dirty="0">
              <a:solidFill>
                <a:schemeClr val="accent5">
                  <a:lumMod val="50000"/>
                </a:schemeClr>
              </a:solidFill>
              <a:latin typeface="Arial" panose="020B0604020202020204" pitchFamily="34" charset="0"/>
              <a:cs typeface="Arial" panose="020B0604020202020204" pitchFamily="34" charset="0"/>
            </a:endParaRPr>
          </a:p>
        </p:txBody>
      </p:sp>
      <p:sp>
        <p:nvSpPr>
          <p:cNvPr id="3" name="Прямоугольник 2"/>
          <p:cNvSpPr/>
          <p:nvPr/>
        </p:nvSpPr>
        <p:spPr>
          <a:xfrm>
            <a:off x="467544" y="116632"/>
            <a:ext cx="8676456" cy="1077218"/>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хімічні протруйники</a:t>
            </a:r>
            <a:endParaRPr lang="uk-UA" sz="3200" dirty="0">
              <a:ln w="0"/>
              <a:solidFill>
                <a:schemeClr val="accent3">
                  <a:lumMod val="50000"/>
                </a:schemeClr>
              </a:solidFill>
            </a:endParaRPr>
          </a:p>
          <a:p>
            <a:r>
              <a:rPr lang="uk-UA" sz="3200" dirty="0" smtClean="0">
                <a:ln w="0"/>
                <a:solidFill>
                  <a:schemeClr val="accent3">
                    <a:lumMod val="50000"/>
                  </a:schemeClr>
                </a:solidFill>
              </a:rPr>
              <a:t>та </a:t>
            </a:r>
            <a:r>
              <a:rPr lang="uk-UA" sz="3200" dirty="0" err="1" smtClean="0">
                <a:ln w="0"/>
                <a:solidFill>
                  <a:schemeClr val="accent3">
                    <a:lumMod val="50000"/>
                  </a:schemeClr>
                </a:solidFill>
              </a:rPr>
              <a:t>інокулянти</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31723612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2980" y="1700808"/>
            <a:ext cx="8352928" cy="4401205"/>
          </a:xfrm>
          <a:prstGeom prst="rect">
            <a:avLst/>
          </a:prstGeom>
          <a:noFill/>
        </p:spPr>
        <p:txBody>
          <a:bodyPr wrap="square" rtlCol="0">
            <a:spAutoFit/>
          </a:bodyPr>
          <a:lstStyle/>
          <a:p>
            <a:pPr marL="3175" indent="-3175" algn="just"/>
            <a:r>
              <a:rPr lang="en-US"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smtClean="0">
                <a:solidFill>
                  <a:schemeClr val="accent5">
                    <a:lumMod val="50000"/>
                  </a:schemeClr>
                </a:solidFill>
                <a:latin typeface="Arial" panose="020B0604020202020204" pitchFamily="34" charset="0"/>
                <a:cs typeface="Arial" panose="020B0604020202020204" pitchFamily="34" charset="0"/>
              </a:rPr>
              <a:t>Якщо бульбочки візуально видно на коренях рослин в фазу 3-го </a:t>
            </a:r>
            <a:r>
              <a:rPr lang="uk-UA" sz="2000" dirty="0" err="1" smtClean="0">
                <a:solidFill>
                  <a:schemeClr val="accent5">
                    <a:lumMod val="50000"/>
                  </a:schemeClr>
                </a:solidFill>
                <a:latin typeface="Arial" panose="020B0604020202020204" pitchFamily="34" charset="0"/>
                <a:cs typeface="Arial" panose="020B0604020202020204" pitchFamily="34" charset="0"/>
              </a:rPr>
              <a:t>тройчатого</a:t>
            </a:r>
            <a:r>
              <a:rPr lang="uk-UA" sz="2000" dirty="0" smtClean="0">
                <a:solidFill>
                  <a:schemeClr val="accent5">
                    <a:lumMod val="50000"/>
                  </a:schemeClr>
                </a:solidFill>
                <a:latin typeface="Arial" panose="020B0604020202020204" pitchFamily="34" charset="0"/>
                <a:cs typeface="Arial" panose="020B0604020202020204" pitchFamily="34" charset="0"/>
              </a:rPr>
              <a:t> листу, то можемо говорити про те що культура має шанси годуватися азотом за рахунок бактерій</a:t>
            </a:r>
            <a:r>
              <a:rPr lang="ru-RU" sz="2000" dirty="0" smtClean="0">
                <a:solidFill>
                  <a:schemeClr val="accent5">
                    <a:lumMod val="50000"/>
                  </a:schemeClr>
                </a:solidFill>
                <a:latin typeface="Arial" panose="020B0604020202020204" pitchFamily="34" charset="0"/>
                <a:cs typeface="Arial" panose="020B0604020202020204" pitchFamily="34" charset="0"/>
              </a:rPr>
              <a:t>.</a:t>
            </a:r>
            <a:endParaRPr lang="en-US" sz="2000" dirty="0" smtClean="0">
              <a:solidFill>
                <a:schemeClr val="accent5">
                  <a:lumMod val="50000"/>
                </a:schemeClr>
              </a:solidFill>
              <a:latin typeface="Arial" panose="020B0604020202020204" pitchFamily="34" charset="0"/>
              <a:cs typeface="Arial" panose="020B0604020202020204" pitchFamily="34" charset="0"/>
            </a:endParaRPr>
          </a:p>
          <a:p>
            <a:pPr marL="3175" indent="-3175" algn="just"/>
            <a:r>
              <a:rPr lang="ru-RU" sz="2000" dirty="0">
                <a:solidFill>
                  <a:schemeClr val="accent5">
                    <a:lumMod val="50000"/>
                  </a:schemeClr>
                </a:solidFill>
                <a:latin typeface="Arial" panose="020B0604020202020204" pitchFamily="34" charset="0"/>
                <a:cs typeface="Arial" panose="020B0604020202020204" pitchFamily="34" charset="0"/>
              </a:rPr>
              <a:t/>
            </a:r>
            <a:br>
              <a:rPr lang="ru-RU" sz="2000" dirty="0">
                <a:solidFill>
                  <a:schemeClr val="accent5">
                    <a:lumMod val="50000"/>
                  </a:schemeClr>
                </a:solidFill>
                <a:latin typeface="Arial" panose="020B0604020202020204" pitchFamily="34" charset="0"/>
                <a:cs typeface="Arial" panose="020B0604020202020204" pitchFamily="34" charset="0"/>
              </a:rPr>
            </a:br>
            <a:r>
              <a:rPr lang="en-US"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smtClean="0">
                <a:solidFill>
                  <a:schemeClr val="accent5">
                    <a:lumMod val="50000"/>
                  </a:schemeClr>
                </a:solidFill>
                <a:latin typeface="Arial" panose="020B0604020202020204" pitchFamily="34" charset="0"/>
                <a:cs typeface="Arial" panose="020B0604020202020204" pitchFamily="34" charset="0"/>
              </a:rPr>
              <a:t>Не всі бульбочки фіксують азот. Важливою властивістю бульбочкових бактерій є АКТИВНІСТЬ.</a:t>
            </a:r>
          </a:p>
          <a:p>
            <a:pPr marL="3175" indent="-3175" algn="just"/>
            <a:r>
              <a:rPr lang="uk-UA" sz="2000" dirty="0" smtClean="0">
                <a:solidFill>
                  <a:schemeClr val="accent5">
                    <a:lumMod val="50000"/>
                  </a:schemeClr>
                </a:solidFill>
                <a:latin typeface="Arial" panose="020B0604020202020204" pitchFamily="34" charset="0"/>
                <a:cs typeface="Arial" panose="020B0604020202020204" pitchFamily="34" charset="0"/>
              </a:rPr>
              <a:t>Їх поділяють:</a:t>
            </a:r>
          </a:p>
          <a:p>
            <a:pPr marL="3175" indent="-3175" algn="just"/>
            <a:r>
              <a:rPr lang="ru-RU" sz="2000" dirty="0" smtClean="0">
                <a:solidFill>
                  <a:schemeClr val="accent5">
                    <a:lumMod val="50000"/>
                  </a:schemeClr>
                </a:solidFill>
                <a:latin typeface="Arial" panose="020B0604020202020204" pitchFamily="34" charset="0"/>
                <a:cs typeface="Arial" panose="020B0604020202020204" pitchFamily="34" charset="0"/>
              </a:rPr>
              <a:t>- </a:t>
            </a:r>
            <a:r>
              <a:rPr lang="ru-RU" sz="2000" dirty="0">
                <a:solidFill>
                  <a:schemeClr val="accent5">
                    <a:lumMod val="50000"/>
                  </a:schemeClr>
                </a:solidFill>
                <a:latin typeface="Arial" panose="020B0604020202020204" pitchFamily="34" charset="0"/>
                <a:cs typeface="Arial" panose="020B0604020202020204" pitchFamily="34" charset="0"/>
              </a:rPr>
              <a:t>Активные (эффективные</a:t>
            </a:r>
            <a:r>
              <a:rPr lang="ru-RU" sz="2000" dirty="0" smtClean="0">
                <a:solidFill>
                  <a:schemeClr val="accent5">
                    <a:lumMod val="50000"/>
                  </a:schemeClr>
                </a:solidFill>
                <a:latin typeface="Arial" panose="020B0604020202020204" pitchFamily="34" charset="0"/>
                <a:cs typeface="Arial" panose="020B0604020202020204" pitchFamily="34" charset="0"/>
              </a:rPr>
              <a:t>)</a:t>
            </a:r>
            <a:endParaRPr lang="en-US" sz="2000" dirty="0" smtClean="0">
              <a:solidFill>
                <a:schemeClr val="accent5">
                  <a:lumMod val="50000"/>
                </a:schemeClr>
              </a:solidFill>
              <a:latin typeface="Arial" panose="020B0604020202020204" pitchFamily="34" charset="0"/>
              <a:cs typeface="Arial" panose="020B0604020202020204" pitchFamily="34" charset="0"/>
            </a:endParaRPr>
          </a:p>
          <a:p>
            <a:pPr marL="3175" indent="-3175" algn="just">
              <a:buFontTx/>
              <a:buChar char="-"/>
            </a:pPr>
            <a:r>
              <a:rPr lang="en-US" sz="2000" dirty="0" smtClean="0">
                <a:solidFill>
                  <a:schemeClr val="accent5">
                    <a:lumMod val="50000"/>
                  </a:schemeClr>
                </a:solidFill>
                <a:latin typeface="Arial" panose="020B0604020202020204" pitchFamily="34" charset="0"/>
                <a:cs typeface="Arial" panose="020B0604020202020204" pitchFamily="34" charset="0"/>
              </a:rPr>
              <a:t> </a:t>
            </a:r>
            <a:r>
              <a:rPr lang="ru-RU" sz="2000" dirty="0" smtClean="0">
                <a:solidFill>
                  <a:schemeClr val="accent5">
                    <a:lumMod val="50000"/>
                  </a:schemeClr>
                </a:solidFill>
                <a:latin typeface="Arial" panose="020B0604020202020204" pitchFamily="34" charset="0"/>
                <a:cs typeface="Arial" panose="020B0604020202020204" pitchFamily="34" charset="0"/>
              </a:rPr>
              <a:t>Малоактивные </a:t>
            </a:r>
            <a:r>
              <a:rPr lang="ru-RU" sz="2000" dirty="0">
                <a:solidFill>
                  <a:schemeClr val="accent5">
                    <a:lumMod val="50000"/>
                  </a:schemeClr>
                </a:solidFill>
                <a:latin typeface="Arial" panose="020B0604020202020204" pitchFamily="34" charset="0"/>
                <a:cs typeface="Arial" panose="020B0604020202020204" pitchFamily="34" charset="0"/>
              </a:rPr>
              <a:t>(малоэффективные</a:t>
            </a:r>
            <a:r>
              <a:rPr lang="ru-RU" sz="2000" dirty="0" smtClean="0">
                <a:solidFill>
                  <a:schemeClr val="accent5">
                    <a:lumMod val="50000"/>
                  </a:schemeClr>
                </a:solidFill>
                <a:latin typeface="Arial" panose="020B0604020202020204" pitchFamily="34" charset="0"/>
                <a:cs typeface="Arial" panose="020B0604020202020204" pitchFamily="34" charset="0"/>
              </a:rPr>
              <a:t>)</a:t>
            </a:r>
            <a:endParaRPr lang="en-US" sz="2000" dirty="0" smtClean="0">
              <a:solidFill>
                <a:schemeClr val="accent5">
                  <a:lumMod val="50000"/>
                </a:schemeClr>
              </a:solidFill>
              <a:latin typeface="Arial" panose="020B0604020202020204" pitchFamily="34" charset="0"/>
              <a:cs typeface="Arial" panose="020B0604020202020204" pitchFamily="34" charset="0"/>
            </a:endParaRPr>
          </a:p>
          <a:p>
            <a:pPr marL="3175" indent="-3175" algn="just">
              <a:buFontTx/>
              <a:buChar char="-"/>
            </a:pPr>
            <a:r>
              <a:rPr lang="ru-RU" sz="2000" dirty="0" smtClean="0">
                <a:solidFill>
                  <a:schemeClr val="accent5">
                    <a:lumMod val="50000"/>
                  </a:schemeClr>
                </a:solidFill>
                <a:latin typeface="Arial" panose="020B0604020202020204" pitchFamily="34" charset="0"/>
                <a:cs typeface="Arial" panose="020B0604020202020204" pitchFamily="34" charset="0"/>
              </a:rPr>
              <a:t> </a:t>
            </a:r>
            <a:r>
              <a:rPr lang="ru-RU" sz="2000" dirty="0">
                <a:solidFill>
                  <a:schemeClr val="accent5">
                    <a:lumMod val="50000"/>
                  </a:schemeClr>
                </a:solidFill>
                <a:latin typeface="Arial" panose="020B0604020202020204" pitchFamily="34" charset="0"/>
                <a:cs typeface="Arial" panose="020B0604020202020204" pitchFamily="34" charset="0"/>
              </a:rPr>
              <a:t>Неактивные (не эффективные</a:t>
            </a:r>
            <a:r>
              <a:rPr lang="ru-RU" sz="2000" dirty="0" smtClean="0">
                <a:solidFill>
                  <a:schemeClr val="accent5">
                    <a:lumMod val="50000"/>
                  </a:schemeClr>
                </a:solidFill>
                <a:latin typeface="Arial" panose="020B0604020202020204" pitchFamily="34" charset="0"/>
                <a:cs typeface="Arial" panose="020B0604020202020204" pitchFamily="34" charset="0"/>
              </a:rPr>
              <a:t>)</a:t>
            </a:r>
            <a:endParaRPr lang="en-US" sz="2000" dirty="0" smtClean="0">
              <a:solidFill>
                <a:schemeClr val="accent5">
                  <a:lumMod val="50000"/>
                </a:schemeClr>
              </a:solidFill>
              <a:latin typeface="Arial" panose="020B0604020202020204" pitchFamily="34" charset="0"/>
              <a:cs typeface="Arial" panose="020B0604020202020204" pitchFamily="34" charset="0"/>
            </a:endParaRPr>
          </a:p>
          <a:p>
            <a:pPr marL="3175" indent="-3175" algn="just">
              <a:buFontTx/>
              <a:buChar char="-"/>
            </a:pPr>
            <a:r>
              <a:rPr lang="ru-RU" sz="2000" dirty="0">
                <a:solidFill>
                  <a:schemeClr val="accent5">
                    <a:lumMod val="50000"/>
                  </a:schemeClr>
                </a:solidFill>
                <a:latin typeface="Arial" panose="020B0604020202020204" pitchFamily="34" charset="0"/>
                <a:cs typeface="Arial" panose="020B0604020202020204" pitchFamily="34" charset="0"/>
              </a:rPr>
              <a:t/>
            </a:r>
            <a:br>
              <a:rPr lang="ru-RU" sz="2000" dirty="0">
                <a:solidFill>
                  <a:schemeClr val="accent5">
                    <a:lumMod val="50000"/>
                  </a:schemeClr>
                </a:solidFill>
                <a:latin typeface="Arial" panose="020B0604020202020204" pitchFamily="34" charset="0"/>
                <a:cs typeface="Arial" panose="020B0604020202020204" pitchFamily="34" charset="0"/>
              </a:rPr>
            </a:br>
            <a:r>
              <a:rPr lang="en-US"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smtClean="0">
                <a:solidFill>
                  <a:schemeClr val="accent5">
                    <a:lumMod val="50000"/>
                  </a:schemeClr>
                </a:solidFill>
                <a:latin typeface="Arial" panose="020B0604020202020204" pitchFamily="34" charset="0"/>
                <a:cs typeface="Arial" panose="020B0604020202020204" pitchFamily="34" charset="0"/>
              </a:rPr>
              <a:t>Визначити активні бульбочки не важко, достатньо </a:t>
            </a:r>
            <a:r>
              <a:rPr lang="en-US"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smtClean="0">
                <a:solidFill>
                  <a:schemeClr val="accent5">
                    <a:lumMod val="50000"/>
                  </a:schemeClr>
                </a:solidFill>
                <a:latin typeface="Arial" panose="020B0604020202020204" pitchFamily="34" charset="0"/>
                <a:cs typeface="Arial" panose="020B0604020202020204" pitchFamily="34" charset="0"/>
              </a:rPr>
              <a:t>розрізати бульбочку в руках, і якщо ми побачимо в середині рожевий колір, то можемо зробити висновок, що бактерії активні.</a:t>
            </a:r>
            <a:endParaRPr lang="ru-RU" sz="2000" dirty="0">
              <a:solidFill>
                <a:schemeClr val="accent5">
                  <a:lumMod val="50000"/>
                </a:schemeClr>
              </a:solidFill>
              <a:latin typeface="Arial" panose="020B0604020202020204" pitchFamily="34" charset="0"/>
              <a:cs typeface="Arial" panose="020B0604020202020204" pitchFamily="34" charset="0"/>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активність бактерій</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37146391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t="13494" b="10938"/>
          <a:stretch/>
        </p:blipFill>
        <p:spPr>
          <a:xfrm>
            <a:off x="755576" y="1340768"/>
            <a:ext cx="7704856" cy="52565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Прямоугольник 2"/>
          <p:cNvSpPr/>
          <p:nvPr/>
        </p:nvSpPr>
        <p:spPr>
          <a:xfrm>
            <a:off x="467544" y="404664"/>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Активність бульбочок</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31919104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404664"/>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Активність бульбочок</a:t>
            </a:r>
            <a:endParaRPr lang="uk-UA" sz="3200" b="0" cap="none" spc="0" dirty="0" smtClean="0">
              <a:ln w="0"/>
              <a:solidFill>
                <a:schemeClr val="accent3">
                  <a:lumMod val="50000"/>
                </a:schemeClr>
              </a:solidFill>
              <a:effectLst/>
            </a:endParaRPr>
          </a:p>
        </p:txBody>
      </p:sp>
      <p:pic>
        <p:nvPicPr>
          <p:cNvPr id="4" name="Grafik 3"/>
          <p:cNvPicPr>
            <a:picLocks noChangeAspect="1"/>
          </p:cNvPicPr>
          <p:nvPr/>
        </p:nvPicPr>
        <p:blipFill rotWithShape="1">
          <a:blip r:embed="rId2" cstate="email">
            <a:extLst>
              <a:ext uri="{28A0092B-C50C-407E-A947-70E740481C1C}">
                <a14:useLocalDpi xmlns:a14="http://schemas.microsoft.com/office/drawing/2010/main"/>
              </a:ext>
            </a:extLst>
          </a:blip>
          <a:srcRect l="1860" t="2481" r="459" b="7442"/>
          <a:stretch/>
        </p:blipFill>
        <p:spPr>
          <a:xfrm>
            <a:off x="755576" y="1412776"/>
            <a:ext cx="7560840" cy="5229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570875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404664"/>
            <a:ext cx="8676456" cy="1077218"/>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Особливості  </a:t>
            </a:r>
          </a:p>
          <a:p>
            <a:r>
              <a:rPr lang="uk-UA" sz="3200" dirty="0" err="1" smtClean="0">
                <a:ln w="0"/>
                <a:solidFill>
                  <a:schemeClr val="accent3">
                    <a:lumMod val="50000"/>
                  </a:schemeClr>
                </a:solidFill>
              </a:rPr>
              <a:t>інокулянтів</a:t>
            </a:r>
            <a:endParaRPr lang="uk-UA" sz="3200" b="0" cap="none" spc="0" dirty="0" smtClean="0">
              <a:ln w="0"/>
              <a:solidFill>
                <a:schemeClr val="accent3">
                  <a:lumMod val="50000"/>
                </a:schemeClr>
              </a:solidFill>
              <a:effectLst/>
            </a:endParaRPr>
          </a:p>
        </p:txBody>
      </p:sp>
      <p:sp>
        <p:nvSpPr>
          <p:cNvPr id="4" name="Прямоугольник 3"/>
          <p:cNvSpPr/>
          <p:nvPr/>
        </p:nvSpPr>
        <p:spPr>
          <a:xfrm>
            <a:off x="471860" y="1988840"/>
            <a:ext cx="8203716" cy="2308324"/>
          </a:xfrm>
          <a:prstGeom prst="rect">
            <a:avLst/>
          </a:prstGeom>
        </p:spPr>
        <p:txBody>
          <a:bodyPr wrap="square">
            <a:spAutoFit/>
          </a:bodyPr>
          <a:lstStyle/>
          <a:p>
            <a:pPr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 З початку розгерметизації упаковки препарат треба використати на протязі доби.</a:t>
            </a:r>
          </a:p>
          <a:p>
            <a:pPr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 Оброблене насіння необхідно висіяти на протязі доби в вологий ґрунт.</a:t>
            </a:r>
          </a:p>
          <a:p>
            <a:pPr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 Уникати дії прямих сонячних променів на інокулянт то оброблене насіння.</a:t>
            </a:r>
            <a:endParaRPr lang="uk-UA" sz="2400" dirty="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46060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1966697"/>
            <a:ext cx="8280920" cy="1938992"/>
          </a:xfrm>
          <a:prstGeom prst="rect">
            <a:avLst/>
          </a:prstGeom>
          <a:noFill/>
        </p:spPr>
        <p:txBody>
          <a:bodyPr wrap="square" rtlCol="0">
            <a:spAutoFit/>
          </a:bodyPr>
          <a:lstStyle/>
          <a:p>
            <a:r>
              <a:rPr lang="uk-UA" sz="2000" dirty="0" smtClean="0">
                <a:solidFill>
                  <a:schemeClr val="accent5">
                    <a:lumMod val="50000"/>
                  </a:schemeClr>
                </a:solidFill>
                <a:latin typeface="Arial" panose="020B0604020202020204" pitchFamily="34" charset="0"/>
                <a:cs typeface="Arial" panose="020B0604020202020204" pitchFamily="34" charset="0"/>
              </a:rPr>
              <a:t>ВОЛОГІСТЬ</a:t>
            </a:r>
          </a:p>
          <a:p>
            <a:pPr algn="just"/>
            <a:r>
              <a:rPr lang="uk-UA" sz="2000" dirty="0" smtClean="0">
                <a:solidFill>
                  <a:schemeClr val="accent5">
                    <a:lumMod val="50000"/>
                  </a:schemeClr>
                </a:solidFill>
                <a:latin typeface="Arial" panose="020B0604020202020204" pitchFamily="34" charset="0"/>
                <a:cs typeface="Arial" panose="020B0604020202020204" pitchFamily="34" charset="0"/>
              </a:rPr>
              <a:t>Оптимальна вологість ґрунту для розвитку бульбочкових бактерій 60-70% від повної вологоємкості ґрунту. Мінімальна вологість ґрунту при яких можливий розвиток цих бактерій 17%. При низькій вологості бактерії мають мінімальний розвиток.</a:t>
            </a:r>
          </a:p>
          <a:p>
            <a:pPr algn="just"/>
            <a:r>
              <a:rPr lang="uk-UA" sz="2000" dirty="0" smtClean="0">
                <a:solidFill>
                  <a:schemeClr val="accent5">
                    <a:lumMod val="50000"/>
                  </a:schemeClr>
                </a:solidFill>
                <a:latin typeface="Arial" panose="020B0604020202020204" pitchFamily="34" charset="0"/>
                <a:cs typeface="Arial" panose="020B0604020202020204" pitchFamily="34" charset="0"/>
              </a:rPr>
              <a:t>Зайва вологість може призвести до зниження аерації ґрунту.</a:t>
            </a:r>
          </a:p>
        </p:txBody>
      </p:sp>
      <p:sp>
        <p:nvSpPr>
          <p:cNvPr id="4" name="TextBox 3"/>
          <p:cNvSpPr txBox="1"/>
          <p:nvPr/>
        </p:nvSpPr>
        <p:spPr>
          <a:xfrm>
            <a:off x="467544" y="4437112"/>
            <a:ext cx="8208912" cy="1631216"/>
          </a:xfrm>
          <a:prstGeom prst="rect">
            <a:avLst/>
          </a:prstGeom>
          <a:noFill/>
        </p:spPr>
        <p:txBody>
          <a:bodyPr wrap="square" rtlCol="0">
            <a:spAutoFit/>
          </a:bodyPr>
          <a:lstStyle/>
          <a:p>
            <a:r>
              <a:rPr lang="uk-UA" sz="2000" dirty="0" smtClean="0">
                <a:solidFill>
                  <a:schemeClr val="accent5">
                    <a:lumMod val="50000"/>
                  </a:schemeClr>
                </a:solidFill>
                <a:latin typeface="Arial" panose="020B0604020202020204" pitchFamily="34" charset="0"/>
                <a:cs typeface="Arial" panose="020B0604020202020204" pitchFamily="34" charset="0"/>
              </a:rPr>
              <a:t>ТЕМПЕРАТУРА</a:t>
            </a:r>
          </a:p>
          <a:p>
            <a:pPr algn="just"/>
            <a:r>
              <a:rPr lang="uk-UA" sz="2000" dirty="0" smtClean="0">
                <a:solidFill>
                  <a:schemeClr val="accent5">
                    <a:lumMod val="50000"/>
                  </a:schemeClr>
                </a:solidFill>
                <a:latin typeface="Arial" panose="020B0604020202020204" pitchFamily="34" charset="0"/>
                <a:cs typeface="Arial" panose="020B0604020202020204" pitchFamily="34" charset="0"/>
              </a:rPr>
              <a:t>Бактерії починають фіксувати азот при температурі + 12˚С и вище. Максимальна активність бульбочок проявляється при </a:t>
            </a:r>
            <a:r>
              <a:rPr lang="uk-UA" sz="2000" dirty="0">
                <a:solidFill>
                  <a:schemeClr val="accent5">
                    <a:lumMod val="50000"/>
                  </a:schemeClr>
                </a:solidFill>
                <a:latin typeface="Arial" panose="020B0604020202020204" pitchFamily="34" charset="0"/>
                <a:cs typeface="Arial" panose="020B0604020202020204" pitchFamily="34" charset="0"/>
              </a:rPr>
              <a:t>температурі </a:t>
            </a:r>
            <a:r>
              <a:rPr lang="uk-UA" sz="2000" dirty="0" smtClean="0">
                <a:solidFill>
                  <a:schemeClr val="accent5">
                    <a:lumMod val="50000"/>
                  </a:schemeClr>
                </a:solidFill>
                <a:latin typeface="Arial" panose="020B0604020202020204" pitchFamily="34" charset="0"/>
                <a:cs typeface="Arial" panose="020B0604020202020204" pitchFamily="34" charset="0"/>
              </a:rPr>
              <a:t>20-25˚С. Якщо температура вища за +30</a:t>
            </a:r>
            <a:r>
              <a:rPr lang="uk-UA" sz="2000" dirty="0">
                <a:solidFill>
                  <a:schemeClr val="accent5">
                    <a:lumMod val="50000"/>
                  </a:schemeClr>
                </a:solidFill>
                <a:latin typeface="Arial" panose="020B0604020202020204" pitchFamily="34" charset="0"/>
                <a:cs typeface="Arial" panose="020B0604020202020204" pitchFamily="34" charset="0"/>
              </a:rPr>
              <a:t> ˚</a:t>
            </a:r>
            <a:r>
              <a:rPr lang="uk-UA" sz="2000" dirty="0" smtClean="0">
                <a:solidFill>
                  <a:schemeClr val="accent5">
                    <a:lumMod val="50000"/>
                  </a:schemeClr>
                </a:solidFill>
                <a:latin typeface="Arial" panose="020B0604020202020204" pitchFamily="34" charset="0"/>
                <a:cs typeface="Arial" panose="020B0604020202020204" pitchFamily="34" charset="0"/>
              </a:rPr>
              <a:t>С це негативно вплив на процеси утворення бульбочок.</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sp>
        <p:nvSpPr>
          <p:cNvPr id="5" name="Прямоугольник 4"/>
          <p:cNvSpPr/>
          <p:nvPr/>
        </p:nvSpPr>
        <p:spPr>
          <a:xfrm>
            <a:off x="467544" y="332656"/>
            <a:ext cx="8676456" cy="1077218"/>
          </a:xfrm>
          <a:prstGeom prst="rect">
            <a:avLst/>
          </a:prstGeom>
          <a:noFill/>
        </p:spPr>
        <p:txBody>
          <a:bodyPr wrap="square" lIns="91440" tIns="45720" rIns="91440" bIns="45720">
            <a:spAutoFit/>
          </a:bodyPr>
          <a:lstStyle/>
          <a:p>
            <a:r>
              <a:rPr lang="uk-UA" sz="3200" dirty="0" smtClean="0">
                <a:ln w="0"/>
                <a:solidFill>
                  <a:schemeClr val="accent1">
                    <a:lumMod val="50000"/>
                  </a:schemeClr>
                </a:solidFill>
              </a:rPr>
              <a:t>Фактори які впливають</a:t>
            </a:r>
          </a:p>
          <a:p>
            <a:r>
              <a:rPr lang="uk-UA" sz="3200" dirty="0" smtClean="0">
                <a:ln w="0"/>
                <a:solidFill>
                  <a:schemeClr val="accent1">
                    <a:lumMod val="50000"/>
                  </a:schemeClr>
                </a:solidFill>
              </a:rPr>
              <a:t>на активність бактерій</a:t>
            </a:r>
            <a:endParaRPr lang="uk-UA" sz="3200" b="0" cap="none" spc="0" dirty="0" smtClean="0">
              <a:ln w="0"/>
              <a:solidFill>
                <a:schemeClr val="accent1">
                  <a:lumMod val="50000"/>
                </a:schemeClr>
              </a:solidFill>
              <a:effectLst/>
            </a:endParaRPr>
          </a:p>
        </p:txBody>
      </p:sp>
    </p:spTree>
    <p:extLst>
      <p:ext uri="{BB962C8B-B14F-4D97-AF65-F5344CB8AC3E}">
        <p14:creationId xmlns:p14="http://schemas.microsoft.com/office/powerpoint/2010/main" val="26195913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747038"/>
            <a:ext cx="8280920" cy="1631216"/>
          </a:xfrm>
          <a:prstGeom prst="rect">
            <a:avLst/>
          </a:prstGeom>
          <a:noFill/>
        </p:spPr>
        <p:txBody>
          <a:bodyPr wrap="square" rtlCol="0">
            <a:spAutoFit/>
          </a:bodyPr>
          <a:lstStyle/>
          <a:p>
            <a:pPr algn="just"/>
            <a:r>
              <a:rPr lang="uk-UA" sz="2000" dirty="0" smtClean="0">
                <a:solidFill>
                  <a:schemeClr val="accent5">
                    <a:lumMod val="50000"/>
                  </a:schemeClr>
                </a:solidFill>
                <a:latin typeface="Arial" panose="020B0604020202020204" pitchFamily="34" charset="0"/>
                <a:cs typeface="Arial" panose="020B0604020202020204" pitchFamily="34" charset="0"/>
              </a:rPr>
              <a:t>КИСЛОТНІСТЬ</a:t>
            </a:r>
          </a:p>
          <a:p>
            <a:pPr algn="just"/>
            <a:r>
              <a:rPr lang="uk-UA" sz="2000" dirty="0" smtClean="0">
                <a:solidFill>
                  <a:schemeClr val="accent5">
                    <a:lumMod val="50000"/>
                  </a:schemeClr>
                </a:solidFill>
                <a:latin typeface="Arial" panose="020B0604020202020204" pitchFamily="34" charset="0"/>
                <a:cs typeface="Arial" panose="020B0604020202020204" pitchFamily="34" charset="0"/>
              </a:rPr>
              <a:t>Важливу роль в життєдіяльності бульбочкових бактерій грає кислотність ґрунту. Оптимальна кислотність для сої </a:t>
            </a:r>
            <a:r>
              <a:rPr lang="uk-UA" sz="2000" dirty="0">
                <a:solidFill>
                  <a:schemeClr val="accent5">
                    <a:lumMod val="50000"/>
                  </a:schemeClr>
                </a:solidFill>
                <a:latin typeface="Arial" panose="020B0604020202020204" pitchFamily="34" charset="0"/>
                <a:cs typeface="Arial" panose="020B0604020202020204" pitchFamily="34" charset="0"/>
              </a:rPr>
              <a:t>складає </a:t>
            </a:r>
            <a:r>
              <a:rPr lang="uk-UA" sz="2000" dirty="0" err="1">
                <a:solidFill>
                  <a:schemeClr val="accent5">
                    <a:lumMod val="50000"/>
                  </a:schemeClr>
                </a:solidFill>
                <a:latin typeface="Arial" panose="020B0604020202020204" pitchFamily="34" charset="0"/>
                <a:cs typeface="Arial" panose="020B0604020202020204" pitchFamily="34" charset="0"/>
              </a:rPr>
              <a:t>рН</a:t>
            </a:r>
            <a:r>
              <a:rPr lang="uk-UA" sz="2000" dirty="0">
                <a:solidFill>
                  <a:schemeClr val="accent5">
                    <a:lumMod val="50000"/>
                  </a:schemeClr>
                </a:solidFill>
                <a:latin typeface="Arial" panose="020B0604020202020204" pitchFamily="34" charset="0"/>
                <a:cs typeface="Arial" panose="020B0604020202020204" pitchFamily="34" charset="0"/>
              </a:rPr>
              <a:t> </a:t>
            </a:r>
            <a:r>
              <a:rPr lang="uk-UA" sz="2000" dirty="0" smtClean="0">
                <a:solidFill>
                  <a:schemeClr val="accent5">
                    <a:lumMod val="50000"/>
                  </a:schemeClr>
                </a:solidFill>
                <a:latin typeface="Arial" panose="020B0604020202020204" pitchFamily="34" charset="0"/>
                <a:cs typeface="Arial" panose="020B0604020202020204" pitchFamily="34" charset="0"/>
              </a:rPr>
              <a:t>6,5-7,0. Кислотність 4,0-4,5 призводить до спаду життєдіяльності бактерій.</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sp>
        <p:nvSpPr>
          <p:cNvPr id="3" name="TextBox 2"/>
          <p:cNvSpPr txBox="1"/>
          <p:nvPr/>
        </p:nvSpPr>
        <p:spPr>
          <a:xfrm>
            <a:off x="467544" y="3533746"/>
            <a:ext cx="8180648" cy="1323439"/>
          </a:xfrm>
          <a:prstGeom prst="rect">
            <a:avLst/>
          </a:prstGeom>
          <a:noFill/>
        </p:spPr>
        <p:txBody>
          <a:bodyPr wrap="square" rtlCol="0">
            <a:spAutoFit/>
          </a:bodyPr>
          <a:lstStyle/>
          <a:p>
            <a:pPr algn="just"/>
            <a:r>
              <a:rPr lang="uk-UA" sz="2000" dirty="0" smtClean="0">
                <a:solidFill>
                  <a:schemeClr val="accent5">
                    <a:lumMod val="50000"/>
                  </a:schemeClr>
                </a:solidFill>
                <a:latin typeface="Arial" panose="020B0604020202020204" pitchFamily="34" charset="0"/>
                <a:cs typeface="Arial" panose="020B0604020202020204" pitchFamily="34" charset="0"/>
              </a:rPr>
              <a:t>АЗОТ – Також на активність бульбочкових бактерій впливає не нормоване внесення азотних добрив під сою, що призводить до так званого «спалювання» бактерій. Для розвитку бактерії рекомендується вносити до </a:t>
            </a:r>
            <a:r>
              <a:rPr lang="uk-UA" sz="2000" smtClean="0">
                <a:solidFill>
                  <a:schemeClr val="accent5">
                    <a:lumMod val="50000"/>
                  </a:schemeClr>
                </a:solidFill>
                <a:latin typeface="Arial" panose="020B0604020202020204" pitchFamily="34" charset="0"/>
                <a:cs typeface="Arial" panose="020B0604020202020204" pitchFamily="34" charset="0"/>
              </a:rPr>
              <a:t>20 кг </a:t>
            </a:r>
            <a:r>
              <a:rPr lang="uk-UA" sz="2000" dirty="0" err="1" smtClean="0">
                <a:solidFill>
                  <a:schemeClr val="accent5">
                    <a:lumMod val="50000"/>
                  </a:schemeClr>
                </a:solidFill>
                <a:latin typeface="Arial" panose="020B0604020202020204" pitchFamily="34" charset="0"/>
                <a:cs typeface="Arial" panose="020B0604020202020204" pitchFamily="34" charset="0"/>
              </a:rPr>
              <a:t>д.р</a:t>
            </a:r>
            <a:r>
              <a:rPr lang="uk-UA" sz="2000" dirty="0" smtClean="0">
                <a:solidFill>
                  <a:schemeClr val="accent5">
                    <a:lumMod val="50000"/>
                  </a:schemeClr>
                </a:solidFill>
                <a:latin typeface="Arial" panose="020B0604020202020204" pitchFamily="34" charset="0"/>
                <a:cs typeface="Arial" panose="020B0604020202020204" pitchFamily="34" charset="0"/>
              </a:rPr>
              <a:t>. азоту.</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sp>
        <p:nvSpPr>
          <p:cNvPr id="4" name="Прямоугольник 3"/>
          <p:cNvSpPr/>
          <p:nvPr/>
        </p:nvSpPr>
        <p:spPr>
          <a:xfrm>
            <a:off x="489466" y="5126978"/>
            <a:ext cx="8180648" cy="400110"/>
          </a:xfrm>
          <a:prstGeom prst="rect">
            <a:avLst/>
          </a:prstGeom>
        </p:spPr>
        <p:txBody>
          <a:bodyPr wrap="square">
            <a:spAutoFit/>
          </a:bodyPr>
          <a:lstStyle/>
          <a:p>
            <a:r>
              <a:rPr lang="uk-UA" sz="2000" dirty="0" smtClean="0">
                <a:solidFill>
                  <a:schemeClr val="accent5">
                    <a:lumMod val="50000"/>
                  </a:schemeClr>
                </a:solidFill>
                <a:latin typeface="Arial" panose="020B0604020202020204" pitchFamily="34" charset="0"/>
                <a:cs typeface="Arial" panose="020B0604020202020204" pitchFamily="34" charset="0"/>
              </a:rPr>
              <a:t>Необхідно наявність в ґрунті фосфору не нижче 2,5 мг/100 г.</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sp>
        <p:nvSpPr>
          <p:cNvPr id="6" name="Прямоугольник 5"/>
          <p:cNvSpPr/>
          <p:nvPr/>
        </p:nvSpPr>
        <p:spPr>
          <a:xfrm>
            <a:off x="513874" y="5796881"/>
            <a:ext cx="8180648" cy="400110"/>
          </a:xfrm>
          <a:prstGeom prst="rect">
            <a:avLst/>
          </a:prstGeom>
        </p:spPr>
        <p:txBody>
          <a:bodyPr wrap="square">
            <a:spAutoFit/>
          </a:bodyPr>
          <a:lstStyle/>
          <a:p>
            <a:r>
              <a:rPr lang="uk-UA" sz="2000" dirty="0" smtClean="0">
                <a:solidFill>
                  <a:schemeClr val="accent5">
                    <a:lumMod val="50000"/>
                  </a:schemeClr>
                </a:solidFill>
                <a:latin typeface="Arial" panose="020B0604020202020204" pitchFamily="34" charset="0"/>
                <a:cs typeface="Arial" panose="020B0604020202020204" pitchFamily="34" charset="0"/>
              </a:rPr>
              <a:t>Не використовуйте хлоровану воду приготування робочого розчину.</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sp>
        <p:nvSpPr>
          <p:cNvPr id="7" name="Прямоугольник 6"/>
          <p:cNvSpPr/>
          <p:nvPr/>
        </p:nvSpPr>
        <p:spPr>
          <a:xfrm>
            <a:off x="467544" y="332656"/>
            <a:ext cx="8676456" cy="1077218"/>
          </a:xfrm>
          <a:prstGeom prst="rect">
            <a:avLst/>
          </a:prstGeom>
          <a:noFill/>
        </p:spPr>
        <p:txBody>
          <a:bodyPr wrap="square" lIns="91440" tIns="45720" rIns="91440" bIns="45720">
            <a:spAutoFit/>
          </a:bodyPr>
          <a:lstStyle/>
          <a:p>
            <a:r>
              <a:rPr lang="uk-UA" sz="3200" dirty="0" smtClean="0">
                <a:ln w="0"/>
                <a:solidFill>
                  <a:schemeClr val="accent1">
                    <a:lumMod val="50000"/>
                  </a:schemeClr>
                </a:solidFill>
              </a:rPr>
              <a:t>Фактори які впливають</a:t>
            </a:r>
          </a:p>
          <a:p>
            <a:r>
              <a:rPr lang="uk-UA" sz="3200" dirty="0" smtClean="0">
                <a:ln w="0"/>
                <a:solidFill>
                  <a:schemeClr val="accent1">
                    <a:lumMod val="50000"/>
                  </a:schemeClr>
                </a:solidFill>
              </a:rPr>
              <a:t>на активність бактерій</a:t>
            </a:r>
            <a:endParaRPr lang="uk-UA" sz="3200" b="0" cap="none" spc="0" dirty="0" smtClean="0">
              <a:ln w="0"/>
              <a:solidFill>
                <a:schemeClr val="accent1">
                  <a:lumMod val="50000"/>
                </a:schemeClr>
              </a:solidFill>
              <a:effectLst/>
            </a:endParaRPr>
          </a:p>
        </p:txBody>
      </p:sp>
    </p:spTree>
    <p:extLst>
      <p:ext uri="{BB962C8B-B14F-4D97-AF65-F5344CB8AC3E}">
        <p14:creationId xmlns:p14="http://schemas.microsoft.com/office/powerpoint/2010/main" val="39322238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711653" y="2204864"/>
            <a:ext cx="7888121" cy="3046988"/>
          </a:xfrm>
          <a:prstGeom prst="rect">
            <a:avLst/>
          </a:prstGeom>
          <a:noFill/>
        </p:spPr>
        <p:txBody>
          <a:bodyPr wrap="none" lIns="91440" tIns="45720" rIns="91440" bIns="45720">
            <a:spAutoFit/>
          </a:bodyPr>
          <a:lstStyle/>
          <a:p>
            <a:pPr algn="ctr"/>
            <a:r>
              <a:rPr lang="uk-UA" sz="9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АЦЕТОХЛОР</a:t>
            </a:r>
          </a:p>
          <a:p>
            <a:pPr algn="ctr"/>
            <a:r>
              <a:rPr lang="uk-UA" sz="96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це ЗЛО</a:t>
            </a:r>
            <a:endParaRPr lang="uk-UA" sz="9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endParaRPr>
          </a:p>
        </p:txBody>
      </p:sp>
      <p:sp>
        <p:nvSpPr>
          <p:cNvPr id="6" name="Прямоугольник 5"/>
          <p:cNvSpPr/>
          <p:nvPr/>
        </p:nvSpPr>
        <p:spPr>
          <a:xfrm>
            <a:off x="467544" y="332656"/>
            <a:ext cx="8676456" cy="1077218"/>
          </a:xfrm>
          <a:prstGeom prst="rect">
            <a:avLst/>
          </a:prstGeom>
          <a:noFill/>
        </p:spPr>
        <p:txBody>
          <a:bodyPr wrap="square" lIns="91440" tIns="45720" rIns="91440" bIns="45720">
            <a:spAutoFit/>
          </a:bodyPr>
          <a:lstStyle/>
          <a:p>
            <a:r>
              <a:rPr lang="uk-UA" sz="3200" dirty="0" smtClean="0">
                <a:ln w="0"/>
                <a:solidFill>
                  <a:schemeClr val="accent1">
                    <a:lumMod val="50000"/>
                  </a:schemeClr>
                </a:solidFill>
              </a:rPr>
              <a:t>Фактори які впливають</a:t>
            </a:r>
          </a:p>
          <a:p>
            <a:r>
              <a:rPr lang="uk-UA" sz="3200" dirty="0" smtClean="0">
                <a:ln w="0"/>
                <a:solidFill>
                  <a:schemeClr val="accent1">
                    <a:lumMod val="50000"/>
                  </a:schemeClr>
                </a:solidFill>
              </a:rPr>
              <a:t>на активність бактерій</a:t>
            </a:r>
            <a:endParaRPr lang="uk-UA" sz="3200" b="0" cap="none" spc="0" dirty="0" smtClean="0">
              <a:ln w="0"/>
              <a:solidFill>
                <a:schemeClr val="accent1">
                  <a:lumMod val="50000"/>
                </a:schemeClr>
              </a:solidFill>
              <a:effectLst/>
            </a:endParaRPr>
          </a:p>
        </p:txBody>
      </p:sp>
    </p:spTree>
    <p:extLst>
      <p:ext uri="{BB962C8B-B14F-4D97-AF65-F5344CB8AC3E}">
        <p14:creationId xmlns:p14="http://schemas.microsoft.com/office/powerpoint/2010/main" val="9526859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116632"/>
            <a:ext cx="8676456" cy="1077218"/>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Результат застосування </a:t>
            </a:r>
          </a:p>
          <a:p>
            <a:r>
              <a:rPr lang="uk-UA" sz="3200" b="0" cap="none" spc="0" dirty="0" err="1" smtClean="0">
                <a:ln w="0"/>
                <a:solidFill>
                  <a:schemeClr val="accent3">
                    <a:lumMod val="50000"/>
                  </a:schemeClr>
                </a:solidFill>
                <a:effectLst/>
              </a:rPr>
              <a:t>Інокулянтів</a:t>
            </a:r>
            <a:r>
              <a:rPr lang="uk-UA" sz="3200" b="0" cap="none" spc="0" dirty="0" smtClean="0">
                <a:ln w="0"/>
                <a:solidFill>
                  <a:schemeClr val="accent3">
                    <a:lumMod val="50000"/>
                  </a:schemeClr>
                </a:solidFill>
                <a:effectLst/>
              </a:rPr>
              <a:t> + РЕСПЕКТА</a:t>
            </a:r>
          </a:p>
        </p:txBody>
      </p:sp>
      <p:pic>
        <p:nvPicPr>
          <p:cNvPr id="4" name="Рисунок 3"/>
          <p:cNvPicPr>
            <a:picLocks noChangeAspect="1"/>
          </p:cNvPicPr>
          <p:nvPr/>
        </p:nvPicPr>
        <p:blipFill>
          <a:blip r:embed="rId2" cstate="print"/>
          <a:stretch>
            <a:fillRect/>
          </a:stretch>
        </p:blipFill>
        <p:spPr>
          <a:xfrm>
            <a:off x="1187624" y="1484784"/>
            <a:ext cx="6727972" cy="47860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212438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116632"/>
            <a:ext cx="8676456" cy="1077218"/>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Результат застосування </a:t>
            </a:r>
          </a:p>
          <a:p>
            <a:r>
              <a:rPr lang="uk-UA" sz="3200" b="0" cap="none" spc="0" dirty="0" err="1" smtClean="0">
                <a:ln w="0"/>
                <a:solidFill>
                  <a:schemeClr val="accent3">
                    <a:lumMod val="50000"/>
                  </a:schemeClr>
                </a:solidFill>
                <a:effectLst/>
              </a:rPr>
              <a:t>Інокулянтів</a:t>
            </a:r>
            <a:r>
              <a:rPr lang="uk-UA" sz="3200" b="0" cap="none" spc="0" dirty="0" smtClean="0">
                <a:ln w="0"/>
                <a:solidFill>
                  <a:schemeClr val="accent3">
                    <a:lumMod val="50000"/>
                  </a:schemeClr>
                </a:solidFill>
                <a:effectLst/>
              </a:rPr>
              <a:t> + РЕСПЕКТА</a:t>
            </a:r>
          </a:p>
        </p:txBody>
      </p:sp>
      <p:pic>
        <p:nvPicPr>
          <p:cNvPr id="2" name="Рисунок 1"/>
          <p:cNvPicPr>
            <a:picLocks noChangeAspect="1"/>
          </p:cNvPicPr>
          <p:nvPr/>
        </p:nvPicPr>
        <p:blipFill>
          <a:blip r:embed="rId2"/>
          <a:stretch>
            <a:fillRect/>
          </a:stretch>
        </p:blipFill>
        <p:spPr>
          <a:xfrm>
            <a:off x="1331640" y="1412776"/>
            <a:ext cx="6480720" cy="474183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2335893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060848"/>
            <a:ext cx="8784976" cy="2123658"/>
          </a:xfrm>
          <a:prstGeom prst="rect">
            <a:avLst/>
          </a:prstGeom>
          <a:noFill/>
        </p:spPr>
        <p:txBody>
          <a:bodyPr wrap="square" lIns="91440" tIns="45720" rIns="91440" bIns="45720">
            <a:spAutoFit/>
          </a:bodyPr>
          <a:lstStyle/>
          <a:p>
            <a:pPr algn="ctr"/>
            <a:r>
              <a:rPr lang="ru-RU" sz="6600" b="0" cap="none" spc="0" dirty="0" smtClean="0">
                <a:ln w="0"/>
                <a:solidFill>
                  <a:schemeClr val="accent3">
                    <a:lumMod val="50000"/>
                  </a:schemeClr>
                </a:solidFill>
                <a:effectLst/>
              </a:rPr>
              <a:t>3. </a:t>
            </a:r>
            <a:r>
              <a:rPr lang="ru-RU" sz="6600" b="0" cap="none" spc="0" dirty="0" err="1" smtClean="0">
                <a:ln w="0"/>
                <a:solidFill>
                  <a:schemeClr val="accent3">
                    <a:lumMod val="50000"/>
                  </a:schemeClr>
                </a:solidFill>
                <a:effectLst/>
              </a:rPr>
              <a:t>обробка</a:t>
            </a:r>
            <a:r>
              <a:rPr lang="ru-RU" sz="6600" b="0" cap="none" spc="0" dirty="0" smtClean="0">
                <a:ln w="0"/>
                <a:solidFill>
                  <a:schemeClr val="accent3">
                    <a:lumMod val="50000"/>
                  </a:schemeClr>
                </a:solidFill>
                <a:effectLst/>
              </a:rPr>
              <a:t> </a:t>
            </a:r>
            <a:r>
              <a:rPr lang="ru-RU" sz="6600" b="0" cap="none" spc="0" dirty="0" err="1" smtClean="0">
                <a:ln w="0"/>
                <a:solidFill>
                  <a:schemeClr val="accent3">
                    <a:lumMod val="50000"/>
                  </a:schemeClr>
                </a:solidFill>
                <a:effectLst/>
              </a:rPr>
              <a:t>сої</a:t>
            </a:r>
            <a:r>
              <a:rPr lang="ru-RU" sz="6600" b="0" cap="none" spc="0" dirty="0" smtClean="0">
                <a:ln w="0"/>
                <a:solidFill>
                  <a:schemeClr val="accent3">
                    <a:lumMod val="50000"/>
                  </a:schemeClr>
                </a:solidFill>
                <a:effectLst/>
              </a:rPr>
              <a:t> </a:t>
            </a:r>
          </a:p>
          <a:p>
            <a:pPr algn="ctr"/>
            <a:r>
              <a:rPr lang="ru-RU" sz="6600" b="0" cap="none" spc="0" dirty="0" smtClean="0">
                <a:ln w="0"/>
                <a:solidFill>
                  <a:schemeClr val="accent3">
                    <a:lumMod val="50000"/>
                  </a:schemeClr>
                </a:solidFill>
                <a:effectLst/>
              </a:rPr>
              <a:t>по </a:t>
            </a:r>
            <a:r>
              <a:rPr lang="ru-RU" sz="6600" b="0" cap="none" spc="0" dirty="0" err="1" smtClean="0">
                <a:ln w="0"/>
                <a:solidFill>
                  <a:schemeClr val="accent3">
                    <a:lumMod val="50000"/>
                  </a:schemeClr>
                </a:solidFill>
                <a:effectLst/>
              </a:rPr>
              <a:t>вегетації</a:t>
            </a:r>
            <a:endParaRPr lang="ru-RU" sz="6600" dirty="0">
              <a:ln w="0"/>
              <a:solidFill>
                <a:schemeClr val="accent3">
                  <a:lumMod val="50000"/>
                </a:schemeClr>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4562" y="4184506"/>
            <a:ext cx="3769534" cy="2507559"/>
          </a:xfrm>
          <a:prstGeom prst="rect">
            <a:avLst/>
          </a:prstGeom>
        </p:spPr>
      </p:pic>
    </p:spTree>
    <p:extLst>
      <p:ext uri="{BB962C8B-B14F-4D97-AF65-F5344CB8AC3E}">
        <p14:creationId xmlns:p14="http://schemas.microsoft.com/office/powerpoint/2010/main" val="27276435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Основні захворювання сої</a:t>
            </a:r>
            <a:endParaRPr lang="uk-UA" sz="3200" b="0" cap="none" spc="0" dirty="0" smtClean="0">
              <a:ln w="0"/>
              <a:solidFill>
                <a:schemeClr val="accent3">
                  <a:lumMod val="50000"/>
                </a:schemeClr>
              </a:solidFill>
              <a:effectLst/>
            </a:endParaRPr>
          </a:p>
        </p:txBody>
      </p:sp>
      <p:pic>
        <p:nvPicPr>
          <p:cNvPr id="7" name="Picture 11" descr="http://cheminova.ua/articles/images/%D0%B0%D1%81%D0%BA%D0%BE%D1%85%D1%96%D1%82%D0%BE%D0%B7%2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4041941"/>
            <a:ext cx="2890664" cy="177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ttp://cheminova.ua/articles/images/%D1%84%D1%83%D0%B7%D0%B0%D1%80%D1%96%D0%BE%D0%B7%20%D1%81%D0%BE%D1%97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6601" y="5301208"/>
            <a:ext cx="2250215" cy="138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142828" y="1427785"/>
            <a:ext cx="2203450" cy="584200"/>
          </a:xfrm>
          <a:prstGeom prst="rect">
            <a:avLst/>
          </a:prstGeom>
          <a:noFill/>
        </p:spPr>
        <p:txBody>
          <a:bodyPr>
            <a:spAutoFit/>
          </a:bodyPr>
          <a:lstStyle/>
          <a:p>
            <a:pPr algn="r" eaLnBrk="1" hangingPunct="1">
              <a:defRPr/>
            </a:pPr>
            <a:r>
              <a:rPr lang="ru-RU" dirty="0" err="1" smtClean="0">
                <a:solidFill>
                  <a:schemeClr val="accent3">
                    <a:lumMod val="50000"/>
                  </a:schemeClr>
                </a:solidFill>
                <a:latin typeface="Arial" charset="0"/>
                <a:cs typeface="Arial" charset="0"/>
              </a:rPr>
              <a:t>Септоріоз</a:t>
            </a:r>
            <a:r>
              <a:rPr lang="ru-RU" dirty="0" smtClean="0">
                <a:solidFill>
                  <a:schemeClr val="accent3">
                    <a:lumMod val="50000"/>
                  </a:schemeClr>
                </a:solidFill>
                <a:latin typeface="Arial" charset="0"/>
                <a:cs typeface="Arial" charset="0"/>
              </a:rPr>
              <a:t> </a:t>
            </a:r>
            <a:r>
              <a:rPr lang="ru-RU" dirty="0" err="1" smtClean="0">
                <a:solidFill>
                  <a:schemeClr val="accent3">
                    <a:lumMod val="50000"/>
                  </a:schemeClr>
                </a:solidFill>
                <a:latin typeface="Arial" charset="0"/>
                <a:cs typeface="Arial" charset="0"/>
              </a:rPr>
              <a:t>сої</a:t>
            </a:r>
            <a:endParaRPr lang="ru-RU" dirty="0">
              <a:solidFill>
                <a:schemeClr val="accent3">
                  <a:lumMod val="50000"/>
                </a:schemeClr>
              </a:solidFill>
              <a:latin typeface="Arial" charset="0"/>
              <a:cs typeface="Arial" charset="0"/>
            </a:endParaRPr>
          </a:p>
          <a:p>
            <a:pPr algn="r" eaLnBrk="1" hangingPunct="1">
              <a:defRPr/>
            </a:pPr>
            <a:r>
              <a:rPr lang="en-US" sz="1400" i="1" dirty="0" err="1">
                <a:solidFill>
                  <a:schemeClr val="accent3">
                    <a:lumMod val="50000"/>
                  </a:schemeClr>
                </a:solidFill>
                <a:latin typeface="Arial" charset="0"/>
                <a:cs typeface="Arial" charset="0"/>
              </a:rPr>
              <a:t>Septoria</a:t>
            </a:r>
            <a:r>
              <a:rPr lang="en-US" sz="1400" i="1" dirty="0">
                <a:solidFill>
                  <a:schemeClr val="accent3">
                    <a:lumMod val="50000"/>
                  </a:schemeClr>
                </a:solidFill>
                <a:latin typeface="Arial" charset="0"/>
                <a:cs typeface="Arial" charset="0"/>
              </a:rPr>
              <a:t> </a:t>
            </a:r>
            <a:r>
              <a:rPr lang="en-US" sz="1400" i="1" dirty="0" err="1">
                <a:solidFill>
                  <a:schemeClr val="accent3">
                    <a:lumMod val="50000"/>
                  </a:schemeClr>
                </a:solidFill>
                <a:latin typeface="Arial" charset="0"/>
                <a:cs typeface="Arial" charset="0"/>
              </a:rPr>
              <a:t>glycines</a:t>
            </a:r>
            <a:endParaRPr lang="en-US" sz="1400" dirty="0">
              <a:solidFill>
                <a:schemeClr val="accent3">
                  <a:lumMod val="50000"/>
                </a:schemeClr>
              </a:solidFill>
              <a:latin typeface="Arial" charset="0"/>
              <a:cs typeface="Arial" charset="0"/>
            </a:endParaRPr>
          </a:p>
        </p:txBody>
      </p:sp>
      <p:sp>
        <p:nvSpPr>
          <p:cNvPr id="9" name="TextBox 8"/>
          <p:cNvSpPr txBox="1"/>
          <p:nvPr/>
        </p:nvSpPr>
        <p:spPr>
          <a:xfrm>
            <a:off x="3463104" y="1770181"/>
            <a:ext cx="2659063" cy="1016000"/>
          </a:xfrm>
          <a:prstGeom prst="rect">
            <a:avLst/>
          </a:prstGeom>
          <a:noFill/>
        </p:spPr>
        <p:txBody>
          <a:bodyPr>
            <a:spAutoFit/>
          </a:bodyPr>
          <a:lstStyle/>
          <a:p>
            <a:pPr algn="r" eaLnBrk="1" hangingPunct="1">
              <a:defRPr/>
            </a:pPr>
            <a:r>
              <a:rPr lang="ru-RU" dirty="0" err="1" smtClean="0">
                <a:solidFill>
                  <a:schemeClr val="accent3">
                    <a:lumMod val="50000"/>
                  </a:schemeClr>
                </a:solidFill>
                <a:latin typeface="Arial" charset="0"/>
                <a:cs typeface="Arial" charset="0"/>
              </a:rPr>
              <a:t>Фузаріоз</a:t>
            </a:r>
            <a:r>
              <a:rPr lang="ru-RU" dirty="0" smtClean="0">
                <a:solidFill>
                  <a:schemeClr val="accent3">
                    <a:lumMod val="50000"/>
                  </a:schemeClr>
                </a:solidFill>
                <a:latin typeface="Arial" charset="0"/>
                <a:cs typeface="Arial" charset="0"/>
              </a:rPr>
              <a:t> </a:t>
            </a:r>
            <a:r>
              <a:rPr lang="ru-RU" dirty="0" err="1" smtClean="0">
                <a:solidFill>
                  <a:schemeClr val="accent3">
                    <a:lumMod val="50000"/>
                  </a:schemeClr>
                </a:solidFill>
                <a:latin typeface="Arial" charset="0"/>
                <a:cs typeface="Arial" charset="0"/>
              </a:rPr>
              <a:t>сої</a:t>
            </a:r>
            <a:endParaRPr lang="ru-RU" dirty="0">
              <a:solidFill>
                <a:schemeClr val="accent3">
                  <a:lumMod val="50000"/>
                </a:schemeClr>
              </a:solidFill>
              <a:latin typeface="Arial" charset="0"/>
              <a:cs typeface="Arial" charset="0"/>
            </a:endParaRPr>
          </a:p>
          <a:p>
            <a:pPr algn="r" eaLnBrk="1" hangingPunct="1">
              <a:defRPr/>
            </a:pPr>
            <a:r>
              <a:rPr lang="en-US" sz="1400" i="1" dirty="0" err="1">
                <a:solidFill>
                  <a:schemeClr val="accent3">
                    <a:lumMod val="50000"/>
                  </a:schemeClr>
                </a:solidFill>
                <a:latin typeface="Arial" charset="0"/>
                <a:cs typeface="Arial" charset="0"/>
              </a:rPr>
              <a:t>Fusarium</a:t>
            </a:r>
            <a:r>
              <a:rPr lang="en-US" sz="1400" i="1" dirty="0">
                <a:solidFill>
                  <a:schemeClr val="accent3">
                    <a:lumMod val="50000"/>
                  </a:schemeClr>
                </a:solidFill>
                <a:latin typeface="Arial" charset="0"/>
                <a:cs typeface="Arial" charset="0"/>
              </a:rPr>
              <a:t> </a:t>
            </a:r>
            <a:r>
              <a:rPr lang="en-US" sz="1400" i="1" dirty="0" err="1">
                <a:solidFill>
                  <a:schemeClr val="accent3">
                    <a:lumMod val="50000"/>
                  </a:schemeClr>
                </a:solidFill>
                <a:latin typeface="Arial" charset="0"/>
                <a:cs typeface="Arial" charset="0"/>
              </a:rPr>
              <a:t>oxysporum</a:t>
            </a:r>
            <a:r>
              <a:rPr lang="en-US" sz="1400" i="1" dirty="0">
                <a:solidFill>
                  <a:schemeClr val="accent3">
                    <a:lumMod val="50000"/>
                  </a:schemeClr>
                </a:solidFill>
                <a:latin typeface="Arial" charset="0"/>
                <a:cs typeface="Arial" charset="0"/>
              </a:rPr>
              <a:t>, </a:t>
            </a:r>
            <a:endParaRPr lang="ru-RU" sz="1400" i="1" dirty="0">
              <a:solidFill>
                <a:schemeClr val="accent3">
                  <a:lumMod val="50000"/>
                </a:schemeClr>
              </a:solidFill>
              <a:latin typeface="Arial" charset="0"/>
              <a:cs typeface="Arial" charset="0"/>
            </a:endParaRPr>
          </a:p>
          <a:p>
            <a:pPr algn="r" eaLnBrk="1" hangingPunct="1">
              <a:defRPr/>
            </a:pPr>
            <a:r>
              <a:rPr lang="en-US" sz="1400" i="1" dirty="0">
                <a:solidFill>
                  <a:schemeClr val="accent3">
                    <a:lumMod val="50000"/>
                  </a:schemeClr>
                </a:solidFill>
                <a:latin typeface="Arial" charset="0"/>
                <a:cs typeface="Arial" charset="0"/>
              </a:rPr>
              <a:t>F. </a:t>
            </a:r>
            <a:r>
              <a:rPr lang="en-US" sz="1400" i="1" dirty="0" err="1">
                <a:solidFill>
                  <a:schemeClr val="accent3">
                    <a:lumMod val="50000"/>
                  </a:schemeClr>
                </a:solidFill>
                <a:latin typeface="Arial" charset="0"/>
                <a:cs typeface="Arial" charset="0"/>
              </a:rPr>
              <a:t>solani</a:t>
            </a:r>
            <a:r>
              <a:rPr lang="en-US" sz="1400" i="1" dirty="0">
                <a:solidFill>
                  <a:schemeClr val="accent3">
                    <a:lumMod val="50000"/>
                  </a:schemeClr>
                </a:solidFill>
                <a:latin typeface="Arial" charset="0"/>
                <a:cs typeface="Arial" charset="0"/>
              </a:rPr>
              <a:t>, F. </a:t>
            </a:r>
            <a:r>
              <a:rPr lang="en-US" sz="1400" i="1" dirty="0" err="1">
                <a:solidFill>
                  <a:schemeClr val="accent3">
                    <a:lumMod val="50000"/>
                  </a:schemeClr>
                </a:solidFill>
                <a:latin typeface="Arial" charset="0"/>
                <a:cs typeface="Arial" charset="0"/>
              </a:rPr>
              <a:t>gibbosum</a:t>
            </a:r>
            <a:r>
              <a:rPr lang="en-US" sz="1400" i="1" dirty="0">
                <a:solidFill>
                  <a:schemeClr val="accent3">
                    <a:lumMod val="50000"/>
                  </a:schemeClr>
                </a:solidFill>
                <a:latin typeface="Arial" charset="0"/>
                <a:cs typeface="Arial" charset="0"/>
              </a:rPr>
              <a:t>, </a:t>
            </a:r>
            <a:endParaRPr lang="ru-RU" sz="1400" i="1" dirty="0">
              <a:solidFill>
                <a:schemeClr val="accent3">
                  <a:lumMod val="50000"/>
                </a:schemeClr>
              </a:solidFill>
              <a:latin typeface="Arial" charset="0"/>
              <a:cs typeface="Arial" charset="0"/>
            </a:endParaRPr>
          </a:p>
          <a:p>
            <a:pPr algn="r" eaLnBrk="1" hangingPunct="1">
              <a:defRPr/>
            </a:pPr>
            <a:r>
              <a:rPr lang="en-US" sz="1400" i="1" dirty="0">
                <a:solidFill>
                  <a:schemeClr val="accent3">
                    <a:lumMod val="50000"/>
                  </a:schemeClr>
                </a:solidFill>
                <a:latin typeface="Arial" charset="0"/>
                <a:cs typeface="Arial" charset="0"/>
              </a:rPr>
              <a:t>F. </a:t>
            </a:r>
            <a:r>
              <a:rPr lang="en-US" sz="1400" i="1" dirty="0" err="1">
                <a:solidFill>
                  <a:schemeClr val="accent3">
                    <a:lumMod val="50000"/>
                  </a:schemeClr>
                </a:solidFill>
                <a:latin typeface="Arial" charset="0"/>
                <a:cs typeface="Arial" charset="0"/>
              </a:rPr>
              <a:t>avenaceum</a:t>
            </a:r>
            <a:r>
              <a:rPr lang="en-US" sz="1400" i="1" dirty="0">
                <a:solidFill>
                  <a:schemeClr val="accent3">
                    <a:lumMod val="50000"/>
                  </a:schemeClr>
                </a:solidFill>
                <a:latin typeface="Arial" charset="0"/>
                <a:cs typeface="Arial" charset="0"/>
              </a:rPr>
              <a:t>, </a:t>
            </a:r>
            <a:endParaRPr lang="ru-RU" sz="1400" i="1" dirty="0">
              <a:solidFill>
                <a:schemeClr val="accent3">
                  <a:lumMod val="50000"/>
                </a:schemeClr>
              </a:solidFill>
              <a:latin typeface="Arial" charset="0"/>
              <a:cs typeface="Arial" charset="0"/>
            </a:endParaRPr>
          </a:p>
        </p:txBody>
      </p:sp>
      <p:sp>
        <p:nvSpPr>
          <p:cNvPr id="10" name="TextBox 9"/>
          <p:cNvSpPr txBox="1"/>
          <p:nvPr/>
        </p:nvSpPr>
        <p:spPr>
          <a:xfrm>
            <a:off x="6388434" y="3311525"/>
            <a:ext cx="2419350" cy="584200"/>
          </a:xfrm>
          <a:prstGeom prst="rect">
            <a:avLst/>
          </a:prstGeom>
          <a:noFill/>
        </p:spPr>
        <p:txBody>
          <a:bodyPr>
            <a:spAutoFit/>
          </a:bodyPr>
          <a:lstStyle/>
          <a:p>
            <a:pPr algn="r" eaLnBrk="1" hangingPunct="1">
              <a:defRPr/>
            </a:pPr>
            <a:r>
              <a:rPr lang="ru-RU" dirty="0" err="1" smtClean="0">
                <a:solidFill>
                  <a:schemeClr val="accent3">
                    <a:lumMod val="50000"/>
                  </a:schemeClr>
                </a:solidFill>
                <a:latin typeface="Arial" charset="0"/>
                <a:cs typeface="Arial" charset="0"/>
              </a:rPr>
              <a:t>Аскохітоз</a:t>
            </a:r>
            <a:r>
              <a:rPr lang="ru-RU" dirty="0" smtClean="0">
                <a:solidFill>
                  <a:schemeClr val="accent3">
                    <a:lumMod val="50000"/>
                  </a:schemeClr>
                </a:solidFill>
                <a:latin typeface="Arial" charset="0"/>
                <a:cs typeface="Arial" charset="0"/>
              </a:rPr>
              <a:t> </a:t>
            </a:r>
            <a:r>
              <a:rPr lang="ru-RU" dirty="0" err="1" smtClean="0">
                <a:solidFill>
                  <a:schemeClr val="accent3">
                    <a:lumMod val="50000"/>
                  </a:schemeClr>
                </a:solidFill>
                <a:latin typeface="Arial" charset="0"/>
                <a:cs typeface="Arial" charset="0"/>
              </a:rPr>
              <a:t>сої</a:t>
            </a:r>
            <a:endParaRPr lang="ru-RU" dirty="0">
              <a:solidFill>
                <a:schemeClr val="accent3">
                  <a:lumMod val="50000"/>
                </a:schemeClr>
              </a:solidFill>
              <a:latin typeface="Arial" charset="0"/>
              <a:cs typeface="Arial" charset="0"/>
            </a:endParaRPr>
          </a:p>
          <a:p>
            <a:pPr algn="r" eaLnBrk="1" hangingPunct="1">
              <a:defRPr/>
            </a:pPr>
            <a:r>
              <a:rPr lang="en-US" sz="1400" i="1" dirty="0" err="1">
                <a:solidFill>
                  <a:schemeClr val="accent3">
                    <a:lumMod val="50000"/>
                  </a:schemeClr>
                </a:solidFill>
                <a:latin typeface="Arial" charset="0"/>
                <a:cs typeface="Arial" charset="0"/>
              </a:rPr>
              <a:t>Ascochyta</a:t>
            </a:r>
            <a:r>
              <a:rPr lang="en-US" sz="1400" i="1" dirty="0">
                <a:solidFill>
                  <a:schemeClr val="accent3">
                    <a:lumMod val="50000"/>
                  </a:schemeClr>
                </a:solidFill>
                <a:latin typeface="Arial" charset="0"/>
                <a:cs typeface="Arial" charset="0"/>
              </a:rPr>
              <a:t> </a:t>
            </a:r>
            <a:r>
              <a:rPr lang="en-US" sz="1400" i="1" dirty="0" err="1">
                <a:solidFill>
                  <a:schemeClr val="accent3">
                    <a:lumMod val="50000"/>
                  </a:schemeClr>
                </a:solidFill>
                <a:latin typeface="Arial" charset="0"/>
                <a:cs typeface="Arial" charset="0"/>
              </a:rPr>
              <a:t>sojaecola</a:t>
            </a:r>
            <a:endParaRPr lang="en-US" sz="1400" dirty="0">
              <a:solidFill>
                <a:schemeClr val="accent3">
                  <a:lumMod val="50000"/>
                </a:schemeClr>
              </a:solidFill>
              <a:latin typeface="Arial" charset="0"/>
              <a:cs typeface="Arial" charset="0"/>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1840" y="2859289"/>
            <a:ext cx="2990327" cy="2646611"/>
          </a:xfrm>
          <a:prstGeom prst="rect">
            <a:avLst/>
          </a:prstGeom>
        </p:spPr>
      </p:pic>
      <p:pic>
        <p:nvPicPr>
          <p:cNvPr id="5" name="Рисунок 4"/>
          <p:cNvPicPr>
            <a:picLocks noChangeAspect="1"/>
          </p:cNvPicPr>
          <p:nvPr/>
        </p:nvPicPr>
        <p:blipFill>
          <a:blip r:embed="rId5" cstate="print"/>
          <a:stretch>
            <a:fillRect/>
          </a:stretch>
        </p:blipFill>
        <p:spPr>
          <a:xfrm>
            <a:off x="395536" y="2127704"/>
            <a:ext cx="2880320" cy="1768021"/>
          </a:xfrm>
          <a:prstGeom prst="rect">
            <a:avLst/>
          </a:prstGeom>
        </p:spPr>
      </p:pic>
    </p:spTree>
    <p:extLst>
      <p:ext uri="{BB962C8B-B14F-4D97-AF65-F5344CB8AC3E}">
        <p14:creationId xmlns:p14="http://schemas.microsoft.com/office/powerpoint/2010/main" val="11466443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95425" y="1816101"/>
            <a:ext cx="2203450" cy="584775"/>
          </a:xfrm>
          <a:prstGeom prst="rect">
            <a:avLst/>
          </a:prstGeom>
          <a:noFill/>
        </p:spPr>
        <p:txBody>
          <a:bodyPr>
            <a:spAutoFit/>
          </a:bodyPr>
          <a:lstStyle/>
          <a:p>
            <a:pPr algn="r" eaLnBrk="1" hangingPunct="1">
              <a:defRPr/>
            </a:pPr>
            <a:r>
              <a:rPr lang="ru-RU" dirty="0" err="1" smtClean="0">
                <a:solidFill>
                  <a:schemeClr val="accent3">
                    <a:lumMod val="50000"/>
                  </a:schemeClr>
                </a:solidFill>
                <a:latin typeface="Arial" charset="0"/>
                <a:cs typeface="Arial" charset="0"/>
              </a:rPr>
              <a:t>Церкоспороз</a:t>
            </a:r>
            <a:endParaRPr lang="ru-RU" dirty="0">
              <a:solidFill>
                <a:schemeClr val="accent3">
                  <a:lumMod val="50000"/>
                </a:schemeClr>
              </a:solidFill>
              <a:latin typeface="Arial" charset="0"/>
              <a:cs typeface="Arial" charset="0"/>
            </a:endParaRPr>
          </a:p>
          <a:p>
            <a:pPr algn="r">
              <a:defRPr/>
            </a:pPr>
            <a:r>
              <a:rPr lang="en-US" sz="1400" dirty="0" err="1"/>
              <a:t>Cercospora</a:t>
            </a:r>
            <a:r>
              <a:rPr lang="en-US" sz="1400" dirty="0"/>
              <a:t> </a:t>
            </a:r>
            <a:r>
              <a:rPr lang="en-US" sz="1400" dirty="0" err="1"/>
              <a:t>sojina</a:t>
            </a:r>
            <a:endParaRPr lang="en-US" sz="1400" dirty="0">
              <a:solidFill>
                <a:schemeClr val="accent3">
                  <a:lumMod val="50000"/>
                </a:schemeClr>
              </a:solidFill>
              <a:latin typeface="Arial" charset="0"/>
              <a:cs typeface="Arial" charset="0"/>
            </a:endParaRPr>
          </a:p>
        </p:txBody>
      </p:sp>
      <p:sp>
        <p:nvSpPr>
          <p:cNvPr id="9" name="TextBox 8"/>
          <p:cNvSpPr txBox="1"/>
          <p:nvPr/>
        </p:nvSpPr>
        <p:spPr>
          <a:xfrm>
            <a:off x="3476240" y="2280966"/>
            <a:ext cx="2659063" cy="584775"/>
          </a:xfrm>
          <a:prstGeom prst="rect">
            <a:avLst/>
          </a:prstGeom>
          <a:noFill/>
        </p:spPr>
        <p:txBody>
          <a:bodyPr>
            <a:spAutoFit/>
          </a:bodyPr>
          <a:lstStyle/>
          <a:p>
            <a:pPr algn="r" eaLnBrk="1" hangingPunct="1">
              <a:defRPr/>
            </a:pPr>
            <a:r>
              <a:rPr lang="ru-RU" dirty="0" err="1" smtClean="0">
                <a:solidFill>
                  <a:schemeClr val="accent3">
                    <a:lumMod val="50000"/>
                  </a:schemeClr>
                </a:solidFill>
                <a:latin typeface="Arial" charset="0"/>
                <a:cs typeface="Arial" charset="0"/>
              </a:rPr>
              <a:t>Іржа</a:t>
            </a:r>
            <a:endParaRPr lang="ru-RU" dirty="0">
              <a:solidFill>
                <a:schemeClr val="accent3">
                  <a:lumMod val="50000"/>
                </a:schemeClr>
              </a:solidFill>
              <a:latin typeface="Arial" charset="0"/>
              <a:cs typeface="Arial" charset="0"/>
            </a:endParaRPr>
          </a:p>
          <a:p>
            <a:pPr algn="r">
              <a:defRPr/>
            </a:pPr>
            <a:r>
              <a:rPr lang="en-US" sz="1400" dirty="0" err="1"/>
              <a:t>Uromyces</a:t>
            </a:r>
            <a:r>
              <a:rPr lang="en-US" sz="1400" dirty="0"/>
              <a:t> </a:t>
            </a:r>
            <a:r>
              <a:rPr lang="en-US" sz="1400" dirty="0" err="1"/>
              <a:t>sojae</a:t>
            </a:r>
            <a:r>
              <a:rPr lang="en-US" sz="1400" i="1" dirty="0" smtClean="0">
                <a:solidFill>
                  <a:schemeClr val="accent3">
                    <a:lumMod val="50000"/>
                  </a:schemeClr>
                </a:solidFill>
                <a:latin typeface="Arial" charset="0"/>
                <a:cs typeface="Arial" charset="0"/>
              </a:rPr>
              <a:t>, </a:t>
            </a:r>
            <a:endParaRPr lang="ru-RU" sz="1400" i="1" dirty="0">
              <a:solidFill>
                <a:schemeClr val="accent3">
                  <a:lumMod val="50000"/>
                </a:schemeClr>
              </a:solidFill>
              <a:latin typeface="Arial" charset="0"/>
              <a:cs typeface="Arial" charset="0"/>
            </a:endParaRPr>
          </a:p>
        </p:txBody>
      </p:sp>
      <p:sp>
        <p:nvSpPr>
          <p:cNvPr id="10" name="TextBox 9"/>
          <p:cNvSpPr txBox="1"/>
          <p:nvPr/>
        </p:nvSpPr>
        <p:spPr>
          <a:xfrm>
            <a:off x="6267450" y="3311525"/>
            <a:ext cx="2419350" cy="584775"/>
          </a:xfrm>
          <a:prstGeom prst="rect">
            <a:avLst/>
          </a:prstGeom>
          <a:noFill/>
        </p:spPr>
        <p:txBody>
          <a:bodyPr>
            <a:spAutoFit/>
          </a:bodyPr>
          <a:lstStyle/>
          <a:p>
            <a:pPr algn="r" eaLnBrk="1" hangingPunct="1">
              <a:defRPr/>
            </a:pPr>
            <a:r>
              <a:rPr lang="ru-RU" dirty="0" err="1" smtClean="0">
                <a:solidFill>
                  <a:schemeClr val="accent3">
                    <a:lumMod val="50000"/>
                  </a:schemeClr>
                </a:solidFill>
                <a:latin typeface="Arial" charset="0"/>
                <a:cs typeface="Arial" charset="0"/>
              </a:rPr>
              <a:t>Борошниста</a:t>
            </a:r>
            <a:r>
              <a:rPr lang="ru-RU" dirty="0" smtClean="0">
                <a:solidFill>
                  <a:schemeClr val="accent3">
                    <a:lumMod val="50000"/>
                  </a:schemeClr>
                </a:solidFill>
                <a:latin typeface="Arial" charset="0"/>
                <a:cs typeface="Arial" charset="0"/>
              </a:rPr>
              <a:t> роса</a:t>
            </a:r>
            <a:endParaRPr lang="ru-RU" dirty="0">
              <a:solidFill>
                <a:schemeClr val="accent3">
                  <a:lumMod val="50000"/>
                </a:schemeClr>
              </a:solidFill>
              <a:latin typeface="Arial" charset="0"/>
              <a:cs typeface="Arial" charset="0"/>
            </a:endParaRPr>
          </a:p>
          <a:p>
            <a:pPr algn="r">
              <a:defRPr/>
            </a:pPr>
            <a:r>
              <a:rPr lang="en-US" sz="1400" dirty="0" err="1"/>
              <a:t>Erysiphe</a:t>
            </a:r>
            <a:r>
              <a:rPr lang="en-US" sz="1400" dirty="0"/>
              <a:t> </a:t>
            </a:r>
            <a:r>
              <a:rPr lang="en-US" sz="1400" dirty="0" err="1"/>
              <a:t>communis</a:t>
            </a:r>
            <a:endParaRPr lang="en-US" sz="1400" dirty="0">
              <a:solidFill>
                <a:schemeClr val="accent3">
                  <a:lumMod val="50000"/>
                </a:schemeClr>
              </a:solidFill>
              <a:latin typeface="Arial" charset="0"/>
              <a:cs typeface="Arial" charset="0"/>
            </a:endParaRPr>
          </a:p>
        </p:txBody>
      </p:sp>
      <p:pic>
        <p:nvPicPr>
          <p:cNvPr id="2" name="Рисунок 1"/>
          <p:cNvPicPr>
            <a:picLocks noChangeAspect="1"/>
          </p:cNvPicPr>
          <p:nvPr/>
        </p:nvPicPr>
        <p:blipFill>
          <a:blip r:embed="rId2" cstate="print"/>
          <a:stretch>
            <a:fillRect/>
          </a:stretch>
        </p:blipFill>
        <p:spPr>
          <a:xfrm>
            <a:off x="755577" y="2492895"/>
            <a:ext cx="2919036" cy="2186459"/>
          </a:xfrm>
          <a:prstGeom prst="rect">
            <a:avLst/>
          </a:prstGeom>
        </p:spPr>
      </p:pic>
      <p:pic>
        <p:nvPicPr>
          <p:cNvPr id="4" name="Рисунок 3"/>
          <p:cNvPicPr>
            <a:picLocks noChangeAspect="1"/>
          </p:cNvPicPr>
          <p:nvPr/>
        </p:nvPicPr>
        <p:blipFill>
          <a:blip r:embed="rId3" cstate="print"/>
          <a:stretch>
            <a:fillRect/>
          </a:stretch>
        </p:blipFill>
        <p:spPr>
          <a:xfrm>
            <a:off x="467544" y="4365104"/>
            <a:ext cx="2390775" cy="1647825"/>
          </a:xfrm>
          <a:prstGeom prst="rect">
            <a:avLst/>
          </a:prstGeom>
        </p:spPr>
      </p:pic>
      <p:pic>
        <p:nvPicPr>
          <p:cNvPr id="11" name="Рисунок 10"/>
          <p:cNvPicPr>
            <a:picLocks noChangeAspect="1"/>
          </p:cNvPicPr>
          <p:nvPr/>
        </p:nvPicPr>
        <p:blipFill>
          <a:blip r:embed="rId4" cstate="print"/>
          <a:stretch>
            <a:fillRect/>
          </a:stretch>
        </p:blipFill>
        <p:spPr>
          <a:xfrm>
            <a:off x="3441540" y="3068960"/>
            <a:ext cx="2971324" cy="2197398"/>
          </a:xfrm>
          <a:prstGeom prst="rect">
            <a:avLst/>
          </a:prstGeom>
        </p:spPr>
      </p:pic>
      <p:pic>
        <p:nvPicPr>
          <p:cNvPr id="12" name="Рисунок 11"/>
          <p:cNvPicPr>
            <a:picLocks noChangeAspect="1"/>
          </p:cNvPicPr>
          <p:nvPr/>
        </p:nvPicPr>
        <p:blipFill>
          <a:blip r:embed="rId5" cstate="print"/>
          <a:stretch>
            <a:fillRect/>
          </a:stretch>
        </p:blipFill>
        <p:spPr>
          <a:xfrm>
            <a:off x="5872748" y="4434356"/>
            <a:ext cx="2865512" cy="2149134"/>
          </a:xfrm>
          <a:prstGeom prst="rect">
            <a:avLst/>
          </a:prstGeom>
        </p:spPr>
      </p:pic>
      <p:sp>
        <p:nvSpPr>
          <p:cNvPr id="13" name="Прямоугольник 12"/>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Основні захворювання сої</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33666876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332656"/>
            <a:ext cx="8676456" cy="584775"/>
          </a:xfrm>
          <a:prstGeom prst="rect">
            <a:avLst/>
          </a:prstGeom>
          <a:noFill/>
        </p:spPr>
        <p:txBody>
          <a:bodyPr wrap="square" lIns="91440" tIns="45720" rIns="91440" bIns="45720">
            <a:spAutoFit/>
          </a:bodyPr>
          <a:lstStyle/>
          <a:p>
            <a:r>
              <a:rPr lang="uk-UA" sz="3200" dirty="0" err="1" smtClean="0">
                <a:ln w="0"/>
                <a:solidFill>
                  <a:schemeClr val="accent3">
                    <a:lumMod val="50000"/>
                  </a:schemeClr>
                </a:solidFill>
              </a:rPr>
              <a:t>Основные</a:t>
            </a:r>
            <a:r>
              <a:rPr lang="uk-UA" sz="3200" dirty="0" smtClean="0">
                <a:ln w="0"/>
                <a:solidFill>
                  <a:schemeClr val="accent3">
                    <a:lumMod val="50000"/>
                  </a:schemeClr>
                </a:solidFill>
              </a:rPr>
              <a:t> </a:t>
            </a:r>
            <a:r>
              <a:rPr lang="uk-UA" sz="3200" dirty="0" err="1" smtClean="0">
                <a:ln w="0"/>
                <a:solidFill>
                  <a:schemeClr val="accent3">
                    <a:lumMod val="50000"/>
                  </a:schemeClr>
                </a:solidFill>
              </a:rPr>
              <a:t>болезни</a:t>
            </a:r>
            <a:r>
              <a:rPr lang="uk-UA" sz="3200" dirty="0" smtClean="0">
                <a:ln w="0"/>
                <a:solidFill>
                  <a:schemeClr val="accent3">
                    <a:lumMod val="50000"/>
                  </a:schemeClr>
                </a:solidFill>
              </a:rPr>
              <a:t> </a:t>
            </a:r>
            <a:r>
              <a:rPr lang="uk-UA" sz="3200" dirty="0" err="1" smtClean="0">
                <a:ln w="0"/>
                <a:solidFill>
                  <a:schemeClr val="accent3">
                    <a:lumMod val="50000"/>
                  </a:schemeClr>
                </a:solidFill>
              </a:rPr>
              <a:t>сои</a:t>
            </a:r>
            <a:endParaRPr lang="uk-UA" sz="3200" b="0" cap="none" spc="0" dirty="0" smtClean="0">
              <a:ln w="0"/>
              <a:solidFill>
                <a:schemeClr val="accent3">
                  <a:lumMod val="50000"/>
                </a:schemeClr>
              </a:solidFill>
              <a:effectLst/>
            </a:endParaRPr>
          </a:p>
        </p:txBody>
      </p:sp>
      <p:sp>
        <p:nvSpPr>
          <p:cNvPr id="9" name="TextBox 8"/>
          <p:cNvSpPr txBox="1"/>
          <p:nvPr/>
        </p:nvSpPr>
        <p:spPr>
          <a:xfrm>
            <a:off x="2920124" y="1704713"/>
            <a:ext cx="2659063" cy="1415772"/>
          </a:xfrm>
          <a:prstGeom prst="rect">
            <a:avLst/>
          </a:prstGeom>
          <a:noFill/>
        </p:spPr>
        <p:txBody>
          <a:bodyPr>
            <a:spAutoFit/>
          </a:bodyPr>
          <a:lstStyle/>
          <a:p>
            <a:pPr algn="r" eaLnBrk="1" hangingPunct="1">
              <a:defRPr/>
            </a:pPr>
            <a:r>
              <a:rPr lang="uk-UA" dirty="0" smtClean="0">
                <a:solidFill>
                  <a:schemeClr val="accent3">
                    <a:lumMod val="50000"/>
                  </a:schemeClr>
                </a:solidFill>
                <a:latin typeface="Arial" charset="0"/>
                <a:cs typeface="Arial" charset="0"/>
              </a:rPr>
              <a:t>Бактеріози</a:t>
            </a:r>
          </a:p>
          <a:p>
            <a:pPr algn="r" eaLnBrk="1" hangingPunct="1">
              <a:defRPr/>
            </a:pPr>
            <a:r>
              <a:rPr lang="uk-UA" dirty="0" err="1" smtClean="0">
                <a:solidFill>
                  <a:schemeClr val="accent3">
                    <a:lumMod val="50000"/>
                  </a:schemeClr>
                </a:solidFill>
                <a:latin typeface="Arial" charset="0"/>
                <a:cs typeface="Arial" charset="0"/>
              </a:rPr>
              <a:t>Пустульний</a:t>
            </a:r>
            <a:r>
              <a:rPr lang="uk-UA" dirty="0" smtClean="0">
                <a:solidFill>
                  <a:schemeClr val="accent3">
                    <a:lumMod val="50000"/>
                  </a:schemeClr>
                </a:solidFill>
                <a:latin typeface="Arial" charset="0"/>
                <a:cs typeface="Arial" charset="0"/>
              </a:rPr>
              <a:t> бактеріоз</a:t>
            </a:r>
          </a:p>
          <a:p>
            <a:pPr algn="r" eaLnBrk="1" hangingPunct="1">
              <a:defRPr/>
            </a:pPr>
            <a:r>
              <a:rPr lang="uk-UA" dirty="0" err="1" smtClean="0">
                <a:solidFill>
                  <a:schemeClr val="accent3">
                    <a:lumMod val="50000"/>
                  </a:schemeClr>
                </a:solidFill>
                <a:latin typeface="Arial" charset="0"/>
                <a:cs typeface="Arial" charset="0"/>
              </a:rPr>
              <a:t>Углова</a:t>
            </a:r>
            <a:r>
              <a:rPr lang="uk-UA" dirty="0" smtClean="0">
                <a:solidFill>
                  <a:schemeClr val="accent3">
                    <a:lumMod val="50000"/>
                  </a:schemeClr>
                </a:solidFill>
                <a:latin typeface="Arial" charset="0"/>
                <a:cs typeface="Arial" charset="0"/>
              </a:rPr>
              <a:t> плямистість</a:t>
            </a:r>
          </a:p>
          <a:p>
            <a:pPr algn="r" eaLnBrk="1" hangingPunct="1">
              <a:defRPr/>
            </a:pPr>
            <a:r>
              <a:rPr lang="uk-UA" dirty="0" smtClean="0">
                <a:solidFill>
                  <a:schemeClr val="accent3">
                    <a:lumMod val="50000"/>
                  </a:schemeClr>
                </a:solidFill>
                <a:latin typeface="Arial" charset="0"/>
                <a:cs typeface="Arial" charset="0"/>
              </a:rPr>
              <a:t>Бактеріальний опік</a:t>
            </a:r>
          </a:p>
          <a:p>
            <a:pPr algn="r">
              <a:defRPr/>
            </a:pPr>
            <a:r>
              <a:rPr lang="uk-UA" sz="1400" dirty="0" smtClean="0"/>
              <a:t>комплекс</a:t>
            </a:r>
            <a:endParaRPr lang="uk-UA" sz="1400" i="1" dirty="0">
              <a:solidFill>
                <a:schemeClr val="accent3">
                  <a:lumMod val="50000"/>
                </a:schemeClr>
              </a:solidFill>
              <a:latin typeface="Arial" charset="0"/>
              <a:cs typeface="Arial" charset="0"/>
            </a:endParaRPr>
          </a:p>
        </p:txBody>
      </p:sp>
      <p:sp>
        <p:nvSpPr>
          <p:cNvPr id="10" name="TextBox 9"/>
          <p:cNvSpPr txBox="1"/>
          <p:nvPr/>
        </p:nvSpPr>
        <p:spPr>
          <a:xfrm>
            <a:off x="6267450" y="3311525"/>
            <a:ext cx="2419350" cy="584775"/>
          </a:xfrm>
          <a:prstGeom prst="rect">
            <a:avLst/>
          </a:prstGeom>
          <a:noFill/>
        </p:spPr>
        <p:txBody>
          <a:bodyPr>
            <a:spAutoFit/>
          </a:bodyPr>
          <a:lstStyle/>
          <a:p>
            <a:pPr algn="r" eaLnBrk="1" hangingPunct="1">
              <a:defRPr/>
            </a:pPr>
            <a:r>
              <a:rPr lang="ru-RU" dirty="0" err="1" smtClean="0">
                <a:solidFill>
                  <a:schemeClr val="accent3">
                    <a:lumMod val="50000"/>
                  </a:schemeClr>
                </a:solidFill>
                <a:latin typeface="Arial" charset="0"/>
                <a:cs typeface="Arial" charset="0"/>
              </a:rPr>
              <a:t>Пероноспороз</a:t>
            </a:r>
            <a:endParaRPr lang="ru-RU" dirty="0">
              <a:solidFill>
                <a:schemeClr val="accent3">
                  <a:lumMod val="50000"/>
                </a:schemeClr>
              </a:solidFill>
              <a:latin typeface="Arial" charset="0"/>
              <a:cs typeface="Arial" charset="0"/>
            </a:endParaRPr>
          </a:p>
          <a:p>
            <a:pPr algn="r">
              <a:defRPr/>
            </a:pPr>
            <a:r>
              <a:rPr lang="en-US" sz="1400" dirty="0" err="1"/>
              <a:t>Peronospora</a:t>
            </a:r>
            <a:r>
              <a:rPr lang="en-US" sz="1400" dirty="0"/>
              <a:t> </a:t>
            </a:r>
            <a:r>
              <a:rPr lang="en-US" sz="1400" dirty="0" err="1"/>
              <a:t>manshurica</a:t>
            </a:r>
            <a:endParaRPr lang="en-US" sz="1400" dirty="0">
              <a:solidFill>
                <a:schemeClr val="accent3">
                  <a:lumMod val="50000"/>
                </a:schemeClr>
              </a:solidFill>
              <a:latin typeface="Arial" charset="0"/>
              <a:cs typeface="Arial" charset="0"/>
            </a:endParaRPr>
          </a:p>
        </p:txBody>
      </p:sp>
      <p:pic>
        <p:nvPicPr>
          <p:cNvPr id="2" name="Рисунок 1"/>
          <p:cNvPicPr>
            <a:picLocks noChangeAspect="1"/>
          </p:cNvPicPr>
          <p:nvPr/>
        </p:nvPicPr>
        <p:blipFill>
          <a:blip r:embed="rId2" cstate="print"/>
          <a:stretch>
            <a:fillRect/>
          </a:stretch>
        </p:blipFill>
        <p:spPr>
          <a:xfrm>
            <a:off x="6372201" y="4005064"/>
            <a:ext cx="2314600" cy="2387310"/>
          </a:xfrm>
          <a:prstGeom prst="rect">
            <a:avLst/>
          </a:prstGeom>
        </p:spPr>
      </p:pic>
      <p:pic>
        <p:nvPicPr>
          <p:cNvPr id="4" name="Рисунок 3"/>
          <p:cNvPicPr>
            <a:picLocks noChangeAspect="1"/>
          </p:cNvPicPr>
          <p:nvPr/>
        </p:nvPicPr>
        <p:blipFill>
          <a:blip r:embed="rId3" cstate="print"/>
          <a:stretch>
            <a:fillRect/>
          </a:stretch>
        </p:blipFill>
        <p:spPr>
          <a:xfrm>
            <a:off x="280761" y="1582031"/>
            <a:ext cx="2371597" cy="2339976"/>
          </a:xfrm>
          <a:prstGeom prst="rect">
            <a:avLst/>
          </a:prstGeom>
        </p:spPr>
      </p:pic>
      <p:pic>
        <p:nvPicPr>
          <p:cNvPr id="6" name="Рисунок 5"/>
          <p:cNvPicPr>
            <a:picLocks noChangeAspect="1"/>
          </p:cNvPicPr>
          <p:nvPr/>
        </p:nvPicPr>
        <p:blipFill>
          <a:blip r:embed="rId4" cstate="print"/>
          <a:stretch>
            <a:fillRect/>
          </a:stretch>
        </p:blipFill>
        <p:spPr>
          <a:xfrm>
            <a:off x="280761" y="4215167"/>
            <a:ext cx="3236274" cy="2177207"/>
          </a:xfrm>
          <a:prstGeom prst="rect">
            <a:avLst/>
          </a:prstGeom>
        </p:spPr>
      </p:pic>
      <p:pic>
        <p:nvPicPr>
          <p:cNvPr id="5" name="Рисунок 4"/>
          <p:cNvPicPr>
            <a:picLocks noChangeAspect="1"/>
          </p:cNvPicPr>
          <p:nvPr/>
        </p:nvPicPr>
        <p:blipFill>
          <a:blip r:embed="rId5" cstate="print"/>
          <a:stretch>
            <a:fillRect/>
          </a:stretch>
        </p:blipFill>
        <p:spPr>
          <a:xfrm>
            <a:off x="2920124" y="3193958"/>
            <a:ext cx="2885248" cy="1942283"/>
          </a:xfrm>
          <a:prstGeom prst="rect">
            <a:avLst/>
          </a:prstGeom>
        </p:spPr>
      </p:pic>
    </p:spTree>
    <p:extLst>
      <p:ext uri="{BB962C8B-B14F-4D97-AF65-F5344CB8AC3E}">
        <p14:creationId xmlns:p14="http://schemas.microsoft.com/office/powerpoint/2010/main" val="23714380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340768"/>
            <a:ext cx="8784976" cy="3970318"/>
          </a:xfrm>
          <a:prstGeom prst="rect">
            <a:avLst/>
          </a:prstGeom>
          <a:noFill/>
        </p:spPr>
        <p:txBody>
          <a:bodyPr wrap="square" lIns="91440" tIns="45720" rIns="91440" bIns="45720">
            <a:spAutoFit/>
          </a:bodyPr>
          <a:lstStyle/>
          <a:p>
            <a:pPr algn="ctr"/>
            <a:r>
              <a:rPr lang="uk-UA" sz="6000" b="0" cap="none" spc="0" dirty="0" smtClean="0">
                <a:ln w="0"/>
                <a:solidFill>
                  <a:schemeClr val="accent3">
                    <a:lumMod val="50000"/>
                  </a:schemeClr>
                </a:solidFill>
                <a:effectLst/>
              </a:rPr>
              <a:t>біологічний фунгіцид</a:t>
            </a:r>
          </a:p>
          <a:p>
            <a:pPr algn="ctr"/>
            <a:r>
              <a:rPr lang="uk-UA" sz="6000" dirty="0" smtClean="0">
                <a:ln w="0"/>
                <a:solidFill>
                  <a:schemeClr val="accent3">
                    <a:lumMod val="50000"/>
                  </a:schemeClr>
                </a:solidFill>
              </a:rPr>
              <a:t>стимулятор росту</a:t>
            </a:r>
          </a:p>
          <a:p>
            <a:pPr algn="ctr"/>
            <a:r>
              <a:rPr lang="uk-UA" sz="6000" b="0" cap="none" spc="0" dirty="0" smtClean="0">
                <a:ln w="0"/>
                <a:solidFill>
                  <a:schemeClr val="accent3">
                    <a:lumMod val="50000"/>
                  </a:schemeClr>
                </a:solidFill>
                <a:effectLst/>
              </a:rPr>
              <a:t>мікродобриво</a:t>
            </a:r>
          </a:p>
          <a:p>
            <a:pPr algn="ctr"/>
            <a:r>
              <a:rPr lang="uk-UA" sz="7200" b="1" dirty="0" smtClean="0">
                <a:ln w="0"/>
                <a:solidFill>
                  <a:schemeClr val="accent3">
                    <a:lumMod val="50000"/>
                  </a:schemeClr>
                </a:solidFill>
              </a:rPr>
              <a:t>Нива 2Б</a:t>
            </a:r>
            <a:endParaRPr lang="uk-UA" sz="7200" b="1" dirty="0">
              <a:ln w="0"/>
              <a:solidFill>
                <a:schemeClr val="accent3">
                  <a:lumMod val="50000"/>
                </a:schemeClr>
              </a:solidFill>
            </a:endParaRPr>
          </a:p>
        </p:txBody>
      </p:sp>
    </p:spTree>
    <p:extLst>
      <p:ext uri="{BB962C8B-B14F-4D97-AF65-F5344CB8AC3E}">
        <p14:creationId xmlns:p14="http://schemas.microsoft.com/office/powerpoint/2010/main" val="18263235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Біологічний фунгіцид</a:t>
            </a:r>
            <a:endParaRPr lang="uk-UA" sz="3200" b="0" cap="none" spc="0" dirty="0" smtClean="0">
              <a:ln w="0"/>
              <a:solidFill>
                <a:schemeClr val="accent3">
                  <a:lumMod val="50000"/>
                </a:schemeClr>
              </a:solidFill>
              <a:effectLst/>
            </a:endParaRPr>
          </a:p>
        </p:txBody>
      </p:sp>
      <p:sp>
        <p:nvSpPr>
          <p:cNvPr id="4" name="Прямоугольник 3"/>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Нива 2Б</a:t>
            </a:r>
            <a:endParaRPr lang="uk-UA" sz="3200" b="1" cap="none" spc="0" dirty="0" smtClean="0">
              <a:ln w="0"/>
              <a:solidFill>
                <a:schemeClr val="accent3">
                  <a:lumMod val="50000"/>
                </a:schemeClr>
              </a:solidFill>
              <a:effectLst/>
            </a:endParaRPr>
          </a:p>
        </p:txBody>
      </p:sp>
      <p:sp>
        <p:nvSpPr>
          <p:cNvPr id="2" name="Прямоугольник 1"/>
          <p:cNvSpPr/>
          <p:nvPr/>
        </p:nvSpPr>
        <p:spPr>
          <a:xfrm>
            <a:off x="467544" y="1916832"/>
            <a:ext cx="5256584" cy="4708981"/>
          </a:xfrm>
          <a:prstGeom prst="rect">
            <a:avLst/>
          </a:prstGeom>
        </p:spPr>
        <p:txBody>
          <a:bodyPr wrap="square">
            <a:spAutoFit/>
          </a:bodyPr>
          <a:lstStyle/>
          <a:p>
            <a:r>
              <a:rPr lang="uk-UA" sz="2000" dirty="0" smtClean="0">
                <a:solidFill>
                  <a:schemeClr val="accent5">
                    <a:lumMod val="50000"/>
                  </a:schemeClr>
                </a:solidFill>
                <a:latin typeface="Arial" panose="020B0604020202020204" pitchFamily="34" charset="0"/>
                <a:cs typeface="Arial" panose="020B0604020202020204" pitchFamily="34" charset="0"/>
              </a:rPr>
              <a:t>Препаративна форма: </a:t>
            </a:r>
          </a:p>
          <a:p>
            <a:r>
              <a:rPr lang="uk-UA" sz="2000" dirty="0" smtClean="0">
                <a:solidFill>
                  <a:schemeClr val="accent5">
                    <a:lumMod val="50000"/>
                  </a:schemeClr>
                </a:solidFill>
                <a:latin typeface="Arial" panose="020B0604020202020204" pitchFamily="34" charset="0"/>
                <a:cs typeface="Arial" panose="020B0604020202020204" pitchFamily="34" charset="0"/>
              </a:rPr>
              <a:t>двокомпонентний препарат - рідина</a:t>
            </a:r>
          </a:p>
          <a:p>
            <a:endParaRPr lang="uk-UA" sz="2000" dirty="0" smtClean="0">
              <a:solidFill>
                <a:schemeClr val="accent5">
                  <a:lumMod val="50000"/>
                </a:schemeClr>
              </a:solidFill>
              <a:latin typeface="Arial" panose="020B0604020202020204" pitchFamily="34" charset="0"/>
              <a:cs typeface="Arial" panose="020B0604020202020204" pitchFamily="34" charset="0"/>
            </a:endParaRPr>
          </a:p>
          <a:p>
            <a:r>
              <a:rPr lang="uk-UA" sz="2000" dirty="0" smtClean="0">
                <a:solidFill>
                  <a:schemeClr val="accent5">
                    <a:lumMod val="50000"/>
                  </a:schemeClr>
                </a:solidFill>
                <a:latin typeface="Arial" panose="020B0604020202020204" pitchFamily="34" charset="0"/>
                <a:cs typeface="Arial" panose="020B0604020202020204" pitchFamily="34" charset="0"/>
              </a:rPr>
              <a:t>Склад: </a:t>
            </a:r>
          </a:p>
          <a:p>
            <a:pPr marL="342900" indent="-342900">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живі клітини бактерії </a:t>
            </a:r>
            <a:r>
              <a:rPr lang="uk-UA" sz="2000" dirty="0" err="1" smtClean="0">
                <a:solidFill>
                  <a:schemeClr val="accent5">
                    <a:lumMod val="50000"/>
                  </a:schemeClr>
                </a:solidFill>
                <a:latin typeface="Arial" panose="020B0604020202020204" pitchFamily="34" charset="0"/>
                <a:cs typeface="Arial" panose="020B0604020202020204" pitchFamily="34" charset="0"/>
              </a:rPr>
              <a:t>Pseudomonas</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aureofaciens</a:t>
            </a:r>
            <a:r>
              <a:rPr lang="uk-UA" sz="2000" dirty="0" smtClean="0">
                <a:solidFill>
                  <a:schemeClr val="accent5">
                    <a:lumMod val="50000"/>
                  </a:schemeClr>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uk-UA" sz="2000" dirty="0" smtClean="0">
                <a:solidFill>
                  <a:schemeClr val="accent5">
                    <a:lumMod val="50000"/>
                  </a:schemeClr>
                </a:solidFill>
                <a:latin typeface="Arial" panose="020B0604020202020204" pitchFamily="34" charset="0"/>
                <a:cs typeface="Arial" panose="020B0604020202020204" pitchFamily="34" charset="0"/>
              </a:rPr>
              <a:t>мікроелементи в </a:t>
            </a:r>
            <a:r>
              <a:rPr lang="uk-UA" sz="2000" dirty="0" err="1" smtClean="0">
                <a:solidFill>
                  <a:schemeClr val="accent5">
                    <a:lumMod val="50000"/>
                  </a:schemeClr>
                </a:solidFill>
                <a:latin typeface="Arial" panose="020B0604020202020204" pitchFamily="34" charset="0"/>
                <a:cs typeface="Arial" panose="020B0604020202020204" pitchFamily="34" charset="0"/>
              </a:rPr>
              <a:t>хелатній</a:t>
            </a:r>
            <a:r>
              <a:rPr lang="uk-UA" sz="2000" dirty="0" smtClean="0">
                <a:solidFill>
                  <a:schemeClr val="accent5">
                    <a:lumMod val="50000"/>
                  </a:schemeClr>
                </a:solidFill>
                <a:latin typeface="Arial" panose="020B0604020202020204" pitchFamily="34" charset="0"/>
                <a:cs typeface="Arial" panose="020B0604020202020204" pitchFamily="34" charset="0"/>
              </a:rPr>
              <a:t> формі (</a:t>
            </a:r>
            <a:r>
              <a:rPr lang="uk-UA" sz="2000" dirty="0" err="1" smtClean="0">
                <a:solidFill>
                  <a:schemeClr val="accent5">
                    <a:lumMod val="50000"/>
                  </a:schemeClr>
                </a:solidFill>
                <a:latin typeface="Arial" panose="020B0604020202020204" pitchFamily="34" charset="0"/>
                <a:cs typeface="Arial" panose="020B0604020202020204" pitchFamily="34" charset="0"/>
              </a:rPr>
              <a:t>Zn</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Co</a:t>
            </a:r>
            <a:r>
              <a:rPr lang="uk-UA" sz="2000" dirty="0" smtClean="0">
                <a:solidFill>
                  <a:schemeClr val="accent5">
                    <a:lumMod val="50000"/>
                  </a:schemeClr>
                </a:solidFill>
                <a:latin typeface="Arial" panose="020B0604020202020204" pitchFamily="34" charset="0"/>
                <a:cs typeface="Arial" panose="020B0604020202020204" pitchFamily="34" charset="0"/>
              </a:rPr>
              <a:t>, B, </a:t>
            </a:r>
            <a:r>
              <a:rPr lang="uk-UA" sz="2000" dirty="0" err="1" smtClean="0">
                <a:solidFill>
                  <a:schemeClr val="accent5">
                    <a:lumMod val="50000"/>
                  </a:schemeClr>
                </a:solidFill>
                <a:latin typeface="Arial" panose="020B0604020202020204" pitchFamily="34" charset="0"/>
                <a:cs typeface="Arial" panose="020B0604020202020204" pitchFamily="34" charset="0"/>
              </a:rPr>
              <a:t>Mo</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Fe</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Mn</a:t>
            </a:r>
            <a:r>
              <a:rPr lang="uk-UA" sz="2000" dirty="0" smtClean="0">
                <a:solidFill>
                  <a:schemeClr val="accent5">
                    <a:lumMod val="50000"/>
                  </a:schemeClr>
                </a:solidFill>
                <a:latin typeface="Arial" panose="020B0604020202020204" pitchFamily="34" charset="0"/>
                <a:cs typeface="Arial" panose="020B0604020202020204" pitchFamily="34" charset="0"/>
              </a:rPr>
              <a:t>, </a:t>
            </a:r>
            <a:r>
              <a:rPr lang="uk-UA" sz="2000" dirty="0" err="1" smtClean="0">
                <a:solidFill>
                  <a:schemeClr val="accent5">
                    <a:lumMod val="50000"/>
                  </a:schemeClr>
                </a:solidFill>
                <a:latin typeface="Arial" panose="020B0604020202020204" pitchFamily="34" charset="0"/>
                <a:cs typeface="Arial" panose="020B0604020202020204" pitchFamily="34" charset="0"/>
              </a:rPr>
              <a:t>Cu</a:t>
            </a:r>
            <a:r>
              <a:rPr lang="uk-UA" sz="2000" dirty="0" smtClean="0">
                <a:solidFill>
                  <a:schemeClr val="accent5">
                    <a:lumMod val="50000"/>
                  </a:schemeClr>
                </a:solidFill>
                <a:latin typeface="Arial" panose="020B0604020202020204" pitchFamily="34" charset="0"/>
                <a:cs typeface="Arial" panose="020B0604020202020204" pitchFamily="34" charset="0"/>
              </a:rPr>
              <a:t>), природній регулятор росту.</a:t>
            </a:r>
          </a:p>
          <a:p>
            <a:endParaRPr lang="uk-UA" sz="2000" dirty="0" smtClean="0">
              <a:solidFill>
                <a:schemeClr val="accent5">
                  <a:lumMod val="50000"/>
                </a:schemeClr>
              </a:solidFill>
              <a:latin typeface="Arial" panose="020B0604020202020204" pitchFamily="34" charset="0"/>
              <a:cs typeface="Arial" panose="020B0604020202020204" pitchFamily="34" charset="0"/>
            </a:endParaRPr>
          </a:p>
          <a:p>
            <a:r>
              <a:rPr lang="uk-UA" sz="2000" dirty="0" smtClean="0">
                <a:solidFill>
                  <a:schemeClr val="accent5">
                    <a:lumMod val="50000"/>
                  </a:schemeClr>
                </a:solidFill>
                <a:latin typeface="Arial" panose="020B0604020202020204" pitchFamily="34" charset="0"/>
                <a:cs typeface="Arial" panose="020B0604020202020204" pitchFamily="34" charset="0"/>
              </a:rPr>
              <a:t>титр: не менш 2,0Х10</a:t>
            </a:r>
            <a:r>
              <a:rPr lang="uk-UA" sz="2000" baseline="30000" dirty="0" smtClean="0">
                <a:solidFill>
                  <a:schemeClr val="accent5">
                    <a:lumMod val="50000"/>
                  </a:schemeClr>
                </a:solidFill>
                <a:latin typeface="Arial" panose="020B0604020202020204" pitchFamily="34" charset="0"/>
                <a:cs typeface="Arial" panose="020B0604020202020204" pitchFamily="34" charset="0"/>
              </a:rPr>
              <a:t>9</a:t>
            </a:r>
            <a:r>
              <a:rPr lang="uk-UA" sz="2000" dirty="0" smtClean="0">
                <a:solidFill>
                  <a:schemeClr val="accent5">
                    <a:lumMod val="50000"/>
                  </a:schemeClr>
                </a:solidFill>
                <a:latin typeface="Arial" panose="020B0604020202020204" pitchFamily="34" charset="0"/>
                <a:cs typeface="Arial" panose="020B0604020202020204" pitchFamily="34" charset="0"/>
              </a:rPr>
              <a:t> КОЕ/мл.</a:t>
            </a:r>
          </a:p>
          <a:p>
            <a:endParaRPr lang="uk-UA" sz="2000" dirty="0" smtClean="0">
              <a:solidFill>
                <a:schemeClr val="accent5">
                  <a:lumMod val="50000"/>
                </a:schemeClr>
              </a:solidFill>
              <a:latin typeface="Arial" panose="020B0604020202020204" pitchFamily="34" charset="0"/>
              <a:cs typeface="Arial" panose="020B0604020202020204" pitchFamily="34" charset="0"/>
            </a:endParaRPr>
          </a:p>
          <a:p>
            <a:r>
              <a:rPr lang="uk-UA" sz="2000" dirty="0" smtClean="0">
                <a:solidFill>
                  <a:schemeClr val="accent5">
                    <a:lumMod val="50000"/>
                  </a:schemeClr>
                </a:solidFill>
                <a:latin typeface="Arial" panose="020B0604020202020204" pitchFamily="34" charset="0"/>
                <a:cs typeface="Arial" panose="020B0604020202020204" pitchFamily="34" charset="0"/>
              </a:rPr>
              <a:t>Пакування: </a:t>
            </a:r>
          </a:p>
          <a:p>
            <a:r>
              <a:rPr lang="uk-UA" sz="2000" dirty="0" smtClean="0">
                <a:solidFill>
                  <a:schemeClr val="accent5">
                    <a:lumMod val="50000"/>
                  </a:schemeClr>
                </a:solidFill>
                <a:latin typeface="Arial" panose="020B0604020202020204" pitchFamily="34" charset="0"/>
                <a:cs typeface="Arial" panose="020B0604020202020204" pitchFamily="34" charset="0"/>
              </a:rPr>
              <a:t>состав А — каністра обсягом 5 л</a:t>
            </a:r>
          </a:p>
          <a:p>
            <a:r>
              <a:rPr lang="uk-UA" sz="2000" dirty="0" smtClean="0">
                <a:solidFill>
                  <a:schemeClr val="accent5">
                    <a:lumMod val="50000"/>
                  </a:schemeClr>
                </a:solidFill>
                <a:latin typeface="Arial" panose="020B0604020202020204" pitchFamily="34" charset="0"/>
                <a:cs typeface="Arial" panose="020B0604020202020204" pitchFamily="34" charset="0"/>
              </a:rPr>
              <a:t>состав Б — каністра обсягом 10 л.</a:t>
            </a:r>
            <a:endParaRPr lang="uk-UA" sz="2000" dirty="0">
              <a:solidFill>
                <a:schemeClr val="accent5">
                  <a:lumMod val="50000"/>
                </a:schemeClr>
              </a:solidFill>
              <a:latin typeface="Arial" panose="020B0604020202020204" pitchFamily="34" charset="0"/>
              <a:cs typeface="Arial" panose="020B0604020202020204" pitchFamily="34"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2708920"/>
            <a:ext cx="5506184" cy="4052754"/>
          </a:xfrm>
          <a:prstGeom prst="rect">
            <a:avLst/>
          </a:prstGeom>
        </p:spPr>
      </p:pic>
    </p:spTree>
    <p:extLst>
      <p:ext uri="{BB962C8B-B14F-4D97-AF65-F5344CB8AC3E}">
        <p14:creationId xmlns:p14="http://schemas.microsoft.com/office/powerpoint/2010/main" val="13632966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086981"/>
            <a:ext cx="8208912" cy="3785652"/>
          </a:xfrm>
          <a:prstGeom prst="rect">
            <a:avLst/>
          </a:prstGeom>
        </p:spPr>
        <p:txBody>
          <a:bodyPr wrap="square">
            <a:spAutoFit/>
          </a:bodyPr>
          <a:lstStyle/>
          <a:p>
            <a:pPr indent="360363" algn="just"/>
            <a:r>
              <a:rPr lang="uk-UA" sz="2400" dirty="0" smtClean="0">
                <a:solidFill>
                  <a:schemeClr val="accent5">
                    <a:lumMod val="50000"/>
                  </a:schemeClr>
                </a:solidFill>
                <a:latin typeface="Arial" panose="020B0604020202020204" pitchFamily="34" charset="0"/>
                <a:cs typeface="Arial" panose="020B0604020202020204" pitchFamily="34" charset="0"/>
              </a:rPr>
              <a:t>Багато функціональний препарат в склад якого входить біологічний фунгіцид, природний регулятор росту та мікроелементи.</a:t>
            </a:r>
          </a:p>
          <a:p>
            <a:pPr indent="360363" algn="just"/>
            <a:r>
              <a:rPr lang="uk-UA" sz="2400" dirty="0" smtClean="0">
                <a:solidFill>
                  <a:schemeClr val="accent5">
                    <a:lumMod val="50000"/>
                  </a:schemeClr>
                </a:solidFill>
                <a:latin typeface="Arial" panose="020B0604020202020204" pitchFamily="34" charset="0"/>
                <a:cs typeface="Arial" panose="020B0604020202020204" pitchFamily="34" charset="0"/>
              </a:rPr>
              <a:t>Використовується для захисту зернобобових культур від фузаріозу (як місцеве враження, так і </a:t>
            </a:r>
            <a:r>
              <a:rPr lang="uk-UA" sz="2400" dirty="0" err="1" smtClean="0">
                <a:solidFill>
                  <a:schemeClr val="accent5">
                    <a:lumMod val="50000"/>
                  </a:schemeClr>
                </a:solidFill>
                <a:latin typeface="Arial" panose="020B0604020202020204" pitchFamily="34" charset="0"/>
                <a:cs typeface="Arial" panose="020B0604020202020204" pitchFamily="34" charset="0"/>
              </a:rPr>
              <a:t>дифузіоннє</a:t>
            </a:r>
            <a:r>
              <a:rPr lang="uk-UA" sz="2400" dirty="0" smtClean="0">
                <a:solidFill>
                  <a:schemeClr val="accent5">
                    <a:lumMod val="50000"/>
                  </a:schemeClr>
                </a:solidFill>
                <a:latin typeface="Arial" panose="020B0604020202020204" pitchFamily="34" charset="0"/>
                <a:cs typeface="Arial" panose="020B0604020202020204" pitchFamily="34" charset="0"/>
              </a:rPr>
              <a:t>) антракнозу, </a:t>
            </a:r>
            <a:r>
              <a:rPr lang="uk-UA" sz="2400" dirty="0" err="1" smtClean="0">
                <a:solidFill>
                  <a:schemeClr val="accent5">
                    <a:lumMod val="50000"/>
                  </a:schemeClr>
                </a:solidFill>
                <a:latin typeface="Arial" panose="020B0604020202020204" pitchFamily="34" charset="0"/>
                <a:cs typeface="Arial" panose="020B0604020202020204" pitchFamily="34" charset="0"/>
              </a:rPr>
              <a:t>септоріозу</a:t>
            </a:r>
            <a:r>
              <a:rPr lang="uk-UA" sz="2400" dirty="0" smtClean="0">
                <a:solidFill>
                  <a:schemeClr val="accent5">
                    <a:lumMod val="50000"/>
                  </a:schemeClr>
                </a:solidFill>
                <a:latin typeface="Arial" panose="020B0604020202020204" pitchFamily="34" charset="0"/>
                <a:cs typeface="Arial" panose="020B0604020202020204" pitchFamily="34" charset="0"/>
              </a:rPr>
              <a:t>, аскохітозу, білої та сірої гнилі.</a:t>
            </a:r>
          </a:p>
          <a:p>
            <a:pPr indent="360363" algn="just"/>
            <a:r>
              <a:rPr lang="uk-UA" sz="2400" dirty="0" smtClean="0">
                <a:solidFill>
                  <a:schemeClr val="accent5">
                    <a:lumMod val="50000"/>
                  </a:schemeClr>
                </a:solidFill>
                <a:latin typeface="Arial" panose="020B0604020202020204" pitchFamily="34" charset="0"/>
                <a:cs typeface="Arial" panose="020B0604020202020204" pitchFamily="34" charset="0"/>
              </a:rPr>
              <a:t>Крім цього Нива 2Б протидіє розвитку бактеріальних </a:t>
            </a:r>
            <a:r>
              <a:rPr lang="uk-UA" sz="2400" dirty="0" err="1" smtClean="0">
                <a:solidFill>
                  <a:schemeClr val="accent5">
                    <a:lumMod val="50000"/>
                  </a:schemeClr>
                </a:solidFill>
                <a:latin typeface="Arial" panose="020B0604020202020204" pitchFamily="34" charset="0"/>
                <a:cs typeface="Arial" panose="020B0604020202020204" pitchFamily="34" charset="0"/>
              </a:rPr>
              <a:t>хвороб</a:t>
            </a:r>
            <a:r>
              <a:rPr lang="uk-UA" sz="2400" dirty="0" smtClean="0">
                <a:solidFill>
                  <a:schemeClr val="accent5">
                    <a:lumMod val="50000"/>
                  </a:schemeClr>
                </a:solidFill>
                <a:latin typeface="Arial" panose="020B0604020202020204" pitchFamily="34" charset="0"/>
                <a:cs typeface="Arial" panose="020B0604020202020204" pitchFamily="34" charset="0"/>
              </a:rPr>
              <a:t>: бура </a:t>
            </a:r>
            <a:r>
              <a:rPr lang="uk-UA" sz="2400" dirty="0" err="1" smtClean="0">
                <a:solidFill>
                  <a:schemeClr val="accent5">
                    <a:lumMod val="50000"/>
                  </a:schemeClr>
                </a:solidFill>
                <a:latin typeface="Arial" panose="020B0604020202020204" pitchFamily="34" charset="0"/>
                <a:cs typeface="Arial" panose="020B0604020202020204" pitchFamily="34" charset="0"/>
              </a:rPr>
              <a:t>углова</a:t>
            </a:r>
            <a:r>
              <a:rPr lang="uk-UA" sz="2400" dirty="0" smtClean="0">
                <a:solidFill>
                  <a:schemeClr val="accent5">
                    <a:lumMod val="50000"/>
                  </a:schemeClr>
                </a:solidFill>
                <a:latin typeface="Arial" panose="020B0604020202020204" pitchFamily="34" charset="0"/>
                <a:cs typeface="Arial" panose="020B0604020202020204" pitchFamily="34" charset="0"/>
              </a:rPr>
              <a:t> (бактеріальний опік), </a:t>
            </a:r>
            <a:r>
              <a:rPr lang="uk-UA" sz="2400" dirty="0" err="1" smtClean="0">
                <a:solidFill>
                  <a:schemeClr val="accent5">
                    <a:lumMod val="50000"/>
                  </a:schemeClr>
                </a:solidFill>
                <a:latin typeface="Arial" panose="020B0604020202020204" pitchFamily="34" charset="0"/>
                <a:cs typeface="Arial" panose="020B0604020202020204" pitchFamily="34" charset="0"/>
              </a:rPr>
              <a:t>пустульна</a:t>
            </a:r>
            <a:r>
              <a:rPr lang="uk-UA" sz="2400" dirty="0" smtClean="0">
                <a:solidFill>
                  <a:schemeClr val="accent5">
                    <a:lumMod val="50000"/>
                  </a:schemeClr>
                </a:solidFill>
                <a:latin typeface="Arial" panose="020B0604020202020204" pitchFamily="34" charset="0"/>
                <a:cs typeface="Arial" panose="020B0604020202020204" pitchFamily="34" charset="0"/>
              </a:rPr>
              <a:t> плямистість.</a:t>
            </a:r>
          </a:p>
          <a:p>
            <a:pPr indent="360363" algn="just"/>
            <a:r>
              <a:rPr lang="uk-UA" sz="2400" dirty="0" smtClean="0">
                <a:solidFill>
                  <a:schemeClr val="accent5">
                    <a:lumMod val="50000"/>
                  </a:schemeClr>
                </a:solidFill>
                <a:latin typeface="Arial" panose="020B0604020202020204" pitchFamily="34" charset="0"/>
                <a:cs typeface="Arial" panose="020B0604020202020204" pitchFamily="34" charset="0"/>
              </a:rPr>
              <a:t>Знімає стрес після застосування пестицидів.</a:t>
            </a:r>
            <a:endParaRPr lang="uk-UA" sz="2400" dirty="0">
              <a:solidFill>
                <a:schemeClr val="accent5">
                  <a:lumMod val="50000"/>
                </a:schemeClr>
              </a:solidFill>
              <a:latin typeface="Arial" panose="020B0604020202020204" pitchFamily="34" charset="0"/>
              <a:cs typeface="Arial" panose="020B0604020202020204" pitchFamily="34" charset="0"/>
            </a:endParaRPr>
          </a:p>
        </p:txBody>
      </p:sp>
      <p:sp>
        <p:nvSpPr>
          <p:cNvPr id="4" name="Прямоугольник 3"/>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Нива 2Б</a:t>
            </a:r>
            <a:endParaRPr lang="uk-UA" sz="3200" b="1" cap="none" spc="0" dirty="0" smtClean="0">
              <a:ln w="0"/>
              <a:solidFill>
                <a:schemeClr val="accent3">
                  <a:lumMod val="50000"/>
                </a:schemeClr>
              </a:solidFill>
              <a:effectLst/>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Біологічний фунгіцид</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30845444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Нива 2Б</a:t>
            </a:r>
            <a:endParaRPr lang="uk-UA" sz="3200" b="1" cap="none" spc="0" dirty="0" smtClean="0">
              <a:ln w="0"/>
              <a:solidFill>
                <a:schemeClr val="accent3">
                  <a:lumMod val="50000"/>
                </a:schemeClr>
              </a:solidFill>
              <a:effectLst/>
            </a:endParaRPr>
          </a:p>
        </p:txBody>
      </p:sp>
      <p:sp>
        <p:nvSpPr>
          <p:cNvPr id="5" name="Прямоугольник 4"/>
          <p:cNvSpPr/>
          <p:nvPr/>
        </p:nvSpPr>
        <p:spPr>
          <a:xfrm>
            <a:off x="323528" y="2276872"/>
            <a:ext cx="8424936" cy="4154984"/>
          </a:xfrm>
          <a:prstGeom prst="rect">
            <a:avLst/>
          </a:prstGeom>
        </p:spPr>
        <p:txBody>
          <a:bodyPr wrap="square">
            <a:spAutoFit/>
          </a:bodyPr>
          <a:lstStyle/>
          <a:p>
            <a:pPr indent="717550" algn="just"/>
            <a:r>
              <a:rPr lang="uk-UA" sz="2400" dirty="0" smtClean="0">
                <a:solidFill>
                  <a:schemeClr val="accent5">
                    <a:lumMod val="50000"/>
                  </a:schemeClr>
                </a:solidFill>
                <a:latin typeface="Arial" panose="020B0604020202020204" pitchFamily="34" charset="0"/>
                <a:cs typeface="Arial" panose="020B0604020202020204" pitchFamily="34" charset="0"/>
              </a:rPr>
              <a:t>Бактерії </a:t>
            </a:r>
            <a:r>
              <a:rPr lang="uk-UA" sz="2400" i="1" dirty="0" smtClean="0">
                <a:solidFill>
                  <a:schemeClr val="accent5">
                    <a:lumMod val="50000"/>
                  </a:schemeClr>
                </a:solidFill>
                <a:latin typeface="Arial" panose="020B0604020202020204" pitchFamily="34" charset="0"/>
                <a:cs typeface="Arial" panose="020B0604020202020204" pitchFamily="34" charset="0"/>
              </a:rPr>
              <a:t>P. </a:t>
            </a:r>
            <a:r>
              <a:rPr lang="uk-UA" sz="2400" i="1" dirty="0" err="1" smtClean="0">
                <a:solidFill>
                  <a:schemeClr val="accent5">
                    <a:lumMod val="50000"/>
                  </a:schemeClr>
                </a:solidFill>
                <a:latin typeface="Arial" panose="020B0604020202020204" pitchFamily="34" charset="0"/>
                <a:cs typeface="Arial" panose="020B0604020202020204" pitchFamily="34" charset="0"/>
              </a:rPr>
              <a:t>aureofaciens</a:t>
            </a:r>
            <a:r>
              <a:rPr lang="uk-UA" sz="2400" dirty="0" smtClean="0">
                <a:solidFill>
                  <a:schemeClr val="accent5">
                    <a:lumMod val="50000"/>
                  </a:schemeClr>
                </a:solidFill>
                <a:latin typeface="Arial" panose="020B0604020202020204" pitchFamily="34" charset="0"/>
                <a:cs typeface="Arial" panose="020B0604020202020204" pitchFamily="34" charset="0"/>
              </a:rPr>
              <a:t>  </a:t>
            </a:r>
            <a:r>
              <a:rPr lang="uk-UA" sz="2400" dirty="0" err="1" smtClean="0">
                <a:solidFill>
                  <a:schemeClr val="accent5">
                    <a:lumMod val="50000"/>
                  </a:schemeClr>
                </a:solidFill>
                <a:latin typeface="Arial" panose="020B0604020202020204" pitchFamily="34" charset="0"/>
                <a:cs typeface="Arial" panose="020B0604020202020204" pitchFamily="34" charset="0"/>
              </a:rPr>
              <a:t>продуцюють</a:t>
            </a:r>
            <a:r>
              <a:rPr lang="uk-UA" sz="2400" dirty="0" smtClean="0">
                <a:solidFill>
                  <a:schemeClr val="accent5">
                    <a:lumMod val="50000"/>
                  </a:schemeClr>
                </a:solidFill>
                <a:latin typeface="Arial" panose="020B0604020202020204" pitchFamily="34" charset="0"/>
                <a:cs typeface="Arial" panose="020B0604020202020204" pitchFamily="34" charset="0"/>
              </a:rPr>
              <a:t> ООМІЦИН А природній антибіотик, який має суттєвий вплив на розвиток (</a:t>
            </a:r>
            <a:r>
              <a:rPr lang="uk-UA" sz="2400" dirty="0" err="1" smtClean="0">
                <a:solidFill>
                  <a:schemeClr val="accent5">
                    <a:lumMod val="50000"/>
                  </a:schemeClr>
                </a:solidFill>
                <a:latin typeface="Arial" panose="020B0604020202020204" pitchFamily="34" charset="0"/>
                <a:cs typeface="Arial" panose="020B0604020202020204" pitchFamily="34" charset="0"/>
              </a:rPr>
              <a:t>супрессію</a:t>
            </a:r>
            <a:r>
              <a:rPr lang="uk-UA" sz="2400" dirty="0" smtClean="0">
                <a:solidFill>
                  <a:schemeClr val="accent5">
                    <a:lumMod val="50000"/>
                  </a:schemeClr>
                </a:solidFill>
                <a:latin typeface="Arial" panose="020B0604020202020204" pitchFamily="34" charset="0"/>
                <a:cs typeface="Arial" panose="020B0604020202020204" pitchFamily="34" charset="0"/>
              </a:rPr>
              <a:t>) збудників </a:t>
            </a:r>
            <a:r>
              <a:rPr lang="uk-UA" sz="2400" dirty="0" err="1" smtClean="0">
                <a:solidFill>
                  <a:schemeClr val="accent5">
                    <a:lumMod val="50000"/>
                  </a:schemeClr>
                </a:solidFill>
                <a:latin typeface="Arial" panose="020B0604020202020204" pitchFamily="34" charset="0"/>
                <a:cs typeface="Arial" panose="020B0604020202020204" pitchFamily="34" charset="0"/>
              </a:rPr>
              <a:t>хвороб</a:t>
            </a:r>
            <a:r>
              <a:rPr lang="uk-UA" sz="2400" dirty="0" smtClean="0">
                <a:solidFill>
                  <a:schemeClr val="accent5">
                    <a:lumMod val="50000"/>
                  </a:schemeClr>
                </a:solidFill>
                <a:latin typeface="Arial" panose="020B0604020202020204" pitchFamily="34" charset="0"/>
                <a:cs typeface="Arial" panose="020B0604020202020204" pitchFamily="34" charset="0"/>
              </a:rPr>
              <a:t> рослин. Також бактерії синтезують індоліл-3-уксусну кислоту яка стимулює ріст та розвиток рослин.</a:t>
            </a:r>
          </a:p>
          <a:p>
            <a:pPr indent="717550" algn="just"/>
            <a:r>
              <a:rPr lang="uk-UA" sz="2400" dirty="0" smtClean="0">
                <a:solidFill>
                  <a:schemeClr val="accent5">
                    <a:lumMod val="50000"/>
                  </a:schemeClr>
                </a:solidFill>
                <a:latin typeface="Arial" panose="020B0604020202020204" pitchFamily="34" charset="0"/>
                <a:cs typeface="Arial" panose="020B0604020202020204" pitchFamily="34" charset="0"/>
              </a:rPr>
              <a:t>Бактерії </a:t>
            </a:r>
            <a:r>
              <a:rPr lang="uk-UA" sz="2400" i="1" dirty="0" smtClean="0">
                <a:solidFill>
                  <a:schemeClr val="accent5">
                    <a:lumMod val="50000"/>
                  </a:schemeClr>
                </a:solidFill>
                <a:latin typeface="Arial" panose="020B0604020202020204" pitchFamily="34" charset="0"/>
                <a:cs typeface="Arial" panose="020B0604020202020204" pitchFamily="34" charset="0"/>
              </a:rPr>
              <a:t>P. </a:t>
            </a:r>
            <a:r>
              <a:rPr lang="uk-UA" sz="2400" i="1" dirty="0" err="1">
                <a:solidFill>
                  <a:schemeClr val="accent5">
                    <a:lumMod val="50000"/>
                  </a:schemeClr>
                </a:solidFill>
                <a:latin typeface="Arial" panose="020B0604020202020204" pitchFamily="34" charset="0"/>
                <a:cs typeface="Arial" panose="020B0604020202020204" pitchFamily="34" charset="0"/>
              </a:rPr>
              <a:t>а</a:t>
            </a:r>
            <a:r>
              <a:rPr lang="uk-UA" sz="2400" i="1" dirty="0" err="1" smtClean="0">
                <a:solidFill>
                  <a:schemeClr val="accent5">
                    <a:lumMod val="50000"/>
                  </a:schemeClr>
                </a:solidFill>
                <a:latin typeface="Arial" panose="020B0604020202020204" pitchFamily="34" charset="0"/>
                <a:cs typeface="Arial" panose="020B0604020202020204" pitchFamily="34" charset="0"/>
              </a:rPr>
              <a:t>ureofaciens</a:t>
            </a:r>
            <a:r>
              <a:rPr lang="uk-UA" sz="2400" i="1" dirty="0" smtClean="0">
                <a:solidFill>
                  <a:schemeClr val="accent5">
                    <a:lumMod val="50000"/>
                  </a:schemeClr>
                </a:solidFill>
                <a:latin typeface="Arial" panose="020B0604020202020204" pitchFamily="34" charset="0"/>
                <a:cs typeface="Arial" panose="020B0604020202020204" pitchFamily="34" charset="0"/>
              </a:rPr>
              <a:t> виробляють пігменти, так звані </a:t>
            </a:r>
            <a:r>
              <a:rPr lang="uk-UA" sz="2400" i="1" dirty="0" err="1" smtClean="0">
                <a:solidFill>
                  <a:schemeClr val="accent5">
                    <a:lumMod val="50000"/>
                  </a:schemeClr>
                </a:solidFill>
                <a:latin typeface="Arial" panose="020B0604020202020204" pitchFamily="34" charset="0"/>
                <a:cs typeface="Arial" panose="020B0604020202020204" pitchFamily="34" charset="0"/>
              </a:rPr>
              <a:t>сідерофори</a:t>
            </a:r>
            <a:r>
              <a:rPr lang="uk-UA" sz="2400" i="1" dirty="0" smtClean="0">
                <a:solidFill>
                  <a:schemeClr val="accent5">
                    <a:lumMod val="50000"/>
                  </a:schemeClr>
                </a:solidFill>
                <a:latin typeface="Arial" panose="020B0604020202020204" pitchFamily="34" charset="0"/>
                <a:cs typeface="Arial" panose="020B0604020202020204" pitchFamily="34" charset="0"/>
              </a:rPr>
              <a:t>, які зв'язують залізо та транспортують його в клітини рослин, завдяки чому утворюються стабільні комплекси які не доступі фітопатогенним мікроорганізмам, та сприяють покращенню роста рослини.</a:t>
            </a:r>
            <a:endParaRPr lang="uk-UA" sz="2400" dirty="0">
              <a:solidFill>
                <a:schemeClr val="accent5">
                  <a:lumMod val="50000"/>
                </a:schemeClr>
              </a:solidFill>
              <a:latin typeface="Arial" panose="020B0604020202020204" pitchFamily="34" charset="0"/>
              <a:cs typeface="Arial" panose="020B0604020202020204" pitchFamily="34" charset="0"/>
            </a:endParaRPr>
          </a:p>
        </p:txBody>
      </p:sp>
      <p:sp>
        <p:nvSpPr>
          <p:cNvPr id="6" name="Прямоугольник 5"/>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Біологічний фунгіцид</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16051815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276872"/>
            <a:ext cx="8280920" cy="1815882"/>
          </a:xfrm>
          <a:prstGeom prst="rect">
            <a:avLst/>
          </a:prstGeom>
        </p:spPr>
        <p:txBody>
          <a:bodyPr wrap="square">
            <a:spAutoFit/>
          </a:bodyPr>
          <a:lstStyle/>
          <a:p>
            <a:pPr algn="just"/>
            <a:r>
              <a:rPr lang="uk-UA" sz="2800" b="1" dirty="0" smtClean="0">
                <a:solidFill>
                  <a:schemeClr val="accent5">
                    <a:lumMod val="50000"/>
                  </a:schemeClr>
                </a:solidFill>
                <a:latin typeface="Arial" panose="020B0604020202020204" pitchFamily="34" charset="0"/>
                <a:cs typeface="Arial" panose="020B0604020202020204" pitchFamily="34" charset="0"/>
              </a:rPr>
              <a:t>Застосування:</a:t>
            </a:r>
          </a:p>
          <a:p>
            <a:pPr algn="just"/>
            <a:r>
              <a:rPr lang="uk-UA" sz="2800" dirty="0" smtClean="0">
                <a:solidFill>
                  <a:schemeClr val="accent5">
                    <a:lumMod val="50000"/>
                  </a:schemeClr>
                </a:solidFill>
                <a:latin typeface="Arial" panose="020B0604020202020204" pitchFamily="34" charset="0"/>
                <a:cs typeface="Arial" panose="020B0604020202020204" pitchFamily="34" charset="0"/>
              </a:rPr>
              <a:t>В оприскувач препарат Нива2Б додають в останню чергу, після хімічних препаратів. Пропорція складів А та Б 1:2 (0,5:1,0)</a:t>
            </a:r>
            <a:endParaRPr lang="uk-UA" sz="2800" dirty="0">
              <a:solidFill>
                <a:schemeClr val="accent5">
                  <a:lumMod val="50000"/>
                </a:schemeClr>
              </a:solidFill>
              <a:latin typeface="Arial" panose="020B0604020202020204" pitchFamily="34" charset="0"/>
              <a:cs typeface="Arial" panose="020B0604020202020204" pitchFamily="34" charset="0"/>
            </a:endParaRPr>
          </a:p>
        </p:txBody>
      </p:sp>
      <p:sp>
        <p:nvSpPr>
          <p:cNvPr id="4" name="Прямоугольник 3"/>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Нива 2Б</a:t>
            </a:r>
            <a:endParaRPr lang="uk-UA" sz="3200" b="1" cap="none" spc="0" dirty="0" smtClean="0">
              <a:ln w="0"/>
              <a:solidFill>
                <a:schemeClr val="accent3">
                  <a:lumMod val="50000"/>
                </a:schemeClr>
              </a:solidFill>
              <a:effectLst/>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Біологічний фунгіцид</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2639307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539552" y="1672347"/>
            <a:ext cx="7992888" cy="4524315"/>
          </a:xfrm>
          <a:prstGeom prst="rect">
            <a:avLst/>
          </a:prstGeom>
        </p:spPr>
        <p:txBody>
          <a:bodyPr wrap="square">
            <a:spAutoFit/>
          </a:bodyPr>
          <a:lstStyle/>
          <a:p>
            <a:pPr indent="360363" algn="just"/>
            <a:r>
              <a:rPr lang="uk-UA" sz="2400" b="1" dirty="0" smtClean="0">
                <a:solidFill>
                  <a:schemeClr val="accent5">
                    <a:lumMod val="50000"/>
                  </a:schemeClr>
                </a:solidFill>
                <a:latin typeface="Arial" panose="020B0604020202020204" pitchFamily="34" charset="0"/>
                <a:cs typeface="Arial" panose="020B0604020202020204" pitchFamily="34" charset="0"/>
              </a:rPr>
              <a:t>Обробка в фазу 2-3 </a:t>
            </a:r>
            <a:r>
              <a:rPr lang="uk-UA" sz="2400" b="1" dirty="0" err="1" smtClean="0">
                <a:solidFill>
                  <a:schemeClr val="accent5">
                    <a:lumMod val="50000"/>
                  </a:schemeClr>
                </a:solidFill>
                <a:latin typeface="Arial" panose="020B0604020202020204" pitchFamily="34" charset="0"/>
                <a:cs typeface="Arial" panose="020B0604020202020204" pitchFamily="34" charset="0"/>
              </a:rPr>
              <a:t>тройчатого</a:t>
            </a:r>
            <a:r>
              <a:rPr lang="uk-UA" sz="2400" b="1" dirty="0" smtClean="0">
                <a:solidFill>
                  <a:schemeClr val="accent5">
                    <a:lumMod val="50000"/>
                  </a:schemeClr>
                </a:solidFill>
                <a:latin typeface="Arial" panose="020B0604020202020204" pitchFamily="34" charset="0"/>
                <a:cs typeface="Arial" panose="020B0604020202020204" pitchFamily="34" charset="0"/>
              </a:rPr>
              <a:t> листа.</a:t>
            </a:r>
          </a:p>
          <a:p>
            <a:pPr indent="360363" algn="just"/>
            <a:r>
              <a:rPr lang="uk-UA" sz="2400" dirty="0" smtClean="0">
                <a:solidFill>
                  <a:schemeClr val="accent5">
                    <a:lumMod val="50000"/>
                  </a:schemeClr>
                </a:solidFill>
                <a:latin typeface="Arial" panose="020B0604020202020204" pitchFamily="34" charset="0"/>
                <a:cs typeface="Arial" panose="020B0604020202020204" pitchFamily="34" charset="0"/>
              </a:rPr>
              <a:t>Найчастіша обробка разом з пестицидами. Використання Нива2Б для зняття стресу після </a:t>
            </a:r>
            <a:r>
              <a:rPr lang="uk-UA" sz="2400" dirty="0" err="1" smtClean="0">
                <a:solidFill>
                  <a:schemeClr val="accent5">
                    <a:lumMod val="50000"/>
                  </a:schemeClr>
                </a:solidFill>
                <a:latin typeface="Arial" panose="020B0604020202020204" pitchFamily="34" charset="0"/>
                <a:cs typeface="Arial" panose="020B0604020202020204" pitchFamily="34" charset="0"/>
              </a:rPr>
              <a:t>пестицидної</a:t>
            </a:r>
            <a:r>
              <a:rPr lang="uk-UA" sz="2400" dirty="0" smtClean="0">
                <a:solidFill>
                  <a:schemeClr val="accent5">
                    <a:lumMod val="50000"/>
                  </a:schemeClr>
                </a:solidFill>
                <a:latin typeface="Arial" panose="020B0604020202020204" pitchFamily="34" charset="0"/>
                <a:cs typeface="Arial" panose="020B0604020202020204" pitchFamily="34" charset="0"/>
              </a:rPr>
              <a:t> обробки, запобігання порушення фотосинтезу, азотфіксації. Також захист від фузаріозу, антракнозу, </a:t>
            </a:r>
            <a:r>
              <a:rPr lang="uk-UA" sz="2400" dirty="0" err="1" smtClean="0">
                <a:solidFill>
                  <a:schemeClr val="accent5">
                    <a:lumMod val="50000"/>
                  </a:schemeClr>
                </a:solidFill>
                <a:latin typeface="Arial" panose="020B0604020202020204" pitchFamily="34" charset="0"/>
                <a:cs typeface="Arial" panose="020B0604020202020204" pitchFamily="34" charset="0"/>
              </a:rPr>
              <a:t>пустульної</a:t>
            </a:r>
            <a:r>
              <a:rPr lang="uk-UA" sz="2400" dirty="0" smtClean="0">
                <a:solidFill>
                  <a:schemeClr val="accent5">
                    <a:lumMod val="50000"/>
                  </a:schemeClr>
                </a:solidFill>
                <a:latin typeface="Arial" panose="020B0604020202020204" pitchFamily="34" charset="0"/>
                <a:cs typeface="Arial" panose="020B0604020202020204" pitchFamily="34" charset="0"/>
              </a:rPr>
              <a:t> плямистості та інші</a:t>
            </a:r>
            <a:r>
              <a:rPr lang="uk-UA" sz="2400" b="1" dirty="0" smtClean="0">
                <a:solidFill>
                  <a:schemeClr val="accent5">
                    <a:lumMod val="50000"/>
                  </a:schemeClr>
                </a:solidFill>
                <a:latin typeface="Arial" panose="020B0604020202020204" pitchFamily="34" charset="0"/>
                <a:cs typeface="Arial" panose="020B0604020202020204" pitchFamily="34" charset="0"/>
              </a:rPr>
              <a:t>.</a:t>
            </a:r>
          </a:p>
          <a:p>
            <a:pPr indent="360363" algn="just"/>
            <a:r>
              <a:rPr lang="uk-UA" sz="2400" b="1" dirty="0" smtClean="0">
                <a:solidFill>
                  <a:schemeClr val="accent5">
                    <a:lumMod val="50000"/>
                  </a:schemeClr>
                </a:solidFill>
                <a:latin typeface="Arial" panose="020B0604020202020204" pitchFamily="34" charset="0"/>
                <a:cs typeface="Arial" panose="020B0604020202020204" pitchFamily="34" charset="0"/>
              </a:rPr>
              <a:t>Обробка в фазу цвітіння-бутонізації</a:t>
            </a:r>
            <a:endParaRPr lang="uk-UA" sz="2400" dirty="0" smtClean="0">
              <a:solidFill>
                <a:schemeClr val="accent5">
                  <a:lumMod val="50000"/>
                </a:schemeClr>
              </a:solidFill>
              <a:latin typeface="Arial" panose="020B0604020202020204" pitchFamily="34" charset="0"/>
              <a:cs typeface="Arial" panose="020B0604020202020204" pitchFamily="34" charset="0"/>
            </a:endParaRPr>
          </a:p>
          <a:p>
            <a:pPr indent="360363" algn="just"/>
            <a:r>
              <a:rPr lang="uk-UA" sz="2400" dirty="0" smtClean="0">
                <a:solidFill>
                  <a:schemeClr val="accent5">
                    <a:lumMod val="50000"/>
                  </a:schemeClr>
                </a:solidFill>
                <a:latin typeface="Arial" panose="020B0604020202020204" pitchFamily="34" charset="0"/>
                <a:cs typeface="Arial" panose="020B0604020202020204" pitchFamily="34" charset="0"/>
              </a:rPr>
              <a:t>Друга обробка рекомендована з фази цвітіння.  Мікроелементи, гумінові та </a:t>
            </a:r>
            <a:r>
              <a:rPr lang="uk-UA" sz="2400" dirty="0" err="1" smtClean="0">
                <a:solidFill>
                  <a:schemeClr val="accent5">
                    <a:lumMod val="50000"/>
                  </a:schemeClr>
                </a:solidFill>
                <a:latin typeface="Arial" panose="020B0604020202020204" pitchFamily="34" charset="0"/>
                <a:cs typeface="Arial" panose="020B0604020202020204" pitchFamily="34" charset="0"/>
              </a:rPr>
              <a:t>фульвові</a:t>
            </a:r>
            <a:r>
              <a:rPr lang="uk-UA" sz="2400" dirty="0" smtClean="0">
                <a:solidFill>
                  <a:schemeClr val="accent5">
                    <a:lumMod val="50000"/>
                  </a:schemeClr>
                </a:solidFill>
                <a:latin typeface="Arial" panose="020B0604020202020204" pitchFamily="34" charset="0"/>
                <a:cs typeface="Arial" panose="020B0604020202020204" pitchFamily="34" charset="0"/>
              </a:rPr>
              <a:t> кислоти значно зменшують вірогідність осипання зав'язі. Захист від </a:t>
            </a:r>
            <a:r>
              <a:rPr lang="uk-UA" sz="2400" dirty="0" err="1" smtClean="0">
                <a:solidFill>
                  <a:schemeClr val="accent5">
                    <a:lumMod val="50000"/>
                  </a:schemeClr>
                </a:solidFill>
                <a:latin typeface="Arial" panose="020B0604020202020204" pitchFamily="34" charset="0"/>
                <a:cs typeface="Arial" panose="020B0604020202020204" pitchFamily="34" charset="0"/>
              </a:rPr>
              <a:t>септоріозу</a:t>
            </a:r>
            <a:r>
              <a:rPr lang="uk-UA" sz="2400" dirty="0" smtClean="0">
                <a:solidFill>
                  <a:schemeClr val="accent5">
                    <a:lumMod val="50000"/>
                  </a:schemeClr>
                </a:solidFill>
                <a:latin typeface="Arial" panose="020B0604020202020204" pitchFamily="34" charset="0"/>
                <a:cs typeface="Arial" panose="020B0604020202020204" pitchFamily="34" charset="0"/>
              </a:rPr>
              <a:t> та інших захворювань листової поверхні сої. </a:t>
            </a:r>
            <a:endParaRPr lang="uk-UA" sz="2400" dirty="0">
              <a:solidFill>
                <a:schemeClr val="accent5">
                  <a:lumMod val="50000"/>
                </a:schemeClr>
              </a:solidFill>
              <a:latin typeface="Arial" panose="020B0604020202020204" pitchFamily="34" charset="0"/>
              <a:cs typeface="Arial" panose="020B0604020202020204" pitchFamily="34" charset="0"/>
            </a:endParaRPr>
          </a:p>
        </p:txBody>
      </p:sp>
      <p:sp>
        <p:nvSpPr>
          <p:cNvPr id="4" name="Прямоугольник 3"/>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Нива 2Б</a:t>
            </a:r>
            <a:endParaRPr lang="uk-UA" sz="3200" b="1" cap="none" spc="0" dirty="0" smtClean="0">
              <a:ln w="0"/>
              <a:solidFill>
                <a:schemeClr val="accent3">
                  <a:lumMod val="50000"/>
                </a:schemeClr>
              </a:solidFill>
              <a:effectLst/>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Біологічний фунгіцид</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436487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916832"/>
            <a:ext cx="7776864" cy="4154984"/>
          </a:xfrm>
          <a:prstGeom prst="rect">
            <a:avLst/>
          </a:prstGeom>
        </p:spPr>
        <p:txBody>
          <a:bodyPr wrap="square">
            <a:spAutoFit/>
          </a:bodyPr>
          <a:lstStyle/>
          <a:p>
            <a:pPr algn="just"/>
            <a:r>
              <a:rPr lang="uk-UA" sz="2400" b="1" dirty="0" smtClean="0">
                <a:solidFill>
                  <a:schemeClr val="accent5">
                    <a:lumMod val="50000"/>
                  </a:schemeClr>
                </a:solidFill>
                <a:latin typeface="Arial" panose="020B0604020202020204" pitchFamily="34" charset="0"/>
                <a:cs typeface="Arial" panose="020B0604020202020204" pitchFamily="34" charset="0"/>
              </a:rPr>
              <a:t>Переваги та властивості:</a:t>
            </a: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Подавляє та пригнічує широкий спектр збудників грибних, та бактеріальних захворювань.</a:t>
            </a: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Знімає стрес після застосування пестицидів</a:t>
            </a: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Стимулює розвиток репродуктивних органів</a:t>
            </a: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Попереджує опадання зав'язі</a:t>
            </a: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Балансує живлення рослини</a:t>
            </a:r>
            <a:endParaRPr lang="uk-UA" sz="2400" dirty="0">
              <a:solidFill>
                <a:schemeClr val="accent5">
                  <a:lumMod val="50000"/>
                </a:schemeClr>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Підвищує імунітет рослини</a:t>
            </a: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Багатофункціональний препарат (фунгіцид, мікродобрива, стимулятор росту)</a:t>
            </a:r>
            <a:endParaRPr lang="uk-UA" sz="2400" dirty="0">
              <a:solidFill>
                <a:schemeClr val="accent5">
                  <a:lumMod val="50000"/>
                </a:schemeClr>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uk-UA" sz="2400" dirty="0" smtClean="0">
                <a:solidFill>
                  <a:schemeClr val="accent5">
                    <a:lumMod val="50000"/>
                  </a:schemeClr>
                </a:solidFill>
                <a:latin typeface="Arial" panose="020B0604020202020204" pitchFamily="34" charset="0"/>
                <a:cs typeface="Arial" panose="020B0604020202020204" pitchFamily="34" charset="0"/>
              </a:rPr>
              <a:t>Не викликає резистентності</a:t>
            </a:r>
            <a:endParaRPr lang="uk-UA" sz="2400" dirty="0">
              <a:solidFill>
                <a:schemeClr val="accent5">
                  <a:lumMod val="50000"/>
                </a:schemeClr>
              </a:solidFill>
              <a:latin typeface="Arial" panose="020B0604020202020204" pitchFamily="34" charset="0"/>
              <a:cs typeface="Arial" panose="020B0604020202020204" pitchFamily="34" charset="0"/>
            </a:endParaRPr>
          </a:p>
        </p:txBody>
      </p:sp>
      <p:sp>
        <p:nvSpPr>
          <p:cNvPr id="3" name="Прямоугольник 3"/>
          <p:cNvSpPr/>
          <p:nvPr/>
        </p:nvSpPr>
        <p:spPr>
          <a:xfrm>
            <a:off x="473323" y="917431"/>
            <a:ext cx="8676456" cy="584775"/>
          </a:xfrm>
          <a:prstGeom prst="rect">
            <a:avLst/>
          </a:prstGeom>
          <a:noFill/>
        </p:spPr>
        <p:txBody>
          <a:bodyPr wrap="square" lIns="91440" tIns="45720" rIns="91440" bIns="45720">
            <a:spAutoFit/>
          </a:bodyPr>
          <a:lstStyle/>
          <a:p>
            <a:r>
              <a:rPr lang="uk-UA" sz="3200" b="1" dirty="0" smtClean="0">
                <a:ln w="0"/>
                <a:solidFill>
                  <a:schemeClr val="accent3">
                    <a:lumMod val="50000"/>
                  </a:schemeClr>
                </a:solidFill>
              </a:rPr>
              <a:t>Нива 2Б</a:t>
            </a:r>
            <a:endParaRPr lang="uk-UA" sz="3200" b="1" cap="none" spc="0" dirty="0" smtClean="0">
              <a:ln w="0"/>
              <a:solidFill>
                <a:schemeClr val="accent3">
                  <a:lumMod val="50000"/>
                </a:schemeClr>
              </a:solidFill>
              <a:effectLst/>
            </a:endParaRPr>
          </a:p>
        </p:txBody>
      </p:sp>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Біологічний фунгіцид</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25049394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556792"/>
            <a:ext cx="7488832" cy="49925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Поле СОЇ під нашим захистом</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28942689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p:cNvGraphicFramePr>
            <a:graphicFrameLocks/>
          </p:cNvGraphicFramePr>
          <p:nvPr>
            <p:extLst>
              <p:ext uri="{D42A27DB-BD31-4B8C-83A1-F6EECF244321}">
                <p14:modId xmlns:p14="http://schemas.microsoft.com/office/powerpoint/2010/main" val="4199063176"/>
              </p:ext>
            </p:extLst>
          </p:nvPr>
        </p:nvGraphicFramePr>
        <p:xfrm>
          <a:off x="341544" y="2060848"/>
          <a:ext cx="8498104" cy="2952328"/>
        </p:xfrm>
        <a:graphic>
          <a:graphicData uri="http://schemas.openxmlformats.org/drawingml/2006/table">
            <a:tbl>
              <a:tblPr firstRow="1" firstCol="1" bandRow="1">
                <a:tableStyleId>{5C22544A-7EE6-4342-B048-85BDC9FD1C3A}</a:tableStyleId>
              </a:tblPr>
              <a:tblGrid>
                <a:gridCol w="2848238"/>
                <a:gridCol w="5649866"/>
              </a:tblGrid>
              <a:tr h="369041">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Вопрос</a:t>
                      </a:r>
                      <a:r>
                        <a:rPr lang="en-GB" sz="1800" b="0" u="sng"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solidFill>
                      <a:schemeClr val="accent3">
                        <a:lumMod val="75000"/>
                      </a:schemeClr>
                    </a:solidFill>
                  </a:tcPr>
                </a:tc>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Ответ</a:t>
                      </a:r>
                      <a:r>
                        <a:rPr lang="en-GB" sz="1800" b="0" u="sng" dirty="0" smtClean="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solidFill>
                      <a:schemeClr val="accent3">
                        <a:lumMod val="60000"/>
                        <a:lumOff val="40000"/>
                      </a:schemeClr>
                    </a:solidFill>
                  </a:tcPr>
                </a:tc>
              </a:tr>
              <a:tr h="2583287">
                <a:tc>
                  <a:txBody>
                    <a:bodyPr/>
                    <a:lstStyle/>
                    <a:p>
                      <a:pPr>
                        <a:spcAft>
                          <a:spcPts val="0"/>
                        </a:spcAft>
                      </a:pPr>
                      <a:r>
                        <a:rPr lang="ru-RU" b="0" dirty="0" smtClean="0">
                          <a:solidFill>
                            <a:schemeClr val="tx1"/>
                          </a:solidFill>
                          <a:effectLst/>
                          <a:latin typeface="Arial" panose="020B0604020202020204" pitchFamily="34" charset="0"/>
                          <a:cs typeface="Arial" panose="020B0604020202020204" pitchFamily="34" charset="0"/>
                        </a:rPr>
                        <a:t>Необходимо ли применять стартовые  азотные</a:t>
                      </a:r>
                      <a:r>
                        <a:rPr lang="ru-RU" b="0" baseline="0" dirty="0" smtClean="0">
                          <a:solidFill>
                            <a:schemeClr val="tx1"/>
                          </a:solidFill>
                          <a:effectLst/>
                          <a:latin typeface="Arial" panose="020B0604020202020204" pitchFamily="34" charset="0"/>
                          <a:cs typeface="Arial" panose="020B0604020202020204" pitchFamily="34" charset="0"/>
                        </a:rPr>
                        <a:t> удобрения</a:t>
                      </a:r>
                      <a:r>
                        <a:rPr lang="ru-RU" b="0" dirty="0" smtClean="0">
                          <a:solidFill>
                            <a:schemeClr val="tx1"/>
                          </a:solidFill>
                          <a:effectLst/>
                          <a:latin typeface="Arial" panose="020B0604020202020204" pitchFamily="34" charset="0"/>
                          <a:cs typeface="Arial" panose="020B0604020202020204" pitchFamily="34" charset="0"/>
                        </a:rPr>
                        <a:t>? Если да, то сколько?</a:t>
                      </a:r>
                      <a:br>
                        <a:rPr lang="ru-RU" b="0" dirty="0" smtClean="0">
                          <a:solidFill>
                            <a:schemeClr val="tx1"/>
                          </a:solidFill>
                          <a:effectLst/>
                          <a:latin typeface="Arial" panose="020B0604020202020204" pitchFamily="34" charset="0"/>
                          <a:cs typeface="Arial" panose="020B0604020202020204" pitchFamily="34" charset="0"/>
                        </a:rPr>
                      </a:b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accent3">
                        <a:lumMod val="75000"/>
                      </a:schemeClr>
                    </a:solidFill>
                  </a:tcPr>
                </a:tc>
                <a:tc>
                  <a:txBody>
                    <a:bodyPr/>
                    <a:lstStyle/>
                    <a:p>
                      <a:pPr>
                        <a:spcAft>
                          <a:spcPts val="0"/>
                        </a:spcAft>
                      </a:pPr>
                      <a:r>
                        <a:rPr lang="ru-RU" b="0" dirty="0" smtClean="0">
                          <a:solidFill>
                            <a:schemeClr val="tx1"/>
                          </a:solidFill>
                          <a:effectLst/>
                          <a:latin typeface="Arial" panose="020B0604020202020204" pitchFamily="34" charset="0"/>
                          <a:cs typeface="Arial" panose="020B0604020202020204" pitchFamily="34" charset="0"/>
                        </a:rPr>
                        <a:t>Если плодородие почвы не очень низкое, то нет необходимости в применении азотных удобрений, так как негативно</a:t>
                      </a:r>
                      <a:r>
                        <a:rPr lang="ru-RU" b="0" baseline="0" dirty="0" smtClean="0">
                          <a:solidFill>
                            <a:schemeClr val="tx1"/>
                          </a:solidFill>
                          <a:effectLst/>
                          <a:latin typeface="Arial" panose="020B0604020202020204" pitchFamily="34" charset="0"/>
                          <a:cs typeface="Arial" panose="020B0604020202020204" pitchFamily="34" charset="0"/>
                        </a:rPr>
                        <a:t> влияет на процесс образования клубеньков. Необходим оптимальный уровень концентрации азота для полноценного и максимального </a:t>
                      </a:r>
                      <a:r>
                        <a:rPr lang="ru-RU" b="0" baseline="0" dirty="0" err="1" smtClean="0">
                          <a:solidFill>
                            <a:schemeClr val="tx1"/>
                          </a:solidFill>
                          <a:effectLst/>
                          <a:latin typeface="Arial" panose="020B0604020202020204" pitchFamily="34" charset="0"/>
                          <a:cs typeface="Arial" panose="020B0604020202020204" pitchFamily="34" charset="0"/>
                        </a:rPr>
                        <a:t>клубенькообразования</a:t>
                      </a:r>
                      <a:r>
                        <a:rPr lang="ru-RU" b="0" baseline="0" dirty="0" smtClean="0">
                          <a:solidFill>
                            <a:schemeClr val="tx1"/>
                          </a:solidFill>
                          <a:effectLst/>
                          <a:latin typeface="Arial" panose="020B0604020202020204" pitchFamily="34" charset="0"/>
                          <a:cs typeface="Arial" panose="020B0604020202020204" pitchFamily="34" charset="0"/>
                        </a:rPr>
                        <a:t> и фиксации азота.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accent3">
                        <a:lumMod val="60000"/>
                        <a:lumOff val="40000"/>
                      </a:schemeClr>
                    </a:solidFill>
                  </a:tcPr>
                </a:tc>
              </a:tr>
            </a:tbl>
          </a:graphicData>
        </a:graphic>
      </p:graphicFrame>
      <p:sp>
        <p:nvSpPr>
          <p:cNvPr id="6" name="Прямоугольник 5"/>
          <p:cNvSpPr/>
          <p:nvPr/>
        </p:nvSpPr>
        <p:spPr>
          <a:xfrm>
            <a:off x="251520" y="1340768"/>
            <a:ext cx="4900252" cy="400110"/>
          </a:xfrm>
          <a:prstGeom prst="rect">
            <a:avLst/>
          </a:prstGeom>
        </p:spPr>
        <p:txBody>
          <a:bodyPr wrap="none">
            <a:spAutoFit/>
          </a:bodyPr>
          <a:lstStyle/>
          <a:p>
            <a:r>
              <a:rPr lang="uk-UA" sz="2000" dirty="0" err="1">
                <a:latin typeface="Arial" panose="020B0604020202020204" pitchFamily="34" charset="0"/>
                <a:cs typeface="Arial" panose="020B0604020202020204" pitchFamily="34" charset="0"/>
              </a:rPr>
              <a:t>Вопросы</a:t>
            </a:r>
            <a:r>
              <a:rPr lang="uk-UA" sz="2000" dirty="0">
                <a:latin typeface="Arial" panose="020B0604020202020204" pitchFamily="34" charset="0"/>
                <a:cs typeface="Arial" panose="020B0604020202020204" pitchFamily="34" charset="0"/>
              </a:rPr>
              <a:t> и </a:t>
            </a:r>
            <a:r>
              <a:rPr lang="uk-UA" sz="2000" dirty="0" err="1">
                <a:latin typeface="Arial" panose="020B0604020202020204" pitchFamily="34" charset="0"/>
                <a:cs typeface="Arial" panose="020B0604020202020204" pitchFamily="34" charset="0"/>
              </a:rPr>
              <a:t>ответы</a:t>
            </a:r>
            <a:r>
              <a:rPr lang="uk-UA" sz="2000"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 </a:t>
            </a:r>
            <a:r>
              <a:rPr lang="ru-RU" sz="2000" dirty="0">
                <a:latin typeface="Arial" panose="020B0604020202020204" pitchFamily="34" charset="0"/>
                <a:cs typeface="Arial" panose="020B0604020202020204" pitchFamily="34" charset="0"/>
              </a:rPr>
              <a:t>Азотные удобрения</a:t>
            </a:r>
            <a:endParaRPr lang="en-GB" sz="2000" dirty="0">
              <a:latin typeface="Arial" panose="020B0604020202020204" pitchFamily="34" charset="0"/>
              <a:cs typeface="Arial" panose="020B0604020202020204" pitchFamily="34" charset="0"/>
            </a:endParaRPr>
          </a:p>
        </p:txBody>
      </p:sp>
      <p:sp>
        <p:nvSpPr>
          <p:cNvPr id="4"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Питання - відповідь</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8008051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51520" y="1156682"/>
            <a:ext cx="4655313" cy="400110"/>
          </a:xfrm>
          <a:prstGeom prst="rect">
            <a:avLst/>
          </a:prstGeom>
        </p:spPr>
        <p:txBody>
          <a:bodyPr wrap="none">
            <a:spAutoFit/>
          </a:bodyPr>
          <a:lstStyle/>
          <a:p>
            <a:r>
              <a:rPr lang="ru-RU" sz="2000" dirty="0">
                <a:latin typeface="Arial" panose="020B0604020202020204" pitchFamily="34" charset="0"/>
                <a:cs typeface="Arial" panose="020B0604020202020204" pitchFamily="34" charset="0"/>
              </a:rPr>
              <a:t>о</a:t>
            </a:r>
            <a:r>
              <a:rPr lang="ru-RU" sz="2000" dirty="0" smtClean="0">
                <a:latin typeface="Arial" panose="020B0604020202020204" pitchFamily="34" charset="0"/>
                <a:cs typeface="Arial" panose="020B0604020202020204" pitchFamily="34" charset="0"/>
              </a:rPr>
              <a:t>статочный от предшественника</a:t>
            </a:r>
            <a:r>
              <a:rPr lang="en-GB" sz="2000" dirty="0" smtClean="0">
                <a:latin typeface="Arial" panose="020B0604020202020204" pitchFamily="34" charset="0"/>
                <a:cs typeface="Arial" panose="020B0604020202020204" pitchFamily="34" charset="0"/>
              </a:rPr>
              <a:t> </a:t>
            </a:r>
            <a:r>
              <a:rPr lang="ru-RU" sz="2000" dirty="0" smtClean="0">
                <a:latin typeface="Arial" panose="020B0604020202020204" pitchFamily="34" charset="0"/>
                <a:cs typeface="Arial" panose="020B0604020202020204" pitchFamily="34" charset="0"/>
              </a:rPr>
              <a:t>азот</a:t>
            </a:r>
            <a:endParaRPr lang="ru-RU" sz="2000" dirty="0">
              <a:latin typeface="Arial" panose="020B0604020202020204" pitchFamily="34" charset="0"/>
              <a:cs typeface="Arial" panose="020B0604020202020204" pitchFamily="34" charset="0"/>
            </a:endParaRPr>
          </a:p>
        </p:txBody>
      </p:sp>
      <p:graphicFrame>
        <p:nvGraphicFramePr>
          <p:cNvPr id="8" name="Content Placeholder 6"/>
          <p:cNvGraphicFramePr>
            <a:graphicFrameLocks/>
          </p:cNvGraphicFramePr>
          <p:nvPr>
            <p:extLst>
              <p:ext uri="{D42A27DB-BD31-4B8C-83A1-F6EECF244321}">
                <p14:modId xmlns:p14="http://schemas.microsoft.com/office/powerpoint/2010/main" val="3398241583"/>
              </p:ext>
            </p:extLst>
          </p:nvPr>
        </p:nvGraphicFramePr>
        <p:xfrm>
          <a:off x="323528" y="1916832"/>
          <a:ext cx="8567738" cy="2952328"/>
        </p:xfrm>
        <a:graphic>
          <a:graphicData uri="http://schemas.openxmlformats.org/drawingml/2006/table">
            <a:tbl>
              <a:tblPr firstRow="1" firstCol="1" bandRow="1">
                <a:tableStyleId>{5C22544A-7EE6-4342-B048-85BDC9FD1C3A}</a:tableStyleId>
              </a:tblPr>
              <a:tblGrid>
                <a:gridCol w="3015198"/>
                <a:gridCol w="5552540"/>
              </a:tblGrid>
              <a:tr h="369041">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Вопрос</a:t>
                      </a:r>
                      <a:r>
                        <a:rPr lang="en-GB" sz="1800" b="0" u="sng"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solidFill>
                      <a:schemeClr val="accent3">
                        <a:lumMod val="75000"/>
                      </a:schemeClr>
                    </a:solidFill>
                  </a:tcPr>
                </a:tc>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Ответ</a:t>
                      </a:r>
                      <a:r>
                        <a:rPr lang="en-GB" sz="1800" b="0" u="sng" dirty="0" smtClean="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solidFill>
                      <a:schemeClr val="accent3">
                        <a:lumMod val="60000"/>
                        <a:lumOff val="40000"/>
                      </a:schemeClr>
                    </a:solidFill>
                  </a:tcPr>
                </a:tc>
              </a:tr>
              <a:tr h="2583287">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Какие остаточные</a:t>
                      </a:r>
                      <a:r>
                        <a:rPr lang="ru-RU" sz="1800" b="0" baseline="0" dirty="0" smtClean="0">
                          <a:solidFill>
                            <a:schemeClr val="tx1"/>
                          </a:solidFill>
                          <a:effectLst/>
                          <a:latin typeface="Arial" panose="020B0604020202020204" pitchFamily="34" charset="0"/>
                          <a:ea typeface="Calibri"/>
                          <a:cs typeface="Arial" panose="020B0604020202020204" pitchFamily="34" charset="0"/>
                        </a:rPr>
                        <a:t> количества  азота по прошлому году могут негативно влиять на развитие </a:t>
                      </a:r>
                      <a:r>
                        <a:rPr lang="en-GB" sz="1800" b="0" dirty="0" smtClean="0">
                          <a:solidFill>
                            <a:schemeClr val="tx1"/>
                          </a:solidFill>
                          <a:effectLst/>
                          <a:latin typeface="Arial" panose="020B0604020202020204" pitchFamily="34" charset="0"/>
                          <a:ea typeface="Calibri"/>
                          <a:cs typeface="Arial" panose="020B0604020202020204" pitchFamily="34" charset="0"/>
                        </a:rPr>
                        <a:t>Rhizobium </a:t>
                      </a:r>
                      <a:r>
                        <a:rPr lang="ru-RU" sz="1800" b="0" dirty="0" smtClean="0">
                          <a:solidFill>
                            <a:schemeClr val="tx1"/>
                          </a:solidFill>
                          <a:effectLst/>
                          <a:latin typeface="Arial" panose="020B0604020202020204" pitchFamily="34" charset="0"/>
                          <a:ea typeface="Calibri"/>
                          <a:cs typeface="Arial" panose="020B0604020202020204" pitchFamily="34" charset="0"/>
                        </a:rPr>
                        <a:t>нанесенных на семена сои</a:t>
                      </a:r>
                      <a:endParaRPr lang="en-GB" sz="1800" b="0" dirty="0">
                        <a:solidFill>
                          <a:schemeClr val="tx1"/>
                        </a:solidFill>
                        <a:effectLst/>
                        <a:latin typeface="Arial" panose="020B0604020202020204" pitchFamily="34" charset="0"/>
                        <a:ea typeface="Calibri"/>
                        <a:cs typeface="Arial" panose="020B0604020202020204" pitchFamily="34" charset="0"/>
                      </a:endParaRPr>
                    </a:p>
                    <a:p>
                      <a:pPr>
                        <a:spcAft>
                          <a:spcPts val="0"/>
                        </a:spcAft>
                      </a:pPr>
                      <a:r>
                        <a:rPr lang="en-GB" sz="1800" b="0" dirty="0">
                          <a:solidFill>
                            <a:schemeClr val="tx1"/>
                          </a:solidFill>
                          <a:effectLst/>
                          <a:latin typeface="Arial" panose="020B0604020202020204" pitchFamily="34" charset="0"/>
                          <a:ea typeface="Calibri"/>
                          <a:cs typeface="Arial" panose="020B0604020202020204" pitchFamily="34" charset="0"/>
                        </a:rPr>
                        <a:t> </a:t>
                      </a:r>
                    </a:p>
                  </a:txBody>
                  <a:tcPr marL="68580" marR="68580" marT="0" marB="0">
                    <a:solidFill>
                      <a:schemeClr val="accent3">
                        <a:lumMod val="75000"/>
                      </a:schemeClr>
                    </a:solidFill>
                  </a:tcPr>
                </a:tc>
                <a:tc>
                  <a:txBody>
                    <a:bodyPr/>
                    <a:lstStyle/>
                    <a:p>
                      <a:pPr>
                        <a:spcAft>
                          <a:spcPts val="0"/>
                        </a:spcAft>
                      </a:pPr>
                      <a:r>
                        <a:rPr lang="en-GB" sz="1800" b="0" dirty="0">
                          <a:solidFill>
                            <a:schemeClr val="tx1"/>
                          </a:solidFill>
                          <a:effectLst/>
                          <a:latin typeface="Arial" panose="020B0604020202020204" pitchFamily="34" charset="0"/>
                          <a:ea typeface="Calibri"/>
                          <a:cs typeface="Arial" panose="020B0604020202020204" pitchFamily="34" charset="0"/>
                        </a:rPr>
                        <a:t>50 </a:t>
                      </a:r>
                      <a:r>
                        <a:rPr lang="ru-RU" sz="1800" b="0" dirty="0" smtClean="0">
                          <a:solidFill>
                            <a:schemeClr val="tx1"/>
                          </a:solidFill>
                          <a:effectLst/>
                          <a:latin typeface="Arial" panose="020B0604020202020204" pitchFamily="34" charset="0"/>
                          <a:ea typeface="Calibri"/>
                          <a:cs typeface="Arial" panose="020B0604020202020204" pitchFamily="34" charset="0"/>
                        </a:rPr>
                        <a:t>кг</a:t>
                      </a:r>
                      <a:r>
                        <a:rPr lang="en-GB" sz="1800" b="0" dirty="0" smtClean="0">
                          <a:solidFill>
                            <a:schemeClr val="tx1"/>
                          </a:solidFill>
                          <a:effectLst/>
                          <a:latin typeface="Arial" panose="020B0604020202020204" pitchFamily="34" charset="0"/>
                          <a:ea typeface="Calibri"/>
                          <a:cs typeface="Arial" panose="020B0604020202020204" pitchFamily="34" charset="0"/>
                        </a:rPr>
                        <a:t>/</a:t>
                      </a:r>
                      <a:r>
                        <a:rPr lang="ru-RU" sz="1800" b="0" dirty="0" smtClean="0">
                          <a:solidFill>
                            <a:schemeClr val="tx1"/>
                          </a:solidFill>
                          <a:effectLst/>
                          <a:latin typeface="Arial" panose="020B0604020202020204" pitchFamily="34" charset="0"/>
                          <a:ea typeface="Calibri"/>
                          <a:cs typeface="Arial" panose="020B0604020202020204" pitchFamily="34" charset="0"/>
                        </a:rPr>
                        <a:t>га</a:t>
                      </a:r>
                      <a:r>
                        <a:rPr lang="en-GB" sz="1800" b="0" dirty="0" smtClean="0">
                          <a:solidFill>
                            <a:schemeClr val="tx1"/>
                          </a:solidFill>
                          <a:effectLst/>
                          <a:latin typeface="Arial" panose="020B0604020202020204" pitchFamily="34" charset="0"/>
                          <a:ea typeface="Calibri"/>
                          <a:cs typeface="Arial" panose="020B0604020202020204" pitchFamily="34" charset="0"/>
                        </a:rPr>
                        <a:t> </a:t>
                      </a:r>
                      <a:r>
                        <a:rPr lang="en-GB" sz="1800" b="0" dirty="0">
                          <a:solidFill>
                            <a:schemeClr val="tx1"/>
                          </a:solidFill>
                          <a:effectLst/>
                          <a:latin typeface="Arial" panose="020B0604020202020204" pitchFamily="34" charset="0"/>
                          <a:ea typeface="Calibri"/>
                          <a:cs typeface="Arial" panose="020B0604020202020204" pitchFamily="34" charset="0"/>
                        </a:rPr>
                        <a:t>N </a:t>
                      </a:r>
                      <a:r>
                        <a:rPr lang="ru-RU" sz="1800" b="0" dirty="0" smtClean="0">
                          <a:solidFill>
                            <a:schemeClr val="tx1"/>
                          </a:solidFill>
                          <a:effectLst/>
                          <a:latin typeface="Arial" panose="020B0604020202020204" pitchFamily="34" charset="0"/>
                          <a:ea typeface="Calibri"/>
                          <a:cs typeface="Arial" panose="020B0604020202020204" pitchFamily="34" charset="0"/>
                        </a:rPr>
                        <a:t> - максимум</a:t>
                      </a:r>
                      <a:r>
                        <a:rPr lang="ru-RU" sz="1800" b="0" baseline="0" dirty="0" smtClean="0">
                          <a:solidFill>
                            <a:schemeClr val="tx1"/>
                          </a:solidFill>
                          <a:effectLst/>
                          <a:latin typeface="Arial" panose="020B0604020202020204" pitchFamily="34" charset="0"/>
                          <a:ea typeface="Calibri"/>
                          <a:cs typeface="Arial" panose="020B0604020202020204" pitchFamily="34" charset="0"/>
                        </a:rPr>
                        <a:t> не будут оказывать негативного влияния на развитие культуры и  бактерий</a:t>
                      </a:r>
                      <a:endParaRPr lang="ru-RU" sz="1800" b="0" dirty="0" smtClean="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accent3">
                        <a:lumMod val="60000"/>
                        <a:lumOff val="40000"/>
                      </a:schemeClr>
                    </a:solidFill>
                  </a:tcPr>
                </a:tc>
              </a:tr>
            </a:tbl>
          </a:graphicData>
        </a:graphic>
      </p:graphicFrame>
      <p:sp>
        <p:nvSpPr>
          <p:cNvPr id="4"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Питання - відповідь</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103347058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95536" y="1484784"/>
            <a:ext cx="3109056" cy="369332"/>
          </a:xfrm>
          <a:prstGeom prst="rect">
            <a:avLst/>
          </a:prstGeom>
        </p:spPr>
        <p:txBody>
          <a:bodyPr wrap="none">
            <a:spAutoFit/>
          </a:bodyPr>
          <a:lstStyle/>
          <a:p>
            <a:r>
              <a:rPr lang="ru-RU" dirty="0">
                <a:latin typeface="Arial" panose="020B0604020202020204" pitchFamily="34" charset="0"/>
                <a:cs typeface="Arial" panose="020B0604020202020204" pitchFamily="34" charset="0"/>
              </a:rPr>
              <a:t>остаточный</a:t>
            </a:r>
            <a:r>
              <a:rPr lang="en-GB" dirty="0">
                <a:latin typeface="Arial" panose="020B0604020202020204" pitchFamily="34" charset="0"/>
                <a:cs typeface="Arial" panose="020B0604020202020204" pitchFamily="34" charset="0"/>
              </a:rPr>
              <a:t> </a:t>
            </a:r>
            <a:r>
              <a:rPr lang="ru-RU" dirty="0" smtClean="0">
                <a:latin typeface="Arial" panose="020B0604020202020204" pitchFamily="34" charset="0"/>
                <a:cs typeface="Arial" panose="020B0604020202020204" pitchFamily="34" charset="0"/>
              </a:rPr>
              <a:t>азот после сои</a:t>
            </a:r>
            <a:endParaRPr lang="ru-RU" dirty="0">
              <a:latin typeface="Arial" panose="020B0604020202020204" pitchFamily="34" charset="0"/>
              <a:cs typeface="Arial" panose="020B0604020202020204" pitchFamily="34" charset="0"/>
            </a:endParaRPr>
          </a:p>
        </p:txBody>
      </p:sp>
      <p:graphicFrame>
        <p:nvGraphicFramePr>
          <p:cNvPr id="5" name="Content Placeholder 6"/>
          <p:cNvGraphicFramePr>
            <a:graphicFrameLocks/>
          </p:cNvGraphicFramePr>
          <p:nvPr>
            <p:extLst>
              <p:ext uri="{D42A27DB-BD31-4B8C-83A1-F6EECF244321}">
                <p14:modId xmlns:p14="http://schemas.microsoft.com/office/powerpoint/2010/main" val="3140064493"/>
              </p:ext>
            </p:extLst>
          </p:nvPr>
        </p:nvGraphicFramePr>
        <p:xfrm>
          <a:off x="441621" y="1916832"/>
          <a:ext cx="8426666" cy="2952328"/>
        </p:xfrm>
        <a:graphic>
          <a:graphicData uri="http://schemas.openxmlformats.org/drawingml/2006/table">
            <a:tbl>
              <a:tblPr firstRow="1" firstCol="1" bandRow="1">
                <a:tableStyleId>{5C22544A-7EE6-4342-B048-85BDC9FD1C3A}</a:tableStyleId>
              </a:tblPr>
              <a:tblGrid>
                <a:gridCol w="2965551"/>
                <a:gridCol w="5461115"/>
              </a:tblGrid>
              <a:tr h="404188">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Вопрос</a:t>
                      </a:r>
                      <a:r>
                        <a:rPr lang="en-GB" sz="1800" b="0" u="sng"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solidFill>
                      <a:schemeClr val="accent3">
                        <a:lumMod val="75000"/>
                      </a:schemeClr>
                    </a:solidFill>
                  </a:tcPr>
                </a:tc>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Ответ</a:t>
                      </a:r>
                      <a:r>
                        <a:rPr lang="en-GB" sz="1800" b="0" u="sng" dirty="0" smtClean="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solidFill>
                      <a:schemeClr val="accent3">
                        <a:lumMod val="60000"/>
                        <a:lumOff val="40000"/>
                      </a:schemeClr>
                    </a:solidFill>
                  </a:tcPr>
                </a:tc>
              </a:tr>
              <a:tr h="2548140">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Какое</a:t>
                      </a:r>
                      <a:r>
                        <a:rPr lang="ru-RU" sz="1800" b="0" baseline="0" dirty="0" smtClean="0">
                          <a:solidFill>
                            <a:schemeClr val="tx1"/>
                          </a:solidFill>
                          <a:effectLst/>
                          <a:latin typeface="Arial" panose="020B0604020202020204" pitchFamily="34" charset="0"/>
                          <a:ea typeface="Calibri"/>
                          <a:cs typeface="Arial" panose="020B0604020202020204" pitchFamily="34" charset="0"/>
                        </a:rPr>
                        <a:t> количество азота гарантирует предыдущий урожай сои?</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accent3">
                        <a:lumMod val="75000"/>
                      </a:schemeClr>
                    </a:solidFill>
                  </a:tcPr>
                </a:tc>
                <a:tc>
                  <a:txBody>
                    <a:bodyPr/>
                    <a:lstStyle/>
                    <a:p>
                      <a:pPr>
                        <a:spcAft>
                          <a:spcPts val="0"/>
                        </a:spcAft>
                      </a:pPr>
                      <a:r>
                        <a:rPr lang="ru-RU" sz="1800" b="0" baseline="0" dirty="0" smtClean="0">
                          <a:solidFill>
                            <a:schemeClr val="tx1"/>
                          </a:solidFill>
                          <a:effectLst/>
                          <a:latin typeface="Arial" panose="020B0604020202020204" pitchFamily="34" charset="0"/>
                          <a:ea typeface="Calibri"/>
                          <a:cs typeface="Arial" panose="020B0604020202020204" pitchFamily="34" charset="0"/>
                        </a:rPr>
                        <a:t>Соя как предшественник </a:t>
                      </a:r>
                      <a:r>
                        <a:rPr lang="en-GB" sz="1800" b="0" dirty="0" smtClean="0">
                          <a:solidFill>
                            <a:schemeClr val="tx1"/>
                          </a:solidFill>
                          <a:effectLst/>
                          <a:latin typeface="Arial" panose="020B0604020202020204" pitchFamily="34" charset="0"/>
                          <a:ea typeface="Calibri"/>
                          <a:cs typeface="Arial" panose="020B0604020202020204" pitchFamily="34" charset="0"/>
                        </a:rPr>
                        <a:t> </a:t>
                      </a:r>
                      <a:r>
                        <a:rPr lang="uk-UA" sz="1800" b="0" dirty="0" smtClean="0">
                          <a:solidFill>
                            <a:schemeClr val="tx1"/>
                          </a:solidFill>
                          <a:effectLst/>
                          <a:latin typeface="Arial" panose="020B0604020202020204" pitchFamily="34" charset="0"/>
                          <a:ea typeface="Calibri"/>
                          <a:cs typeface="Arial" panose="020B0604020202020204" pitchFamily="34" charset="0"/>
                        </a:rPr>
                        <a:t>при</a:t>
                      </a:r>
                      <a:r>
                        <a:rPr lang="uk-UA" sz="1800" b="0" baseline="0" dirty="0" smtClean="0">
                          <a:solidFill>
                            <a:schemeClr val="tx1"/>
                          </a:solidFill>
                          <a:effectLst/>
                          <a:latin typeface="Arial" panose="020B0604020202020204" pitchFamily="34" charset="0"/>
                          <a:ea typeface="Calibri"/>
                          <a:cs typeface="Arial" panose="020B0604020202020204" pitchFamily="34" charset="0"/>
                        </a:rPr>
                        <a:t> </a:t>
                      </a:r>
                      <a:r>
                        <a:rPr lang="uk-UA" sz="1800" b="0" baseline="0" dirty="0" err="1" smtClean="0">
                          <a:solidFill>
                            <a:schemeClr val="tx1"/>
                          </a:solidFill>
                          <a:effectLst/>
                          <a:latin typeface="Arial" panose="020B0604020202020204" pitchFamily="34" charset="0"/>
                          <a:ea typeface="Calibri"/>
                          <a:cs typeface="Arial" panose="020B0604020202020204" pitchFamily="34" charset="0"/>
                        </a:rPr>
                        <a:t>оптимальном</a:t>
                      </a:r>
                      <a:r>
                        <a:rPr lang="uk-UA" sz="1800" b="0" baseline="0" dirty="0" smtClean="0">
                          <a:solidFill>
                            <a:schemeClr val="tx1"/>
                          </a:solidFill>
                          <a:effectLst/>
                          <a:latin typeface="Arial" panose="020B0604020202020204" pitchFamily="34" charset="0"/>
                          <a:ea typeface="Calibri"/>
                          <a:cs typeface="Arial" panose="020B0604020202020204" pitchFamily="34" charset="0"/>
                        </a:rPr>
                        <a:t> </a:t>
                      </a:r>
                      <a:r>
                        <a:rPr lang="uk-UA" sz="1800" b="0" baseline="0" dirty="0" err="1" smtClean="0">
                          <a:solidFill>
                            <a:schemeClr val="tx1"/>
                          </a:solidFill>
                          <a:effectLst/>
                          <a:latin typeface="Arial" panose="020B0604020202020204" pitchFamily="34" charset="0"/>
                          <a:ea typeface="Calibri"/>
                          <a:cs typeface="Arial" panose="020B0604020202020204" pitchFamily="34" charset="0"/>
                        </a:rPr>
                        <a:t>развитии</a:t>
                      </a:r>
                      <a:r>
                        <a:rPr lang="uk-UA" sz="1800" b="0" baseline="0" dirty="0" smtClean="0">
                          <a:solidFill>
                            <a:schemeClr val="tx1"/>
                          </a:solidFill>
                          <a:effectLst/>
                          <a:latin typeface="Arial" panose="020B0604020202020204" pitchFamily="34" charset="0"/>
                          <a:ea typeface="Calibri"/>
                          <a:cs typeface="Arial" panose="020B0604020202020204" pitchFamily="34" charset="0"/>
                        </a:rPr>
                        <a:t> </a:t>
                      </a:r>
                      <a:r>
                        <a:rPr lang="uk-UA" sz="1800" b="0" baseline="0" dirty="0" err="1" smtClean="0">
                          <a:solidFill>
                            <a:schemeClr val="tx1"/>
                          </a:solidFill>
                          <a:effectLst/>
                          <a:latin typeface="Arial" panose="020B0604020202020204" pitchFamily="34" charset="0"/>
                          <a:ea typeface="Calibri"/>
                          <a:cs typeface="Arial" panose="020B0604020202020204" pitchFamily="34" charset="0"/>
                        </a:rPr>
                        <a:t>азотфиксирующих</a:t>
                      </a:r>
                      <a:r>
                        <a:rPr lang="uk-UA" sz="1800" b="0" baseline="0" dirty="0" smtClean="0">
                          <a:solidFill>
                            <a:schemeClr val="tx1"/>
                          </a:solidFill>
                          <a:effectLst/>
                          <a:latin typeface="Arial" panose="020B0604020202020204" pitchFamily="34" charset="0"/>
                          <a:ea typeface="Calibri"/>
                          <a:cs typeface="Arial" panose="020B0604020202020204" pitchFamily="34" charset="0"/>
                        </a:rPr>
                        <a:t> </a:t>
                      </a:r>
                      <a:r>
                        <a:rPr lang="uk-UA" sz="1800" b="0" baseline="0" dirty="0" err="1" smtClean="0">
                          <a:solidFill>
                            <a:schemeClr val="tx1"/>
                          </a:solidFill>
                          <a:effectLst/>
                          <a:latin typeface="Arial" panose="020B0604020202020204" pitchFamily="34" charset="0"/>
                          <a:ea typeface="Calibri"/>
                          <a:cs typeface="Arial" panose="020B0604020202020204" pitchFamily="34" charset="0"/>
                        </a:rPr>
                        <a:t>бактерий</a:t>
                      </a:r>
                      <a:r>
                        <a:rPr lang="uk-UA" sz="1800" b="0" baseline="0" dirty="0" smtClean="0">
                          <a:solidFill>
                            <a:schemeClr val="tx1"/>
                          </a:solidFill>
                          <a:effectLst/>
                          <a:latin typeface="Arial" panose="020B0604020202020204" pitchFamily="34" charset="0"/>
                          <a:ea typeface="Calibri"/>
                          <a:cs typeface="Arial" panose="020B0604020202020204" pitchFamily="34" charset="0"/>
                        </a:rPr>
                        <a:t>, </a:t>
                      </a:r>
                      <a:r>
                        <a:rPr lang="ru-RU" sz="1800" b="0" dirty="0" smtClean="0">
                          <a:solidFill>
                            <a:schemeClr val="tx1"/>
                          </a:solidFill>
                          <a:effectLst/>
                          <a:latin typeface="Arial" panose="020B0604020202020204" pitchFamily="34" charset="0"/>
                          <a:ea typeface="Calibri"/>
                          <a:cs typeface="Arial" panose="020B0604020202020204" pitchFamily="34" charset="0"/>
                        </a:rPr>
                        <a:t>обеспечивает почву азотом  до </a:t>
                      </a:r>
                      <a:r>
                        <a:rPr lang="en-GB" sz="1800" b="0" dirty="0" smtClean="0">
                          <a:solidFill>
                            <a:schemeClr val="tx1"/>
                          </a:solidFill>
                          <a:effectLst/>
                          <a:latin typeface="Arial" panose="020B0604020202020204" pitchFamily="34" charset="0"/>
                          <a:ea typeface="Calibri"/>
                          <a:cs typeface="Arial" panose="020B0604020202020204" pitchFamily="34" charset="0"/>
                        </a:rPr>
                        <a:t>45 </a:t>
                      </a:r>
                      <a:r>
                        <a:rPr lang="ru-RU" sz="1800" b="0" dirty="0" smtClean="0">
                          <a:solidFill>
                            <a:schemeClr val="tx1"/>
                          </a:solidFill>
                          <a:effectLst/>
                          <a:latin typeface="Arial" panose="020B0604020202020204" pitchFamily="34" charset="0"/>
                          <a:ea typeface="Calibri"/>
                          <a:cs typeface="Arial" panose="020B0604020202020204" pitchFamily="34" charset="0"/>
                        </a:rPr>
                        <a:t>кг</a:t>
                      </a:r>
                      <a:r>
                        <a:rPr lang="en-GB" sz="1800" b="0" dirty="0" smtClean="0">
                          <a:solidFill>
                            <a:schemeClr val="tx1"/>
                          </a:solidFill>
                          <a:effectLst/>
                          <a:latin typeface="Arial" panose="020B0604020202020204" pitchFamily="34" charset="0"/>
                          <a:ea typeface="Calibri"/>
                          <a:cs typeface="Arial" panose="020B0604020202020204" pitchFamily="34" charset="0"/>
                        </a:rPr>
                        <a:t>/</a:t>
                      </a:r>
                      <a:r>
                        <a:rPr lang="ru-RU" sz="1800" b="0" dirty="0" smtClean="0">
                          <a:solidFill>
                            <a:schemeClr val="tx1"/>
                          </a:solidFill>
                          <a:effectLst/>
                          <a:latin typeface="Arial" panose="020B0604020202020204" pitchFamily="34" charset="0"/>
                          <a:ea typeface="Calibri"/>
                          <a:cs typeface="Arial" panose="020B0604020202020204" pitchFamily="34" charset="0"/>
                        </a:rPr>
                        <a:t>га</a:t>
                      </a:r>
                      <a:r>
                        <a:rPr lang="en-GB" sz="1800" b="0" dirty="0" smtClean="0">
                          <a:solidFill>
                            <a:schemeClr val="tx1"/>
                          </a:solidFill>
                          <a:effectLst/>
                          <a:latin typeface="Arial" panose="020B0604020202020204" pitchFamily="34" charset="0"/>
                          <a:ea typeface="Calibri"/>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solidFill>
                      <a:schemeClr val="accent3">
                        <a:lumMod val="60000"/>
                        <a:lumOff val="40000"/>
                      </a:schemeClr>
                    </a:solidFill>
                  </a:tcPr>
                </a:tc>
              </a:tr>
            </a:tbl>
          </a:graphicData>
        </a:graphic>
      </p:graphicFrame>
      <p:sp>
        <p:nvSpPr>
          <p:cNvPr id="4"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Питання - відповідь</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30865710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Питання - відповідь</a:t>
            </a:r>
            <a:endParaRPr lang="uk-UA" sz="3200" b="0" cap="none" spc="0" dirty="0" smtClean="0">
              <a:ln w="0"/>
              <a:solidFill>
                <a:schemeClr val="accent3">
                  <a:lumMod val="50000"/>
                </a:schemeClr>
              </a:solidFill>
              <a:effectLst/>
            </a:endParaRPr>
          </a:p>
        </p:txBody>
      </p:sp>
      <p:sp>
        <p:nvSpPr>
          <p:cNvPr id="2" name="Прямоугольник 1"/>
          <p:cNvSpPr/>
          <p:nvPr/>
        </p:nvSpPr>
        <p:spPr>
          <a:xfrm>
            <a:off x="323528" y="1268760"/>
            <a:ext cx="1248612" cy="369332"/>
          </a:xfrm>
          <a:prstGeom prst="rect">
            <a:avLst/>
          </a:prstGeom>
        </p:spPr>
        <p:txBody>
          <a:bodyPr wrap="none">
            <a:spAutoFit/>
          </a:bodyPr>
          <a:lstStyle/>
          <a:p>
            <a:r>
              <a:rPr lang="ru-RU" dirty="0"/>
              <a:t>Молибден</a:t>
            </a:r>
          </a:p>
        </p:txBody>
      </p:sp>
      <p:graphicFrame>
        <p:nvGraphicFramePr>
          <p:cNvPr id="4" name="Content Placeholder 6"/>
          <p:cNvGraphicFramePr>
            <a:graphicFrameLocks/>
          </p:cNvGraphicFramePr>
          <p:nvPr>
            <p:extLst>
              <p:ext uri="{D42A27DB-BD31-4B8C-83A1-F6EECF244321}">
                <p14:modId xmlns:p14="http://schemas.microsoft.com/office/powerpoint/2010/main" val="3073254983"/>
              </p:ext>
            </p:extLst>
          </p:nvPr>
        </p:nvGraphicFramePr>
        <p:xfrm>
          <a:off x="323528" y="1772816"/>
          <a:ext cx="8567738" cy="3660881"/>
        </p:xfrm>
        <a:graphic>
          <a:graphicData uri="http://schemas.openxmlformats.org/drawingml/2006/table">
            <a:tbl>
              <a:tblPr firstRow="1" firstCol="1" bandRow="1">
                <a:tableStyleId>{5C22544A-7EE6-4342-B048-85BDC9FD1C3A}</a:tableStyleId>
              </a:tblPr>
              <a:tblGrid>
                <a:gridCol w="3015198"/>
                <a:gridCol w="5552540"/>
              </a:tblGrid>
              <a:tr h="369041">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Вопрос</a:t>
                      </a:r>
                      <a:r>
                        <a:rPr lang="en-GB" sz="1800" b="0" u="sng"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Ответ</a:t>
                      </a:r>
                      <a:r>
                        <a:rPr lang="en-GB" sz="1800" b="0" u="sng" dirty="0" smtClean="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r>
              <a:tr h="2583287">
                <a:tc>
                  <a:txBody>
                    <a:bodyPr/>
                    <a:lstStyle/>
                    <a:p>
                      <a:pPr>
                        <a:spcAft>
                          <a:spcPts val="0"/>
                        </a:spcAft>
                      </a:pPr>
                      <a:r>
                        <a:rPr lang="ru-RU" sz="1800" b="0" dirty="0" smtClean="0">
                          <a:solidFill>
                            <a:schemeClr val="tx1"/>
                          </a:solidFill>
                          <a:effectLst/>
                          <a:latin typeface="Arial" panose="020B0604020202020204" pitchFamily="34" charset="0"/>
                          <a:cs typeface="Arial" panose="020B0604020202020204" pitchFamily="34" charset="0"/>
                        </a:rPr>
                        <a:t>Может ли молибден применяться  для протравливания семян сои, и будет ли он токсичен для </a:t>
                      </a:r>
                      <a:r>
                        <a:rPr lang="ru-RU" sz="1800" b="0" dirty="0" err="1" smtClean="0">
                          <a:solidFill>
                            <a:schemeClr val="tx1"/>
                          </a:solidFill>
                          <a:effectLst/>
                          <a:latin typeface="Arial" panose="020B0604020202020204" pitchFamily="34" charset="0"/>
                          <a:cs typeface="Arial" panose="020B0604020202020204" pitchFamily="34" charset="0"/>
                        </a:rPr>
                        <a:t>ризобий</a:t>
                      </a:r>
                      <a:r>
                        <a:rPr lang="en-GB" sz="1800" b="0"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cs typeface="Arial" panose="020B0604020202020204" pitchFamily="34" charset="0"/>
                      </a:endParaRPr>
                    </a:p>
                    <a:p>
                      <a:pPr>
                        <a:spcAft>
                          <a:spcPts val="0"/>
                        </a:spcAft>
                      </a:pPr>
                      <a:r>
                        <a:rPr lang="en-GB" sz="1800" b="0" dirty="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c>
                  <a:txBody>
                    <a:bodyPr/>
                    <a:lstStyle/>
                    <a:p>
                      <a:pPr>
                        <a:spcAft>
                          <a:spcPts val="0"/>
                        </a:spcAft>
                      </a:pPr>
                      <a:r>
                        <a:rPr lang="ru-RU" sz="1800" b="0" dirty="0" smtClean="0">
                          <a:solidFill>
                            <a:schemeClr val="tx1"/>
                          </a:solidFill>
                          <a:effectLst/>
                          <a:latin typeface="Arial" panose="020B0604020202020204" pitchFamily="34" charset="0"/>
                          <a:cs typeface="Arial" panose="020B0604020202020204" pitchFamily="34" charset="0"/>
                        </a:rPr>
                        <a:t>Высокая концентрация Мо при контакте с</a:t>
                      </a:r>
                      <a:r>
                        <a:rPr lang="ru-RU" sz="1800" b="0" baseline="0" dirty="0" smtClean="0">
                          <a:solidFill>
                            <a:schemeClr val="tx1"/>
                          </a:solidFill>
                          <a:effectLst/>
                          <a:latin typeface="Arial" panose="020B0604020202020204" pitchFamily="34" charset="0"/>
                          <a:cs typeface="Arial" panose="020B0604020202020204" pitchFamily="34" charset="0"/>
                        </a:rPr>
                        <a:t> бактериями будет снижать их количество и жизнеспособность</a:t>
                      </a:r>
                    </a:p>
                    <a:p>
                      <a:pPr>
                        <a:spcAft>
                          <a:spcPts val="0"/>
                        </a:spcAft>
                      </a:pPr>
                      <a:endParaRPr lang="en-GB" sz="1800" b="0" dirty="0">
                        <a:solidFill>
                          <a:schemeClr val="tx1"/>
                        </a:solidFill>
                        <a:effectLst/>
                        <a:latin typeface="Arial" panose="020B0604020202020204" pitchFamily="34" charset="0"/>
                        <a:cs typeface="Arial" panose="020B0604020202020204" pitchFamily="34" charset="0"/>
                      </a:endParaRPr>
                    </a:p>
                    <a:p>
                      <a:pPr>
                        <a:spcAft>
                          <a:spcPts val="0"/>
                        </a:spcAft>
                      </a:pPr>
                      <a:r>
                        <a:rPr lang="ru-RU" sz="1800" b="0" dirty="0" smtClean="0">
                          <a:solidFill>
                            <a:schemeClr val="tx1"/>
                          </a:solidFill>
                          <a:effectLst/>
                          <a:latin typeface="Arial" panose="020B0604020202020204" pitchFamily="34" charset="0"/>
                          <a:cs typeface="Arial" panose="020B0604020202020204" pitchFamily="34" charset="0"/>
                        </a:rPr>
                        <a:t>Применение препаратов на</a:t>
                      </a:r>
                      <a:r>
                        <a:rPr lang="ru-RU" sz="1800" b="0" baseline="0" dirty="0" smtClean="0">
                          <a:solidFill>
                            <a:schemeClr val="tx1"/>
                          </a:solidFill>
                          <a:effectLst/>
                          <a:latin typeface="Arial" panose="020B0604020202020204" pitchFamily="34" charset="0"/>
                          <a:cs typeface="Arial" panose="020B0604020202020204" pitchFamily="34" charset="0"/>
                        </a:rPr>
                        <a:t> основе солей молибдена на семена угнетает рост и развитие бактерий. </a:t>
                      </a:r>
                    </a:p>
                    <a:p>
                      <a:pPr>
                        <a:spcAft>
                          <a:spcPts val="0"/>
                        </a:spcAft>
                      </a:pPr>
                      <a:endParaRPr lang="en-GB" sz="1800" b="0" dirty="0">
                        <a:solidFill>
                          <a:schemeClr val="tx1"/>
                        </a:solidFill>
                        <a:effectLst/>
                        <a:latin typeface="Arial" panose="020B0604020202020204" pitchFamily="34" charset="0"/>
                        <a:cs typeface="Arial" panose="020B0604020202020204" pitchFamily="34" charset="0"/>
                      </a:endParaRPr>
                    </a:p>
                    <a:p>
                      <a:pPr>
                        <a:spcAft>
                          <a:spcPts val="0"/>
                        </a:spcAft>
                      </a:pPr>
                      <a:r>
                        <a:rPr lang="ru-RU" sz="1800" b="0" dirty="0" smtClean="0">
                          <a:solidFill>
                            <a:schemeClr val="tx1"/>
                          </a:solidFill>
                          <a:effectLst/>
                          <a:latin typeface="Arial" panose="020B0604020202020204" pitchFamily="34" charset="0"/>
                          <a:cs typeface="Arial" panose="020B0604020202020204" pitchFamily="34" charset="0"/>
                        </a:rPr>
                        <a:t>Рекомендуем применять микроудобрения</a:t>
                      </a:r>
                      <a:r>
                        <a:rPr lang="ru-RU" sz="1800" b="0" baseline="0" dirty="0" smtClean="0">
                          <a:solidFill>
                            <a:schemeClr val="tx1"/>
                          </a:solidFill>
                          <a:effectLst/>
                          <a:latin typeface="Arial" panose="020B0604020202020204" pitchFamily="34" charset="0"/>
                          <a:cs typeface="Arial" panose="020B0604020202020204" pitchFamily="34" charset="0"/>
                        </a:rPr>
                        <a:t> с Мо в почву, или в качестве листовой подкормки на ранних фазах вегетации растения</a:t>
                      </a:r>
                    </a:p>
                    <a:p>
                      <a:pPr>
                        <a:spcAft>
                          <a:spcPts val="0"/>
                        </a:spcAft>
                      </a:pPr>
                      <a:r>
                        <a:rPr lang="en-GB" sz="1800" b="0" dirty="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r>
            </a:tbl>
          </a:graphicData>
        </a:graphic>
      </p:graphicFrame>
      <p:sp>
        <p:nvSpPr>
          <p:cNvPr id="5" name="TextBox 4"/>
          <p:cNvSpPr txBox="1"/>
          <p:nvPr/>
        </p:nvSpPr>
        <p:spPr>
          <a:xfrm>
            <a:off x="7884368" y="6478574"/>
            <a:ext cx="864096" cy="369332"/>
          </a:xfrm>
          <a:prstGeom prst="rect">
            <a:avLst/>
          </a:prstGeom>
          <a:noFill/>
        </p:spPr>
        <p:txBody>
          <a:bodyPr wrap="square" rtlCol="0">
            <a:spAutoFit/>
          </a:bodyPr>
          <a:lstStyle/>
          <a:p>
            <a:r>
              <a:rPr lang="uk-UA" dirty="0" smtClean="0">
                <a:solidFill>
                  <a:schemeClr val="bg1">
                    <a:lumMod val="75000"/>
                  </a:schemeClr>
                </a:solidFill>
              </a:rPr>
              <a:t>1,5 г/г</a:t>
            </a:r>
            <a:endParaRPr lang="ru-RU" dirty="0">
              <a:solidFill>
                <a:schemeClr val="bg1">
                  <a:lumMod val="75000"/>
                </a:schemeClr>
              </a:solidFill>
            </a:endParaRPr>
          </a:p>
        </p:txBody>
      </p:sp>
    </p:spTree>
    <p:extLst>
      <p:ext uri="{BB962C8B-B14F-4D97-AF65-F5344CB8AC3E}">
        <p14:creationId xmlns:p14="http://schemas.microsoft.com/office/powerpoint/2010/main" val="31304650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556792"/>
            <a:ext cx="1865254" cy="369332"/>
          </a:xfrm>
          <a:prstGeom prst="rect">
            <a:avLst/>
          </a:prstGeom>
        </p:spPr>
        <p:txBody>
          <a:bodyPr wrap="none">
            <a:spAutoFit/>
          </a:bodyPr>
          <a:lstStyle/>
          <a:p>
            <a:r>
              <a:rPr lang="ru-RU" dirty="0">
                <a:latin typeface="Arial" panose="020B0604020202020204" pitchFamily="34" charset="0"/>
                <a:cs typeface="Arial" panose="020B0604020202020204" pitchFamily="34" charset="0"/>
              </a:rPr>
              <a:t>Совместимость</a:t>
            </a:r>
          </a:p>
        </p:txBody>
      </p:sp>
      <p:graphicFrame>
        <p:nvGraphicFramePr>
          <p:cNvPr id="4" name="Content Placeholder 6"/>
          <p:cNvGraphicFramePr>
            <a:graphicFrameLocks/>
          </p:cNvGraphicFramePr>
          <p:nvPr>
            <p:extLst>
              <p:ext uri="{D42A27DB-BD31-4B8C-83A1-F6EECF244321}">
                <p14:modId xmlns:p14="http://schemas.microsoft.com/office/powerpoint/2010/main" val="684222680"/>
              </p:ext>
            </p:extLst>
          </p:nvPr>
        </p:nvGraphicFramePr>
        <p:xfrm>
          <a:off x="323528" y="2060848"/>
          <a:ext cx="8567738" cy="2952328"/>
        </p:xfrm>
        <a:graphic>
          <a:graphicData uri="http://schemas.openxmlformats.org/drawingml/2006/table">
            <a:tbl>
              <a:tblPr firstRow="1" firstCol="1" bandRow="1">
                <a:tableStyleId>{5C22544A-7EE6-4342-B048-85BDC9FD1C3A}</a:tableStyleId>
              </a:tblPr>
              <a:tblGrid>
                <a:gridCol w="3015198"/>
                <a:gridCol w="5552540"/>
              </a:tblGrid>
              <a:tr h="369041">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Вопрос</a:t>
                      </a:r>
                      <a:r>
                        <a:rPr lang="en-GB" sz="1800" b="0" u="sng"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Ответ</a:t>
                      </a:r>
                      <a:r>
                        <a:rPr lang="en-GB" sz="1800" b="0" u="sng" dirty="0" smtClean="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r>
              <a:tr h="2583287">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Можно</a:t>
                      </a:r>
                      <a:r>
                        <a:rPr lang="ru-RU" sz="1800" b="0" baseline="0" dirty="0" smtClean="0">
                          <a:solidFill>
                            <a:schemeClr val="tx1"/>
                          </a:solidFill>
                          <a:effectLst/>
                          <a:latin typeface="Arial" panose="020B0604020202020204" pitchFamily="34" charset="0"/>
                          <a:ea typeface="Calibri"/>
                          <a:cs typeface="Arial" panose="020B0604020202020204" pitchFamily="34" charset="0"/>
                        </a:rPr>
                        <a:t> ли смешивать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инокулянт</a:t>
                      </a:r>
                      <a:r>
                        <a:rPr lang="ru-RU" sz="1800" b="0" baseline="0" dirty="0" smtClean="0">
                          <a:solidFill>
                            <a:schemeClr val="tx1"/>
                          </a:solidFill>
                          <a:effectLst/>
                          <a:latin typeface="Arial" panose="020B0604020202020204" pitchFamily="34" charset="0"/>
                          <a:ea typeface="Calibri"/>
                          <a:cs typeface="Arial" panose="020B0604020202020204" pitchFamily="34" charset="0"/>
                        </a:rPr>
                        <a:t> и фунгицид одновременно в контейнере, или производить раздельное во времени протравливание</a:t>
                      </a:r>
                      <a:r>
                        <a:rPr lang="en-GB" sz="1800" b="0" dirty="0" smtClean="0">
                          <a:solidFill>
                            <a:schemeClr val="tx1"/>
                          </a:solidFill>
                          <a:effectLst/>
                          <a:latin typeface="Arial" panose="020B0604020202020204" pitchFamily="34" charset="0"/>
                          <a:ea typeface="Calibri"/>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p>
                      <a:pPr>
                        <a:spcAft>
                          <a:spcPts val="0"/>
                        </a:spcAft>
                      </a:pPr>
                      <a:r>
                        <a:rPr lang="en-GB" sz="1800" b="0" dirty="0">
                          <a:solidFill>
                            <a:schemeClr val="tx1"/>
                          </a:solidFill>
                          <a:effectLst/>
                          <a:latin typeface="Arial" panose="020B0604020202020204" pitchFamily="34" charset="0"/>
                          <a:ea typeface="Calibri"/>
                          <a:cs typeface="Arial" panose="020B0604020202020204" pitchFamily="34" charset="0"/>
                        </a:rPr>
                        <a:t> </a:t>
                      </a:r>
                    </a:p>
                  </a:txBody>
                  <a:tcPr marL="68580" marR="68580" marT="0" marB="0"/>
                </a:tc>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Да, одновременное</a:t>
                      </a:r>
                      <a:r>
                        <a:rPr lang="ru-RU" sz="1800" b="0" baseline="0" dirty="0" smtClean="0">
                          <a:solidFill>
                            <a:schemeClr val="tx1"/>
                          </a:solidFill>
                          <a:effectLst/>
                          <a:latin typeface="Arial" panose="020B0604020202020204" pitchFamily="34" charset="0"/>
                          <a:ea typeface="Calibri"/>
                          <a:cs typeface="Arial" panose="020B0604020202020204" pitchFamily="34" charset="0"/>
                        </a:rPr>
                        <a:t> применение возможно. Но необходимо учитывать следующие: при одновременном смешивании с любимы химическими протравителями, которые допускаются – Максим, Максим </a:t>
                      </a:r>
                      <a:r>
                        <a:rPr lang="en-US" sz="1800" b="0" baseline="0" dirty="0" smtClean="0">
                          <a:solidFill>
                            <a:schemeClr val="tx1"/>
                          </a:solidFill>
                          <a:effectLst/>
                          <a:latin typeface="Arial" panose="020B0604020202020204" pitchFamily="34" charset="0"/>
                          <a:ea typeface="Calibri"/>
                          <a:cs typeface="Arial" panose="020B0604020202020204" pitchFamily="34" charset="0"/>
                        </a:rPr>
                        <a:t>XL</a:t>
                      </a:r>
                      <a:r>
                        <a:rPr lang="ru-RU" sz="1800" b="0" baseline="0" dirty="0" smtClean="0">
                          <a:solidFill>
                            <a:schemeClr val="tx1"/>
                          </a:solidFill>
                          <a:effectLst/>
                          <a:latin typeface="Arial" panose="020B0604020202020204" pitchFamily="34" charset="0"/>
                          <a:ea typeface="Calibri"/>
                          <a:cs typeface="Arial" panose="020B0604020202020204" pitchFamily="34" charset="0"/>
                        </a:rPr>
                        <a:t>,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Фундазол</a:t>
                      </a:r>
                      <a:r>
                        <a:rPr lang="ru-RU" sz="1800" b="0" baseline="0" dirty="0" smtClean="0">
                          <a:solidFill>
                            <a:schemeClr val="tx1"/>
                          </a:solidFill>
                          <a:effectLst/>
                          <a:latin typeface="Arial" panose="020B0604020202020204" pitchFamily="34" charset="0"/>
                          <a:ea typeface="Calibri"/>
                          <a:cs typeface="Arial" panose="020B0604020202020204" pitchFamily="34" charset="0"/>
                        </a:rPr>
                        <a:t> – количество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инокулянта</a:t>
                      </a:r>
                      <a:r>
                        <a:rPr lang="ru-RU" sz="1800" b="0" baseline="0" dirty="0" smtClean="0">
                          <a:solidFill>
                            <a:schemeClr val="tx1"/>
                          </a:solidFill>
                          <a:effectLst/>
                          <a:latin typeface="Arial" panose="020B0604020202020204" pitchFamily="34" charset="0"/>
                          <a:ea typeface="Calibri"/>
                          <a:cs typeface="Arial" panose="020B0604020202020204" pitchFamily="34" charset="0"/>
                        </a:rPr>
                        <a:t> необходимо увеличивать от 30 до 50%. Рекомендуемые протравители семян со 100% совместимостью – это Респекта,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Нитромаис</a:t>
                      </a:r>
                      <a:r>
                        <a:rPr lang="ru-RU" sz="1800" b="0" baseline="0" dirty="0" smtClean="0">
                          <a:solidFill>
                            <a:schemeClr val="tx1"/>
                          </a:solidFill>
                          <a:effectLst/>
                          <a:latin typeface="Arial" panose="020B0604020202020204" pitchFamily="34" charset="0"/>
                          <a:ea typeface="Calibri"/>
                          <a:cs typeface="Arial" panose="020B0604020202020204" pitchFamily="34" charset="0"/>
                        </a:rPr>
                        <a:t>, Микориза.</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r>
            </a:tbl>
          </a:graphicData>
        </a:graphic>
      </p:graphicFrame>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Питання - відповідь</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221994142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96752"/>
            <a:ext cx="7992888" cy="646331"/>
          </a:xfrm>
          <a:prstGeom prst="rect">
            <a:avLst/>
          </a:prstGeom>
        </p:spPr>
        <p:txBody>
          <a:bodyPr wrap="square">
            <a:spAutoFit/>
          </a:bodyPr>
          <a:lstStyle/>
          <a:p>
            <a:r>
              <a:rPr lang="ru-RU" dirty="0">
                <a:latin typeface="Arial" panose="020B0604020202020204" pitchFamily="34" charset="0"/>
                <a:cs typeface="Arial" panose="020B0604020202020204" pitchFamily="34" charset="0"/>
              </a:rPr>
              <a:t>Положительный симбиоз – создание устойчивой ассоциации:</a:t>
            </a:r>
            <a:br>
              <a:rPr lang="ru-RU" dirty="0">
                <a:latin typeface="Arial" panose="020B0604020202020204" pitchFamily="34" charset="0"/>
                <a:cs typeface="Arial" panose="020B0604020202020204" pitchFamily="34" charset="0"/>
              </a:rPr>
            </a:br>
            <a:r>
              <a:rPr lang="ru-RU" dirty="0">
                <a:latin typeface="Arial" panose="020B0604020202020204" pitchFamily="34" charset="0"/>
                <a:cs typeface="Arial" panose="020B0604020202020204" pitchFamily="34" charset="0"/>
              </a:rPr>
              <a:t>«</a:t>
            </a:r>
            <a:r>
              <a:rPr lang="ru-RU" dirty="0" err="1">
                <a:latin typeface="Arial" panose="020B0604020202020204" pitchFamily="34" charset="0"/>
                <a:cs typeface="Arial" panose="020B0604020202020204" pitchFamily="34" charset="0"/>
              </a:rPr>
              <a:t>ризобии-диазотрофы-эндомикоризные</a:t>
            </a:r>
            <a:r>
              <a:rPr lang="ru-RU" dirty="0">
                <a:latin typeface="Arial" panose="020B0604020202020204" pitchFamily="34" charset="0"/>
                <a:cs typeface="Arial" panose="020B0604020202020204" pitchFamily="34" charset="0"/>
              </a:rPr>
              <a:t> грибы»</a:t>
            </a:r>
          </a:p>
        </p:txBody>
      </p:sp>
      <p:graphicFrame>
        <p:nvGraphicFramePr>
          <p:cNvPr id="4" name="Content Placeholder 6"/>
          <p:cNvGraphicFramePr>
            <a:graphicFrameLocks/>
          </p:cNvGraphicFramePr>
          <p:nvPr>
            <p:extLst>
              <p:ext uri="{D42A27DB-BD31-4B8C-83A1-F6EECF244321}">
                <p14:modId xmlns:p14="http://schemas.microsoft.com/office/powerpoint/2010/main" val="769108783"/>
              </p:ext>
            </p:extLst>
          </p:nvPr>
        </p:nvGraphicFramePr>
        <p:xfrm>
          <a:off x="455008" y="1988840"/>
          <a:ext cx="8567738" cy="2952328"/>
        </p:xfrm>
        <a:graphic>
          <a:graphicData uri="http://schemas.openxmlformats.org/drawingml/2006/table">
            <a:tbl>
              <a:tblPr firstRow="1" firstCol="1" bandRow="1">
                <a:tableStyleId>{5C22544A-7EE6-4342-B048-85BDC9FD1C3A}</a:tableStyleId>
              </a:tblPr>
              <a:tblGrid>
                <a:gridCol w="3015198"/>
                <a:gridCol w="5552540"/>
              </a:tblGrid>
              <a:tr h="369041">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Вопрос</a:t>
                      </a:r>
                      <a:r>
                        <a:rPr lang="en-GB" sz="1800" b="0" u="sng"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Ответ</a:t>
                      </a:r>
                      <a:r>
                        <a:rPr lang="en-GB" sz="1800" b="0" u="sng" dirty="0" smtClean="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r>
              <a:tr h="2583287">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Как влияет на симбиоз</a:t>
                      </a:r>
                      <a:r>
                        <a:rPr lang="ru-RU" sz="1800" b="0" baseline="0" dirty="0" smtClean="0">
                          <a:solidFill>
                            <a:schemeClr val="tx1"/>
                          </a:solidFill>
                          <a:effectLst/>
                          <a:latin typeface="Arial" panose="020B0604020202020204" pitchFamily="34" charset="0"/>
                          <a:ea typeface="Calibri"/>
                          <a:cs typeface="Arial" panose="020B0604020202020204" pitchFamily="34" charset="0"/>
                        </a:rPr>
                        <a:t> дополнительное внесение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эндомикоризы</a:t>
                      </a:r>
                      <a:r>
                        <a:rPr lang="ru-RU" sz="1800" b="0" baseline="0" dirty="0" smtClean="0">
                          <a:solidFill>
                            <a:schemeClr val="tx1"/>
                          </a:solidFill>
                          <a:effectLst/>
                          <a:latin typeface="Arial" panose="020B0604020202020204" pitchFamily="34" charset="0"/>
                          <a:ea typeface="Calibri"/>
                          <a:cs typeface="Arial" panose="020B0604020202020204" pitchFamily="34" charset="0"/>
                        </a:rPr>
                        <a:t> и препаратов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диазотрофов</a:t>
                      </a:r>
                      <a:r>
                        <a:rPr lang="ru-RU" sz="1800" b="0" baseline="0" dirty="0" smtClean="0">
                          <a:solidFill>
                            <a:schemeClr val="tx1"/>
                          </a:solidFill>
                          <a:effectLst/>
                          <a:latin typeface="Arial" panose="020B0604020202020204" pitchFamily="34" charset="0"/>
                          <a:ea typeface="Calibri"/>
                          <a:cs typeface="Arial" panose="020B0604020202020204" pitchFamily="34" charset="0"/>
                        </a:rPr>
                        <a:t> (</a:t>
                      </a:r>
                      <a:r>
                        <a:rPr lang="en-US" sz="1800" b="0" baseline="0" dirty="0" smtClean="0">
                          <a:solidFill>
                            <a:schemeClr val="tx1"/>
                          </a:solidFill>
                          <a:effectLst/>
                          <a:latin typeface="Arial" panose="020B0604020202020204" pitchFamily="34" charset="0"/>
                          <a:ea typeface="Calibri"/>
                          <a:cs typeface="Arial" panose="020B0604020202020204" pitchFamily="34" charset="0"/>
                        </a:rPr>
                        <a:t>Pseudomonas, </a:t>
                      </a:r>
                      <a:r>
                        <a:rPr lang="en-US" sz="1800" b="0" baseline="0" dirty="0" err="1" smtClean="0">
                          <a:solidFill>
                            <a:schemeClr val="tx1"/>
                          </a:solidFill>
                          <a:effectLst/>
                          <a:latin typeface="Arial" panose="020B0604020202020204" pitchFamily="34" charset="0"/>
                          <a:ea typeface="Calibri"/>
                          <a:cs typeface="Arial" panose="020B0604020202020204" pitchFamily="34" charset="0"/>
                        </a:rPr>
                        <a:t>Azospirillum</a:t>
                      </a:r>
                      <a:r>
                        <a:rPr lang="en-US" sz="1800" b="0" baseline="0" dirty="0" smtClean="0">
                          <a:solidFill>
                            <a:schemeClr val="tx1"/>
                          </a:solidFill>
                          <a:effectLst/>
                          <a:latin typeface="Arial" panose="020B0604020202020204" pitchFamily="34" charset="0"/>
                          <a:ea typeface="Calibri"/>
                          <a:cs typeface="Arial" panose="020B0604020202020204" pitchFamily="34" charset="0"/>
                        </a:rPr>
                        <a:t>, </a:t>
                      </a:r>
                      <a:r>
                        <a:rPr lang="en-US" sz="1800" b="0" baseline="0" dirty="0" err="1" smtClean="0">
                          <a:solidFill>
                            <a:schemeClr val="tx1"/>
                          </a:solidFill>
                          <a:effectLst/>
                          <a:latin typeface="Arial" panose="020B0604020202020204" pitchFamily="34" charset="0"/>
                          <a:ea typeface="Calibri"/>
                          <a:cs typeface="Arial" panose="020B0604020202020204" pitchFamily="34" charset="0"/>
                        </a:rPr>
                        <a:t>Azotobacter</a:t>
                      </a:r>
                      <a:r>
                        <a:rPr lang="en-US" sz="1800" b="0" baseline="0" dirty="0" smtClean="0">
                          <a:solidFill>
                            <a:schemeClr val="tx1"/>
                          </a:solidFill>
                          <a:effectLst/>
                          <a:latin typeface="Arial" panose="020B0604020202020204" pitchFamily="34" charset="0"/>
                          <a:ea typeface="Calibri"/>
                          <a:cs typeface="Arial" panose="020B0604020202020204" pitchFamily="34" charset="0"/>
                        </a:rPr>
                        <a:t> </a:t>
                      </a:r>
                      <a:r>
                        <a:rPr lang="ru-RU" sz="1800" b="0" baseline="0" dirty="0" smtClean="0">
                          <a:solidFill>
                            <a:schemeClr val="tx1"/>
                          </a:solidFill>
                          <a:effectLst/>
                          <a:latin typeface="Arial" panose="020B0604020202020204" pitchFamily="34" charset="0"/>
                          <a:ea typeface="Calibri"/>
                          <a:cs typeface="Arial" panose="020B0604020202020204" pitchFamily="34" charset="0"/>
                        </a:rPr>
                        <a:t>и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др</a:t>
                      </a:r>
                      <a:r>
                        <a:rPr lang="ru-RU" sz="1800" b="0" baseline="0" dirty="0" smtClean="0">
                          <a:solidFill>
                            <a:schemeClr val="tx1"/>
                          </a:solidFill>
                          <a:effectLst/>
                          <a:latin typeface="Arial" panose="020B0604020202020204" pitchFamily="34" charset="0"/>
                          <a:ea typeface="Calibri"/>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p>
                      <a:pPr>
                        <a:spcAft>
                          <a:spcPts val="0"/>
                        </a:spcAft>
                      </a:pPr>
                      <a:r>
                        <a:rPr lang="en-GB" sz="1800" b="0" dirty="0">
                          <a:solidFill>
                            <a:schemeClr val="tx1"/>
                          </a:solidFill>
                          <a:effectLst/>
                          <a:latin typeface="Arial" panose="020B0604020202020204" pitchFamily="34" charset="0"/>
                          <a:ea typeface="Calibri"/>
                          <a:cs typeface="Arial" panose="020B0604020202020204" pitchFamily="34" charset="0"/>
                        </a:rPr>
                        <a:t> </a:t>
                      </a:r>
                    </a:p>
                  </a:txBody>
                  <a:tcPr marL="68580" marR="68580" marT="0" marB="0"/>
                </a:tc>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Наблюдается</a:t>
                      </a:r>
                      <a:r>
                        <a:rPr lang="ru-RU" sz="1800" b="0" baseline="0" dirty="0" smtClean="0">
                          <a:solidFill>
                            <a:schemeClr val="tx1"/>
                          </a:solidFill>
                          <a:effectLst/>
                          <a:latin typeface="Arial" panose="020B0604020202020204" pitchFamily="34" charset="0"/>
                          <a:ea typeface="Calibri"/>
                          <a:cs typeface="Arial" panose="020B0604020202020204" pitchFamily="34" charset="0"/>
                        </a:rPr>
                        <a:t> взаимоотношение по типу синергизма (кооперации, взаимопомощи).</a:t>
                      </a:r>
                    </a:p>
                    <a:p>
                      <a:pPr>
                        <a:spcAft>
                          <a:spcPts val="0"/>
                        </a:spcAft>
                      </a:pPr>
                      <a:r>
                        <a:rPr lang="ru-RU" sz="1800" b="0" baseline="0" dirty="0" smtClean="0">
                          <a:solidFill>
                            <a:schemeClr val="tx1"/>
                          </a:solidFill>
                          <a:effectLst/>
                          <a:latin typeface="Arial" panose="020B0604020202020204" pitchFamily="34" charset="0"/>
                          <a:ea typeface="Calibri"/>
                          <a:cs typeface="Arial" panose="020B0604020202020204" pitchFamily="34" charset="0"/>
                        </a:rPr>
                        <a:t>Влияние микоризы обуславливается усилением поглощения из почвы фосфора, макро и микроэлементов и воды. Влияние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диазотрофов</a:t>
                      </a:r>
                      <a:r>
                        <a:rPr lang="ru-RU" sz="1800" b="0" baseline="0" dirty="0" smtClean="0">
                          <a:solidFill>
                            <a:schemeClr val="tx1"/>
                          </a:solidFill>
                          <a:effectLst/>
                          <a:latin typeface="Arial" panose="020B0604020202020204" pitchFamily="34" charset="0"/>
                          <a:ea typeface="Calibri"/>
                          <a:cs typeface="Arial" panose="020B0604020202020204" pitchFamily="34" charset="0"/>
                        </a:rPr>
                        <a:t> обуславливается активным продуцированием витаминов, аминокислот и фитогормонов (ауксины, гиббереллины). Приводит к увеличению урожайности на 15-30%</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r>
            </a:tbl>
          </a:graphicData>
        </a:graphic>
      </p:graphicFrame>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Питання - відповідь</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15628042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772" y="934181"/>
            <a:ext cx="4572000" cy="646331"/>
          </a:xfrm>
          <a:prstGeom prst="rect">
            <a:avLst/>
          </a:prstGeom>
        </p:spPr>
        <p:txBody>
          <a:bodyPr>
            <a:spAutoFit/>
          </a:bodyPr>
          <a:lstStyle/>
          <a:p>
            <a:r>
              <a:rPr lang="ru-RU" dirty="0">
                <a:latin typeface="Arial" panose="020B0604020202020204" pitchFamily="34" charset="0"/>
                <a:cs typeface="Arial" panose="020B0604020202020204" pitchFamily="34" charset="0"/>
              </a:rPr>
              <a:t>Положительный симбиоз – важные микроэлементы</a:t>
            </a:r>
          </a:p>
        </p:txBody>
      </p:sp>
      <p:graphicFrame>
        <p:nvGraphicFramePr>
          <p:cNvPr id="4" name="Content Placeholder 6"/>
          <p:cNvGraphicFramePr>
            <a:graphicFrameLocks/>
          </p:cNvGraphicFramePr>
          <p:nvPr>
            <p:extLst>
              <p:ext uri="{D42A27DB-BD31-4B8C-83A1-F6EECF244321}">
                <p14:modId xmlns:p14="http://schemas.microsoft.com/office/powerpoint/2010/main" val="1823123527"/>
              </p:ext>
            </p:extLst>
          </p:nvPr>
        </p:nvGraphicFramePr>
        <p:xfrm>
          <a:off x="206673" y="1772816"/>
          <a:ext cx="8572560" cy="3172764"/>
        </p:xfrm>
        <a:graphic>
          <a:graphicData uri="http://schemas.openxmlformats.org/drawingml/2006/table">
            <a:tbl>
              <a:tblPr firstRow="1" firstCol="1" bandRow="1">
                <a:tableStyleId>{5C22544A-7EE6-4342-B048-85BDC9FD1C3A}</a:tableStyleId>
              </a:tblPr>
              <a:tblGrid>
                <a:gridCol w="3016895"/>
                <a:gridCol w="5555665"/>
              </a:tblGrid>
              <a:tr h="432048">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Вопрос</a:t>
                      </a:r>
                      <a:r>
                        <a:rPr lang="en-GB" sz="1800" b="0" u="sng" dirty="0" smtClean="0">
                          <a:solidFill>
                            <a:schemeClr val="tx1"/>
                          </a:solidFill>
                          <a:effectLst/>
                          <a:latin typeface="Arial" panose="020B0604020202020204" pitchFamily="34" charset="0"/>
                          <a:cs typeface="Arial" panose="020B0604020202020204" pitchFamily="34" charset="0"/>
                        </a:rPr>
                        <a:t>:</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c>
                  <a:txBody>
                    <a:bodyPr/>
                    <a:lstStyle/>
                    <a:p>
                      <a:pPr>
                        <a:spcAft>
                          <a:spcPts val="0"/>
                        </a:spcAft>
                      </a:pPr>
                      <a:r>
                        <a:rPr lang="ru-RU" sz="1800" b="0" u="sng" dirty="0" smtClean="0">
                          <a:solidFill>
                            <a:schemeClr val="tx1"/>
                          </a:solidFill>
                          <a:effectLst/>
                          <a:latin typeface="Arial" panose="020B0604020202020204" pitchFamily="34" charset="0"/>
                          <a:cs typeface="Arial" panose="020B0604020202020204" pitchFamily="34" charset="0"/>
                        </a:rPr>
                        <a:t>Ответ</a:t>
                      </a:r>
                      <a:r>
                        <a:rPr lang="en-GB" sz="1800" b="0" u="sng" dirty="0" smtClean="0">
                          <a:solidFill>
                            <a:schemeClr val="tx1"/>
                          </a:solidFill>
                          <a:effectLst/>
                          <a:latin typeface="Arial" panose="020B0604020202020204" pitchFamily="34" charset="0"/>
                          <a:cs typeface="Arial" panose="020B0604020202020204" pitchFamily="34" charset="0"/>
                        </a:rPr>
                        <a:t>: </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6094" marR="66094" marT="0" marB="0"/>
                </a:tc>
              </a:tr>
              <a:tr h="2740716">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Какие</a:t>
                      </a:r>
                      <a:r>
                        <a:rPr lang="ru-RU" sz="1800" b="0" baseline="0" dirty="0" smtClean="0">
                          <a:solidFill>
                            <a:schemeClr val="tx1"/>
                          </a:solidFill>
                          <a:effectLst/>
                          <a:latin typeface="Arial" panose="020B0604020202020204" pitchFamily="34" charset="0"/>
                          <a:ea typeface="Calibri"/>
                          <a:cs typeface="Arial" panose="020B0604020202020204" pitchFamily="34" charset="0"/>
                        </a:rPr>
                        <a:t> микроэлементы необходимы для эффективного симбиоза</a:t>
                      </a:r>
                      <a:endParaRPr lang="en-GB" sz="18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Любые микроэлементы в</a:t>
                      </a:r>
                      <a:r>
                        <a:rPr lang="ru-RU" sz="1800" b="0" baseline="0" dirty="0" smtClean="0">
                          <a:solidFill>
                            <a:schemeClr val="tx1"/>
                          </a:solidFill>
                          <a:effectLst/>
                          <a:latin typeface="Arial" panose="020B0604020202020204" pitchFamily="34" charset="0"/>
                          <a:ea typeface="Calibri"/>
                          <a:cs typeface="Arial" panose="020B0604020202020204" pitchFamily="34" charset="0"/>
                        </a:rPr>
                        <a:t> смеси с </a:t>
                      </a:r>
                      <a:r>
                        <a:rPr lang="ru-RU" sz="1800" b="0" baseline="0" dirty="0" err="1" smtClean="0">
                          <a:solidFill>
                            <a:schemeClr val="tx1"/>
                          </a:solidFill>
                          <a:effectLst/>
                          <a:latin typeface="Arial" panose="020B0604020202020204" pitchFamily="34" charset="0"/>
                          <a:ea typeface="Calibri"/>
                          <a:cs typeface="Arial" panose="020B0604020202020204" pitchFamily="34" charset="0"/>
                        </a:rPr>
                        <a:t>инокулянтом</a:t>
                      </a:r>
                      <a:r>
                        <a:rPr lang="ru-RU" sz="1800" b="0" baseline="0" dirty="0" smtClean="0">
                          <a:solidFill>
                            <a:schemeClr val="tx1"/>
                          </a:solidFill>
                          <a:effectLst/>
                          <a:latin typeface="Arial" panose="020B0604020202020204" pitchFamily="34" charset="0"/>
                          <a:ea typeface="Calibri"/>
                          <a:cs typeface="Arial" panose="020B0604020202020204" pitchFamily="34" charset="0"/>
                        </a:rPr>
                        <a:t> угнетают рост и развитие клубеньковых бактерий. Рекомендуется внесение микроэлементов либо в  почву либо по вегетации с «внекорневой подкормкой».</a:t>
                      </a:r>
                    </a:p>
                    <a:p>
                      <a:pPr>
                        <a:spcAft>
                          <a:spcPts val="0"/>
                        </a:spcAft>
                      </a:pPr>
                      <a:r>
                        <a:rPr lang="ru-RU" sz="1800" b="0" dirty="0" smtClean="0">
                          <a:solidFill>
                            <a:schemeClr val="tx1"/>
                          </a:solidFill>
                          <a:effectLst/>
                          <a:latin typeface="Arial" panose="020B0604020202020204" pitchFamily="34" charset="0"/>
                          <a:ea typeface="Calibri"/>
                          <a:cs typeface="Arial" panose="020B0604020202020204" pitchFamily="34" charset="0"/>
                        </a:rPr>
                        <a:t>Важные</a:t>
                      </a:r>
                      <a:r>
                        <a:rPr lang="ru-RU" sz="1800" b="0" baseline="0" dirty="0" smtClean="0">
                          <a:solidFill>
                            <a:schemeClr val="tx1"/>
                          </a:solidFill>
                          <a:effectLst/>
                          <a:latin typeface="Arial" panose="020B0604020202020204" pitchFamily="34" charset="0"/>
                          <a:ea typeface="Calibri"/>
                          <a:cs typeface="Arial" panose="020B0604020202020204" pitchFamily="34" charset="0"/>
                        </a:rPr>
                        <a:t> микроэлементы</a:t>
                      </a:r>
                      <a:r>
                        <a:rPr lang="ru-RU" sz="1800" b="0" dirty="0" smtClean="0">
                          <a:solidFill>
                            <a:schemeClr val="tx1"/>
                          </a:solidFill>
                          <a:effectLst/>
                          <a:latin typeface="Arial" panose="020B0604020202020204" pitchFamily="34" charset="0"/>
                          <a:ea typeface="Calibri"/>
                          <a:cs typeface="Arial" panose="020B0604020202020204" pitchFamily="34" charset="0"/>
                        </a:rPr>
                        <a:t>: кобальт, молибден, железо, медь</a:t>
                      </a:r>
                      <a:r>
                        <a:rPr lang="ru-RU" sz="1800" b="0" baseline="0" dirty="0" smtClean="0">
                          <a:solidFill>
                            <a:schemeClr val="tx1"/>
                          </a:solidFill>
                          <a:effectLst/>
                          <a:latin typeface="Arial" panose="020B0604020202020204" pitchFamily="34" charset="0"/>
                          <a:ea typeface="Calibri"/>
                          <a:cs typeface="Arial" panose="020B0604020202020204" pitchFamily="34" charset="0"/>
                        </a:rPr>
                        <a:t> и марганец. </a:t>
                      </a:r>
                    </a:p>
                  </a:txBody>
                  <a:tcPr marL="68580" marR="68580" marT="0" marB="0"/>
                </a:tc>
              </a:tr>
            </a:tbl>
          </a:graphicData>
        </a:graphic>
      </p:graphicFrame>
      <p:sp>
        <p:nvSpPr>
          <p:cNvPr id="5" name="Прямоугольник 4"/>
          <p:cNvSpPr/>
          <p:nvPr/>
        </p:nvSpPr>
        <p:spPr>
          <a:xfrm>
            <a:off x="467544" y="332656"/>
            <a:ext cx="8676456" cy="584775"/>
          </a:xfrm>
          <a:prstGeom prst="rect">
            <a:avLst/>
          </a:prstGeom>
          <a:noFill/>
        </p:spPr>
        <p:txBody>
          <a:bodyPr wrap="square" lIns="91440" tIns="45720" rIns="91440" bIns="45720">
            <a:spAutoFit/>
          </a:bodyPr>
          <a:lstStyle/>
          <a:p>
            <a:r>
              <a:rPr lang="uk-UA" sz="3200" dirty="0" smtClean="0">
                <a:ln w="0"/>
                <a:solidFill>
                  <a:schemeClr val="accent3">
                    <a:lumMod val="50000"/>
                  </a:schemeClr>
                </a:solidFill>
              </a:rPr>
              <a:t>Питання - відповідь</a:t>
            </a:r>
            <a:endParaRPr lang="uk-UA" sz="3200" b="0" cap="none" spc="0" dirty="0" smtClean="0">
              <a:ln w="0"/>
              <a:solidFill>
                <a:schemeClr val="accent3">
                  <a:lumMod val="50000"/>
                </a:schemeClr>
              </a:solidFill>
              <a:effectLst/>
            </a:endParaRPr>
          </a:p>
        </p:txBody>
      </p:sp>
    </p:spTree>
    <p:extLst>
      <p:ext uri="{BB962C8B-B14F-4D97-AF65-F5344CB8AC3E}">
        <p14:creationId xmlns:p14="http://schemas.microsoft.com/office/powerpoint/2010/main" val="315711611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23528" y="1340768"/>
            <a:ext cx="8496944" cy="4154984"/>
          </a:xfrm>
          <a:prstGeom prst="rect">
            <a:avLst/>
          </a:prstGeom>
          <a:noFill/>
        </p:spPr>
        <p:txBody>
          <a:bodyPr wrap="squar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uk-UA" sz="6600" b="1" cap="none" spc="0" dirty="0" smtClean="0">
                <a:ln w="19050">
                  <a:solidFill>
                    <a:schemeClr val="tx2">
                      <a:tint val="1000"/>
                    </a:schemeClr>
                  </a:solidFill>
                  <a:prstDash val="solid"/>
                </a:ln>
                <a:solidFill>
                  <a:schemeClr val="accent3">
                    <a:lumMod val="50000"/>
                  </a:schemeClr>
                </a:solidFill>
                <a:effectLst>
                  <a:outerShdw blurRad="50000" dist="50800" dir="7500000" algn="tl">
                    <a:srgbClr val="000000">
                      <a:shade val="5000"/>
                      <a:alpha val="35000"/>
                    </a:srgbClr>
                  </a:outerShdw>
                </a:effectLst>
                <a:latin typeface="Arial" panose="020B0604020202020204" pitchFamily="34" charset="0"/>
                <a:cs typeface="Arial" panose="020B0604020202020204" pitchFamily="34" charset="0"/>
              </a:rPr>
              <a:t>Природа все придумала за нас,</a:t>
            </a:r>
          </a:p>
          <a:p>
            <a:pPr algn="ctr"/>
            <a:r>
              <a:rPr lang="uk-UA" sz="6600" b="1" dirty="0" smtClean="0">
                <a:ln w="19050">
                  <a:solidFill>
                    <a:schemeClr val="tx2">
                      <a:tint val="1000"/>
                    </a:schemeClr>
                  </a:solidFill>
                  <a:prstDash val="solid"/>
                </a:ln>
                <a:solidFill>
                  <a:schemeClr val="accent3">
                    <a:lumMod val="50000"/>
                  </a:schemeClr>
                </a:solidFill>
                <a:effectLst>
                  <a:outerShdw blurRad="50000" dist="50800" dir="7500000" algn="tl">
                    <a:srgbClr val="000000">
                      <a:shade val="5000"/>
                      <a:alpha val="35000"/>
                    </a:srgbClr>
                  </a:outerShdw>
                </a:effectLst>
                <a:latin typeface="Arial" panose="020B0604020202020204" pitchFamily="34" charset="0"/>
                <a:cs typeface="Arial" panose="020B0604020202020204" pitchFamily="34" charset="0"/>
              </a:rPr>
              <a:t>беріть і користуйтесь.</a:t>
            </a:r>
            <a:endParaRPr lang="ru-RU" sz="6600" b="1" cap="none" spc="0" dirty="0" smtClean="0">
              <a:ln w="19050">
                <a:solidFill>
                  <a:schemeClr val="tx2">
                    <a:tint val="1000"/>
                  </a:schemeClr>
                </a:solidFill>
                <a:prstDash val="solid"/>
              </a:ln>
              <a:solidFill>
                <a:schemeClr val="accent3">
                  <a:lumMod val="50000"/>
                </a:schemeClr>
              </a:solidFill>
              <a:effectLst>
                <a:outerShdw blurRad="50000" dist="50800" dir="7500000" algn="tl">
                  <a:srgbClr val="000000">
                    <a:shade val="5000"/>
                    <a:alpha val="35000"/>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6126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2005</TotalTime>
  <Words>3001</Words>
  <Application>Microsoft Office PowerPoint</Application>
  <PresentationFormat>Экран (4:3)</PresentationFormat>
  <Paragraphs>404</Paragraphs>
  <Slides>65</Slides>
  <Notes>0</Notes>
  <HiddenSlides>1</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65</vt:i4>
      </vt:variant>
    </vt:vector>
  </HeadingPairs>
  <TitlesOfParts>
    <vt:vector size="69" baseType="lpstr">
      <vt:lpstr>Arial</vt:lpstr>
      <vt:lpstr>Bookman Old Style</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Николаевич Павел</cp:lastModifiedBy>
  <cp:revision>286</cp:revision>
  <dcterms:created xsi:type="dcterms:W3CDTF">2014-04-08T12:08:31Z</dcterms:created>
  <dcterms:modified xsi:type="dcterms:W3CDTF">2015-04-14T14:57:21Z</dcterms:modified>
</cp:coreProperties>
</file>