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04800" y="304800"/>
            <a:ext cx="3368675" cy="503238"/>
          </a:xfrm>
          <a:prstGeom prst="rect">
            <a:avLst/>
          </a:prstGeom>
          <a:noFill/>
        </p:spPr>
        <p:txBody>
          <a:bodyPr vert="horz"/>
          <a:lstStyle>
            <a:lvl1pPr algn="l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tabLst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14800" y="304800"/>
            <a:ext cx="3368675" cy="50323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>
            <a:lvl1pPr algn="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algn="r">
              <a:tabLst/>
            </a:pP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28600" y="9555162"/>
            <a:ext cx="3368675" cy="503238"/>
          </a:xfrm>
          <a:prstGeom prst="rect">
            <a:avLst/>
          </a:prstGeom>
          <a:noFill/>
        </p:spPr>
        <p:txBody>
          <a:bodyPr vert="horz"/>
          <a:lstStyle>
            <a:lvl1pPr algn="l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tabLst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14800" y="9555162"/>
            <a:ext cx="3368675" cy="50323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>
            <a:lvl1pPr algn="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algn="r">
              <a:tabLst/>
            </a:pPr>
            <a:fld id="{763D1470-AB83-4C4C-B3B3-7F0C9DC8E8D6}" type="slidenum">
              <a:rPr lang="en-US" smtClean="0"/>
              <a:pPr algn="r">
                <a:tabLst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04BE0-CC4E-4003-972D-58276098DD78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4FFB5-E976-4F6B-A0C4-B13FBA0815F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81068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4560" cy="400824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6920" cy="4720320"/>
          </a:xfrm>
          <a:noFill/>
          <a:ln>
            <a:solidFill>
              <a:srgbClr val="000000"/>
            </a:solidFill>
          </a:ln>
        </p:spPr>
        <p:txBody>
          <a:bodyPr wrap="square" lIns="90000" tIns="45000" rIns="90000" bIns="45000" anchorCtr="0"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5280" cy="4008960"/>
          </a:xfrm>
          <a:ln/>
        </p:spPr>
      </p:sp>
      <p:sp>
        <p:nvSpPr>
          <p:cNvPr id="3" name="Notes Placeholder 2"/>
          <p:cNvSpPr>
            <a:spLocks noGrp="1" noRot="1" noChangeAspect="1"/>
          </p:cNvSpPr>
          <p:nvPr>
            <p:ph type="body" idx="1"/>
          </p:nvPr>
        </p:nvSpPr>
        <p:spPr>
          <a:xfrm>
            <a:off x="756000" y="5078520"/>
            <a:ext cx="6047640" cy="4721040"/>
          </a:xfrm>
          <a:noFill/>
          <a:ln/>
        </p:spPr>
        <p:txBody>
          <a:bodyPr wrap="square" lIns="0" tIns="0" rIns="0" bIns="0" anchorCtr="0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algn="ctr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 sz="1400"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9447-1FF1-4571-A7A1-75F1CAF7F5D9}" type="datetime1">
              <a:rPr lang="en-US" smtClean="0"/>
              <a:pPr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1470-AB83-4C4C-B3B3-7F0C9DC8E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6B0094"/>
            </a:gs>
            <a:gs pos="100000">
              <a:srgbClr val="00FF00"/>
            </a:gs>
          </a:gsLst>
          <a:lin ang="4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/>
          <a:lstStyle/>
          <a:p>
            <a:r>
              <a:rPr lang="en-US" dirty="0" smtClean="0"/>
              <a:t>Click to edit the title text format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/>
          <a:p>
            <a:pPr lvl="0"/>
            <a:r>
              <a:rPr lang="en-US" smtClean="0"/>
              <a:t>Click to edit the outline text format</a:t>
            </a:r>
          </a:p>
          <a:p>
            <a:pPr lvl="1"/>
            <a:r>
              <a:rPr lang="en-US" smtClean="0"/>
              <a:t>Second Outline Level</a:t>
            </a:r>
          </a:p>
          <a:p>
            <a:pPr lvl="2"/>
            <a:r>
              <a:rPr lang="en-US" smtClean="0"/>
              <a:t>Third Outline Level</a:t>
            </a:r>
          </a:p>
          <a:p>
            <a:pPr lvl="3"/>
            <a:r>
              <a:rPr lang="en-US" smtClean="0"/>
              <a:t>Fourth Outline Level</a:t>
            </a:r>
          </a:p>
          <a:p>
            <a:pPr lvl="4"/>
            <a:r>
              <a:rPr lang="en-US" smtClean="0"/>
              <a:t>Fifth Outline Level</a:t>
            </a:r>
          </a:p>
          <a:p>
            <a:pPr lvl="5"/>
            <a:r>
              <a:rPr lang="en-US" smtClean="0"/>
              <a:t>Sixth Outline Level</a:t>
            </a:r>
          </a:p>
          <a:p>
            <a:pPr lvl="6"/>
            <a:r>
              <a:rPr lang="en-US" smtClean="0"/>
              <a:t>Seventh Outline Level</a:t>
            </a:r>
          </a:p>
          <a:p>
            <a:pPr lvl="7"/>
            <a:r>
              <a:rPr lang="en-US" smtClean="0"/>
              <a:t>Eighth Outline Level</a:t>
            </a:r>
          </a:p>
          <a:p>
            <a:pPr lvl="8"/>
            <a:r>
              <a:rPr lang="en-US" smtClean="0"/>
              <a:t>Ninth Outline Level</a:t>
            </a:r>
            <a:endParaRPr lang="en-US"/>
          </a:p>
        </p:txBody>
      </p:sp>
      <p:sp>
        <p:nvSpPr>
          <p:cNvPr id="16363" name="Date Placeholder 3"/>
          <p:cNvSpPr>
            <a:spLocks noGrp="1"/>
          </p:cNvSpPr>
          <p:nvPr>
            <p:ph type="dt" sz="half" idx="2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>
            <a:lvl1pPr algn="l">
              <a:defRPr lang="en-US" sz="1400" kern="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tabLst/>
            </a:pPr>
            <a:fld id="{11859447-1FF1-4571-A7A1-75F1CAF7F5D9}" type="datetime1">
              <a:rPr lang="en-US" sz="1400" dirty="0" smtClean="0"/>
              <a:pPr>
                <a:tabLst/>
              </a:pPr>
              <a:t>4/23/2015</a:t>
            </a:fld>
            <a:endParaRPr lang="en-US" sz="1400" dirty="0" smtClean="0"/>
          </a:p>
        </p:txBody>
      </p:sp>
      <p:sp>
        <p:nvSpPr>
          <p:cNvPr id="1636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>
            <a:lvl1pPr algn="ctr">
              <a:defRPr lang="en-US" sz="1400" kern="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 algn="ctr">
              <a:tabLst/>
            </a:pPr>
            <a:endParaRPr dirty="0" smtClean="0"/>
          </a:p>
        </p:txBody>
      </p:sp>
      <p:sp>
        <p:nvSpPr>
          <p:cNvPr id="1636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>
            <a:lvl1pPr algn="r">
              <a:defRPr lang="en-US" sz="1400" kern="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 algn="r">
              <a:tabLst/>
            </a:pPr>
            <a:fld id="{763D1470-AB83-4C4C-B3B3-7F0C9DC8E8D6}" type="slidenum">
              <a:rPr lang="en-US" sz="1400" dirty="0" smtClean="0"/>
              <a:pPr algn="r">
                <a:tabLst/>
              </a:pPr>
              <a:t>‹#›</a:t>
            </a:fld>
            <a:endParaRPr lang="en-US" sz="14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buNone/>
        <a:defRPr sz="1800" kern="1200">
          <a:solidFill>
            <a:srgbClr val="000000"/>
          </a:solidFill>
          <a:latin typeface="Calibri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418"/>
        </a:spcAft>
        <a:defRPr sz="3200" u="none" kern="1200">
          <a:solidFill>
            <a:srgbClr val="000000"/>
          </a:solidFill>
          <a:latin typeface="Arial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134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spcAft>
          <a:spcPts val="851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567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4pPr>
      <a:lvl5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5pPr>
      <a:lvl6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6pPr>
      <a:lvl7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 spc="0">
          <a:solidFill>
            <a:srgbClr val="000000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40000" y="360000"/>
            <a:ext cx="9070920" cy="12618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6000" b="0" i="0" smtClean="0">
                <a:solidFill>
                  <a:srgbClr val="000000"/>
                </a:solidFill>
                <a:latin typeface="Arial" charset="0"/>
              </a:rPr>
              <a:t>Душистые вещества</a:t>
            </a:r>
          </a:p>
        </p:txBody>
      </p:sp>
      <p:pic>
        <p:nvPicPr>
          <p:cNvPr id="5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360000" y="2340000"/>
            <a:ext cx="5579280" cy="4499280"/>
          </a:xfrm>
          <a:prstGeom prst="rect">
            <a:avLst/>
          </a:prstGeom>
          <a:ln>
            <a:noFill/>
          </a:ln>
        </p:spPr>
      </p:pic>
      <p:sp>
        <p:nvSpPr>
          <p:cNvPr id="6" name="Rectangle Custom 5"/>
          <p:cNvSpPr/>
          <p:nvPr/>
        </p:nvSpPr>
        <p:spPr>
          <a:xfrm>
            <a:off x="3060000" y="3780000"/>
            <a:ext cx="6659280" cy="233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247920" indent="0" algn="l">
              <a:spcBef>
                <a:spcPts val="1199"/>
              </a:spcBef>
              <a:spcAft>
                <a:spcPts val="601"/>
              </a:spcAft>
              <a:buNone/>
              <a:tabLst/>
            </a:pPr>
            <a:r>
              <a:rPr lang="en-US" sz="2000" b="0" i="0" smtClean="0">
                <a:solidFill>
                  <a:srgbClr val="000000"/>
                </a:solidFill>
                <a:latin typeface="Arial" charset="0"/>
              </a:rPr>
              <a:t>Автор: Дроздова Анастасия 10 «Б» класс</a:t>
            </a:r>
          </a:p>
          <a:p>
            <a:pPr marL="3247920" indent="0" algn="l"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000" b="0" i="0" smtClean="0">
                <a:solidFill>
                  <a:srgbClr val="000000"/>
                </a:solidFill>
                <a:latin typeface="Arial" charset="0"/>
              </a:rPr>
              <a:t>Руководитель: Феклистова Евгения Алексеевна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Custom 2"/>
          <p:cNvSpPr/>
          <p:nvPr/>
        </p:nvSpPr>
        <p:spPr>
          <a:xfrm>
            <a:off x="1119240" y="1260000"/>
            <a:ext cx="7340040" cy="557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080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1" i="0" smtClean="0">
                <a:solidFill>
                  <a:srgbClr val="000000"/>
                </a:solidFill>
                <a:latin typeface="TimesNewRomanPSMT" charset="0"/>
              </a:rPr>
              <a:t>Цель  работы: </a:t>
            </a:r>
            <a:r>
              <a:rPr lang="en-US" sz="2400" b="0" i="0" smtClean="0">
                <a:solidFill>
                  <a:srgbClr val="000000"/>
                </a:solidFill>
                <a:latin typeface="TimesNewRomanPSMT" charset="0"/>
              </a:rPr>
              <a:t>изучение природы душистых веществ и определение их влияния на человеческий организм</a:t>
            </a:r>
          </a:p>
          <a:p>
            <a:pPr marL="1080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0" i="0" smtClean="0">
                <a:solidFill>
                  <a:srgbClr val="000000"/>
                </a:solidFill>
                <a:latin typeface="Arial" charset="0"/>
              </a:rPr>
              <a:t>Задачи:</a:t>
            </a:r>
          </a:p>
          <a:p>
            <a:pPr marL="10800" indent="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0" i="0" smtClean="0">
                <a:solidFill>
                  <a:srgbClr val="000000"/>
                </a:solidFill>
                <a:latin typeface="Arial" charset="0"/>
              </a:rPr>
              <a:t>1. Ознакомление с материалами по теоретическим вопросам исследования</a:t>
            </a:r>
          </a:p>
          <a:p>
            <a:pPr marL="10800" indent="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0" i="0" smtClean="0">
                <a:solidFill>
                  <a:srgbClr val="000000"/>
                </a:solidFill>
                <a:latin typeface="Arial" charset="0"/>
              </a:rPr>
              <a:t>2. Получение сложных эфиров и изучение их свойств</a:t>
            </a:r>
          </a:p>
          <a:p>
            <a:pPr marL="10800" indent="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0" i="0" smtClean="0">
                <a:solidFill>
                  <a:srgbClr val="000000"/>
                </a:solidFill>
                <a:latin typeface="Arial" charset="0"/>
              </a:rPr>
              <a:t>3. Создание  собственного аромата</a:t>
            </a:r>
          </a:p>
          <a:p>
            <a:pPr marL="10800" indent="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0" i="0" smtClean="0">
                <a:solidFill>
                  <a:srgbClr val="000000"/>
                </a:solidFill>
                <a:latin typeface="Arial" charset="0"/>
              </a:rPr>
              <a:t>4. Исследование механизма восприятия запахов и воздействия аромавеществ на психологическое состояние человека</a:t>
            </a:r>
          </a:p>
          <a:p>
            <a:pPr marL="10800" indent="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400" b="0" i="0" smtClean="0">
                <a:solidFill>
                  <a:srgbClr val="000000"/>
                </a:solidFill>
                <a:latin typeface="Arial" charset="0"/>
              </a:rPr>
              <a:t>5. Проведение социологического опроса и выяснение влияния  запаха на людей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04000" y="180000"/>
            <a:ext cx="9215280" cy="7192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История ароматов</a:t>
            </a:r>
          </a:p>
        </p:txBody>
      </p:sp>
      <p:pic>
        <p:nvPicPr>
          <p:cNvPr id="4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540000" y="3600000"/>
            <a:ext cx="3560400" cy="3300120"/>
          </a:xfrm>
          <a:prstGeom prst="rect">
            <a:avLst/>
          </a:prstGeom>
          <a:ln>
            <a:noFill/>
          </a:ln>
        </p:spPr>
      </p:pic>
      <p:pic>
        <p:nvPicPr>
          <p:cNvPr id="5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7560000" y="299160"/>
            <a:ext cx="2339280" cy="3300120"/>
          </a:xfrm>
          <a:prstGeom prst="rect">
            <a:avLst/>
          </a:prstGeom>
          <a:ln>
            <a:noFill/>
          </a:ln>
        </p:spPr>
      </p:pic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5">
            <a:lum/>
          </a:blip>
          <a:stretch>
            <a:fillRect/>
          </a:stretch>
        </p:blipFill>
        <p:spPr>
          <a:xfrm>
            <a:off x="6300000" y="4680000"/>
            <a:ext cx="3419280" cy="2519280"/>
          </a:xfrm>
          <a:prstGeom prst="rect">
            <a:avLst/>
          </a:prstGeom>
          <a:ln>
            <a:noFill/>
          </a:ln>
        </p:spPr>
      </p:pic>
      <p:sp>
        <p:nvSpPr>
          <p:cNvPr id="7" name="Rectangle Custom 6"/>
          <p:cNvSpPr/>
          <p:nvPr/>
        </p:nvSpPr>
        <p:spPr>
          <a:xfrm>
            <a:off x="0" y="877680"/>
            <a:ext cx="6379560" cy="110160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l">
              <a:lnSpc>
                <a:spcPts val="2299"/>
              </a:lnSpc>
              <a:spcBef>
                <a:spcPts val="0"/>
              </a:spcBef>
              <a:spcAft>
                <a:spcPts val="1199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«Парфюмерия» - от лат. «per» – через и «fumum» – дым.</a:t>
            </a:r>
          </a:p>
        </p:txBody>
      </p:sp>
      <p:sp>
        <p:nvSpPr>
          <p:cNvPr id="8" name="Rectangle Custom 7"/>
          <p:cNvSpPr/>
          <p:nvPr/>
        </p:nvSpPr>
        <p:spPr>
          <a:xfrm>
            <a:off x="1440000" y="7020000"/>
            <a:ext cx="4718520" cy="353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Арабы занимались торговлей пряностями </a:t>
            </a:r>
          </a:p>
        </p:txBody>
      </p:sp>
      <p:sp>
        <p:nvSpPr>
          <p:cNvPr id="9" name="Rectangle Custom 8"/>
          <p:cNvSpPr/>
          <p:nvPr/>
        </p:nvSpPr>
        <p:spPr>
          <a:xfrm>
            <a:off x="3420000" y="1260000"/>
            <a:ext cx="4319280" cy="179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l">
              <a:lnSpc>
                <a:spcPts val="2299"/>
              </a:lnSpc>
              <a:spcBef>
                <a:spcPts val="0"/>
              </a:spcBef>
              <a:spcAft>
                <a:spcPts val="1199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Древние египтяне использовали различные пряности, деревья, их плоды и смолу в качестве ароматических материалов для окуривания богов,  при изготовлении мазей и бальзамов.</a:t>
            </a:r>
          </a:p>
        </p:txBody>
      </p:sp>
      <p:sp>
        <p:nvSpPr>
          <p:cNvPr id="10" name="Rectangle Custom 9"/>
          <p:cNvSpPr/>
          <p:nvPr/>
        </p:nvSpPr>
        <p:spPr>
          <a:xfrm>
            <a:off x="0" y="2294640"/>
            <a:ext cx="3239280" cy="148464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l">
              <a:lnSpc>
                <a:spcPts val="2299"/>
              </a:lnSpc>
              <a:spcBef>
                <a:spcPts val="0"/>
              </a:spcBef>
              <a:spcAft>
                <a:spcPts val="1199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Древние греки бальзамировали усопших и погребали обязательно вместе с ароматическим флакончиком.</a:t>
            </a:r>
          </a:p>
        </p:txBody>
      </p:sp>
      <p:sp>
        <p:nvSpPr>
          <p:cNvPr id="11" name="Rectangle Custom 10"/>
          <p:cNvSpPr/>
          <p:nvPr/>
        </p:nvSpPr>
        <p:spPr>
          <a:xfrm>
            <a:off x="5013000" y="3780000"/>
            <a:ext cx="5066280" cy="965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l">
              <a:lnSpc>
                <a:spcPts val="2299"/>
              </a:lnSpc>
              <a:spcBef>
                <a:spcPts val="0"/>
              </a:spcBef>
              <a:spcAft>
                <a:spcPts val="1199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Смешивая ароматические вещества с лечебными, жители Рима применяли эти смеси в медицине.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4140000" y="180000"/>
            <a:ext cx="5713920" cy="4018320"/>
          </a:xfrm>
          <a:prstGeom prst="rect">
            <a:avLst/>
          </a:prstGeom>
          <a:ln>
            <a:noFill/>
          </a:ln>
        </p:spPr>
      </p:pic>
      <p:sp>
        <p:nvSpPr>
          <p:cNvPr id="4" name="Rectangle Custom 3"/>
          <p:cNvSpPr/>
          <p:nvPr/>
        </p:nvSpPr>
        <p:spPr>
          <a:xfrm>
            <a:off x="360000" y="2880000"/>
            <a:ext cx="3419280" cy="125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Первая ароматическая вода, созданная на основе спирта и эфирных масел, появилась в первой половине XIV века. </a:t>
            </a:r>
          </a:p>
        </p:txBody>
      </p:sp>
      <p:sp>
        <p:nvSpPr>
          <p:cNvPr id="5" name="Rectangle Custom 4"/>
          <p:cNvSpPr/>
          <p:nvPr/>
        </p:nvSpPr>
        <p:spPr>
          <a:xfrm>
            <a:off x="180000" y="205920"/>
            <a:ext cx="4139280" cy="321336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l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С упадком Римской империи парфюмерия была практически забыта. Но несколько столетий спустя благовония снова вошли в моду. В то время считалось, что частые омовения тела вредны для здоровья. Запах тела пытались заглушить с помощью ароматических снадобий.</a:t>
            </a:r>
          </a:p>
        </p:txBody>
      </p:sp>
      <p:sp>
        <p:nvSpPr>
          <p:cNvPr id="6" name="Rectangle Custom 5"/>
          <p:cNvSpPr/>
          <p:nvPr/>
        </p:nvSpPr>
        <p:spPr>
          <a:xfrm>
            <a:off x="5940000" y="5940000"/>
            <a:ext cx="3959280" cy="12574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В XIX веке наступает расцвет парфюмерной индустрии: появляется множество знаменитых духов, которые и сегодня популярны.</a:t>
            </a:r>
          </a:p>
        </p:txBody>
      </p:sp>
      <p:pic>
        <p:nvPicPr>
          <p:cNvPr id="7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720000" y="4500000"/>
            <a:ext cx="4859280" cy="287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Custom 2"/>
          <p:cNvSpPr/>
          <p:nvPr/>
        </p:nvSpPr>
        <p:spPr>
          <a:xfrm>
            <a:off x="1080000" y="1013760"/>
            <a:ext cx="8099280" cy="965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1" i="0" smtClean="0">
                <a:solidFill>
                  <a:srgbClr val="000000"/>
                </a:solidFill>
                <a:latin typeface="TimesNewRomanPSMT" charset="0"/>
              </a:rPr>
              <a:t>Душистые вещества</a:t>
            </a: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— органические соединения, применяемые как пахучие компоненты в производстве парфюмерии и косметики, моющих средств, пищевых продуктов.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2520000" y="5040000"/>
            <a:ext cx="6839280" cy="107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200" b="0" i="0" smtClean="0">
                <a:solidFill>
                  <a:srgbClr val="000000"/>
                </a:solidFill>
                <a:latin typeface="Times-Roman" charset="0"/>
              </a:rPr>
              <a:t> асел.</a:t>
            </a:r>
          </a:p>
        </p:txBody>
      </p:sp>
      <p:sp>
        <p:nvSpPr>
          <p:cNvPr id="5" name="Rectangle Custom 4"/>
          <p:cNvSpPr/>
          <p:nvPr/>
        </p:nvSpPr>
        <p:spPr>
          <a:xfrm>
            <a:off x="180000" y="5760000"/>
            <a:ext cx="3599280" cy="179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Из-за высокой стоимости натуральных душистых веществ современная парфюмерная промышленность базируется на синтетическом сырье. </a:t>
            </a:r>
          </a:p>
        </p:txBody>
      </p:sp>
      <p:sp>
        <p:nvSpPr>
          <p:cNvPr id="6" name="Rectangle Custom 5"/>
          <p:cNvSpPr/>
          <p:nvPr/>
        </p:nvSpPr>
        <p:spPr>
          <a:xfrm>
            <a:off x="4680000" y="4320000"/>
            <a:ext cx="2159280" cy="305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До сих пор не удалось установить чёткую взаимосвязь между молекулярным строением вещества и его запахом. Выявлены лишь некоторые закономерности. 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8360" y="87840"/>
            <a:ext cx="9070920" cy="991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Классификация душистых веществ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0800000" flipV="1">
            <a:off x="3240000" y="1979280"/>
            <a:ext cx="899280" cy="720720"/>
          </a:xfrm>
          <a:prstGeom prst="line">
            <a:avLst/>
          </a:prstGeom>
          <a:solidFill>
            <a:srgbClr val="99CCFF"/>
          </a:solidFill>
          <a:ln w="0">
            <a:solidFill>
              <a:srgbClr val="000000"/>
            </a:solidFill>
            <a:tailEnd type="triangle" w="med" len="sm"/>
          </a:ln>
        </p:spPr>
        <p:style>
          <a:lnRef idx="2">
            <a:schemeClr val="dk1"/>
          </a:lnRef>
          <a:fillRef idx="1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80000" y="1980000"/>
            <a:ext cx="1080000" cy="720000"/>
          </a:xfrm>
          <a:prstGeom prst="line">
            <a:avLst/>
          </a:prstGeom>
          <a:solidFill>
            <a:srgbClr val="99CCFF"/>
          </a:solidFill>
          <a:ln w="0">
            <a:solidFill>
              <a:srgbClr val="000000"/>
            </a:solidFill>
            <a:tailEnd type="triangle" w="med" len="sm"/>
          </a:ln>
        </p:spPr>
        <p:style>
          <a:lnRef idx="2">
            <a:schemeClr val="dk1"/>
          </a:lnRef>
          <a:fillRef idx="1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0" name="Rectangle Custom 9"/>
          <p:cNvSpPr/>
          <p:nvPr/>
        </p:nvSpPr>
        <p:spPr>
          <a:xfrm>
            <a:off x="1980000" y="2700000"/>
            <a:ext cx="160812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Натуральные</a:t>
            </a:r>
          </a:p>
        </p:txBody>
      </p:sp>
      <p:sp>
        <p:nvSpPr>
          <p:cNvPr id="11" name="Rectangle Custom 10"/>
          <p:cNvSpPr/>
          <p:nvPr/>
        </p:nvSpPr>
        <p:spPr>
          <a:xfrm>
            <a:off x="6120000" y="2705760"/>
            <a:ext cx="2307960" cy="353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Синтетические</a:t>
            </a:r>
          </a:p>
        </p:txBody>
      </p:sp>
      <p:sp>
        <p:nvSpPr>
          <p:cNvPr id="12" name="Rectangle Custom 11"/>
          <p:cNvSpPr/>
          <p:nvPr/>
        </p:nvSpPr>
        <p:spPr>
          <a:xfrm>
            <a:off x="5220000" y="3060000"/>
            <a:ext cx="4499280" cy="107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-Roman" charset="0"/>
              </a:rPr>
              <a:t>(Продукты химической переработки нефти, каменного угля, древесины и эфирных масел)</a:t>
            </a:r>
          </a:p>
        </p:txBody>
      </p:sp>
      <p:sp>
        <p:nvSpPr>
          <p:cNvPr id="13" name="Rectangle Custom 12"/>
          <p:cNvSpPr/>
          <p:nvPr/>
        </p:nvSpPr>
        <p:spPr>
          <a:xfrm>
            <a:off x="360000" y="3060000"/>
            <a:ext cx="4308120" cy="107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(Растительное сырье, сырье животного происхождения, смолы и бальзамы, цветочные помады)</a:t>
            </a:r>
          </a:p>
        </p:txBody>
      </p:sp>
      <p:pic>
        <p:nvPicPr>
          <p:cNvPr id="14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7061760" y="4140000"/>
            <a:ext cx="2657520" cy="2159280"/>
          </a:xfrm>
          <a:prstGeom prst="rect">
            <a:avLst/>
          </a:prstGeom>
          <a:ln>
            <a:noFill/>
          </a:ln>
        </p:spPr>
      </p:pic>
      <p:pic>
        <p:nvPicPr>
          <p:cNvPr id="15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720000" y="4140000"/>
            <a:ext cx="2392920" cy="1455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40000" y="180000"/>
            <a:ext cx="9070920" cy="991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Синтетические душистые вещества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540000" y="1440000"/>
            <a:ext cx="8859600" cy="39106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457200" indent="-45648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Спирты. Например, гераниол («роза»), терпинеол («сирень»), линалоол («ландыш»);</a:t>
            </a:r>
          </a:p>
          <a:p>
            <a:pPr marL="457200" indent="-45648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Углеводороды. Лименон («лимон»);</a:t>
            </a:r>
          </a:p>
          <a:p>
            <a:pPr marL="457200" indent="-45648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Простые эфиры. Такие как «гвоздичный» эвгенол, «черёмуховый» и «фруктовый» метиловые эфиры;</a:t>
            </a:r>
          </a:p>
          <a:p>
            <a:pPr marL="457200" indent="-45648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Сложные эфиры. Составляют основную массу синтетических ароматов. Пример - бензилацетат («жасмин») или кумарин с запахом свежего сена;</a:t>
            </a:r>
          </a:p>
          <a:p>
            <a:pPr marL="457200" indent="-45648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Альдегиды. Отдельная группа сложных эфиров. Пример - хорошо известный всем ванилин;</a:t>
            </a:r>
          </a:p>
          <a:p>
            <a:pPr marL="457200" indent="-45648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Нитросоединения ароматических производных. (мускус амбровый);</a:t>
            </a:r>
          </a:p>
        </p:txBody>
      </p:sp>
      <p:pic>
        <p:nvPicPr>
          <p:cNvPr id="5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360000" y="5838120"/>
            <a:ext cx="2614320" cy="1541160"/>
          </a:xfrm>
          <a:prstGeom prst="rect">
            <a:avLst/>
          </a:prstGeom>
          <a:ln>
            <a:noFill/>
          </a:ln>
        </p:spPr>
      </p:pic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3240000" y="5400000"/>
            <a:ext cx="3059280" cy="1439280"/>
          </a:xfrm>
          <a:prstGeom prst="rect">
            <a:avLst/>
          </a:prstGeom>
          <a:ln>
            <a:noFill/>
          </a:ln>
        </p:spPr>
      </p:pic>
      <p:pic>
        <p:nvPicPr>
          <p:cNvPr id="7" name="Placeholder 3" descr="Placeholder 3"/>
          <p:cNvPicPr>
            <a:picLocks noGrp="1" noChangeAspect="1"/>
          </p:cNvPicPr>
          <p:nvPr/>
        </p:nvPicPr>
        <p:blipFill>
          <a:blip r:embed="rId5">
            <a:lum/>
          </a:blip>
          <a:stretch>
            <a:fillRect/>
          </a:stretch>
        </p:blipFill>
        <p:spPr>
          <a:xfrm>
            <a:off x="6499800" y="5856480"/>
            <a:ext cx="3399480" cy="1522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68360" y="137520"/>
            <a:ext cx="9070920" cy="5817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Сложные эфиры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180000" y="720000"/>
            <a:ext cx="9719280" cy="71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Душистые вещества относятся к различным классам органических соединений, но большинство из них — сложные эфиры.</a:t>
            </a:r>
          </a:p>
        </p:txBody>
      </p:sp>
      <p:sp>
        <p:nvSpPr>
          <p:cNvPr id="5" name="Rectangle Custom 4"/>
          <p:cNvSpPr/>
          <p:nvPr/>
        </p:nvSpPr>
        <p:spPr>
          <a:xfrm>
            <a:off x="180000" y="1620000"/>
            <a:ext cx="4241520" cy="251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1" i="0" smtClean="0">
                <a:solidFill>
                  <a:srgbClr val="000000"/>
                </a:solidFill>
                <a:latin typeface="TimesNewRomanPSMT" charset="0"/>
              </a:rPr>
              <a:t>Сложные эфиры</a:t>
            </a: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— соединения, представляющие собой карбоновые кислоты, у которых атом водорода в карбоксильной группе заменен углеводородным радикалом. Общая формула сложных эфиров R—COO—R`, где  R и R` - углеводородные радикалы.</a:t>
            </a:r>
          </a:p>
        </p:txBody>
      </p:sp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4860000" y="1260000"/>
            <a:ext cx="5039280" cy="4139280"/>
          </a:xfrm>
          <a:prstGeom prst="rect">
            <a:avLst/>
          </a:prstGeom>
          <a:ln>
            <a:noFill/>
          </a:ln>
        </p:spPr>
      </p:pic>
      <p:sp>
        <p:nvSpPr>
          <p:cNvPr id="7" name="Rectangle Custom 6"/>
          <p:cNvSpPr/>
          <p:nvPr/>
        </p:nvSpPr>
        <p:spPr>
          <a:xfrm>
            <a:off x="360000" y="4140000"/>
            <a:ext cx="4139280" cy="125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13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Одним из методов получения сложных эфиров является взаимодействие кислоты и спирта – </a:t>
            </a:r>
            <a:r>
              <a:rPr lang="en-US" sz="1800" b="0" i="1" smtClean="0">
                <a:solidFill>
                  <a:srgbClr val="000000"/>
                </a:solidFill>
                <a:latin typeface="Times New Roman" charset="0"/>
              </a:rPr>
              <a:t>реакция этерификации:</a:t>
            </a:r>
          </a:p>
        </p:txBody>
      </p:sp>
      <p:pic>
        <p:nvPicPr>
          <p:cNvPr id="8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463680" y="5760000"/>
            <a:ext cx="6735600" cy="125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04000" y="180000"/>
            <a:ext cx="9070920" cy="7192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Натуральные душистые вещества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180000" y="900000"/>
            <a:ext cx="6479280" cy="413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457200" indent="-456480" algn="l">
              <a:spcBef>
                <a:spcPts val="0"/>
              </a:spcBef>
              <a:spcAft>
                <a:spcPts val="1899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В растениях душистые вещества обычно содержаться в особых клетках в цветках, листьях, кожуре плодов, а иногда в древесине. Содержание эфирных масел в растениях колеблется от 0,1 до 10 %.</a:t>
            </a:r>
          </a:p>
          <a:p>
            <a:pPr marL="457200" indent="-456480" algn="l">
              <a:spcBef>
                <a:spcPts val="0"/>
              </a:spcBef>
              <a:spcAft>
                <a:spcPts val="1899"/>
              </a:spcAft>
              <a:buNone/>
              <a:tabLst>
                <a:tab pos="1511280" algn="l"/>
                <a:tab pos="18288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                        Эфирные масла – сложные смеси душистых         органических веществ (терпенов, сложных эфиров, альдегидов, спиртов), плохо растворимые в воде, но легко растворимые в спирте. Так, розовое масло одержит более 200 различных соединений. Чтобы выделить 1 кг розового масла необходимо переработать 3 т лепестков розы.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>
                <a:tab pos="596880" algn="l"/>
                <a:tab pos="914400" algn="l"/>
              </a:tabLst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Мускус – продукт, вырабатываемый из желез самца оленя кабарги. Для получения 1 кг мускуса надо уничтожить 30 тысяч животных. </a:t>
            </a:r>
          </a:p>
        </p:txBody>
      </p:sp>
      <p:sp>
        <p:nvSpPr>
          <p:cNvPr id="5" name="Rectangle Custom 4"/>
          <p:cNvSpPr/>
          <p:nvPr/>
        </p:nvSpPr>
        <p:spPr>
          <a:xfrm>
            <a:off x="5006520" y="6120000"/>
            <a:ext cx="4532760" cy="965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Амбра — воскообразное вещество, образующееся в пищеварительном тракте кашалотов.</a:t>
            </a:r>
          </a:p>
        </p:txBody>
      </p:sp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6840000" y="2880000"/>
            <a:ext cx="3033360" cy="2519280"/>
          </a:xfrm>
          <a:prstGeom prst="rect">
            <a:avLst/>
          </a:prstGeom>
          <a:ln>
            <a:noFill/>
          </a:ln>
        </p:spPr>
      </p:pic>
      <p:pic>
        <p:nvPicPr>
          <p:cNvPr id="7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540000" y="5220000"/>
            <a:ext cx="3959280" cy="215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60000" y="87840"/>
            <a:ext cx="9070920" cy="811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Эфирные масла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125640" y="956160"/>
            <a:ext cx="9593640" cy="12031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Эфирные масла представляют собой ароматные жидкости, внешне похожие на растительные жирные масла, но по своей химической природе не имеющие с ними ничего общего. Они содержатся в растениях, относящихся к эфирномасленичным, или эфироносам.</a:t>
            </a:r>
          </a:p>
        </p:txBody>
      </p:sp>
      <p:sp>
        <p:nvSpPr>
          <p:cNvPr id="5" name="Rectangle Custom 4"/>
          <p:cNvSpPr/>
          <p:nvPr/>
        </p:nvSpPr>
        <p:spPr>
          <a:xfrm>
            <a:off x="4860000" y="1980000"/>
            <a:ext cx="5219280" cy="197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Эфирные масла представляют собой смесь веществ, принадлежащих к различным классам органической соединений (углеводороды, спирты, альдегиды, кетоны, эфиры, фенолы и др). </a:t>
            </a:r>
          </a:p>
        </p:txBody>
      </p:sp>
      <p:sp>
        <p:nvSpPr>
          <p:cNvPr id="6" name="Rectangle Custom 5"/>
          <p:cNvSpPr/>
          <p:nvPr/>
        </p:nvSpPr>
        <p:spPr>
          <a:xfrm>
            <a:off x="180000" y="4860000"/>
            <a:ext cx="9539280" cy="243864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Физические свойства:</a:t>
            </a:r>
          </a:p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1" smtClean="0">
                <a:solidFill>
                  <a:srgbClr val="000000"/>
                </a:solidFill>
                <a:latin typeface="TimesNewRomanPSMT" charset="0"/>
              </a:rPr>
              <a:t>Плотность.</a:t>
            </a:r>
            <a:r>
              <a:rPr lang="en-US" sz="1800" b="1" i="0" smtClean="0">
                <a:solidFill>
                  <a:srgbClr val="000000"/>
                </a:solidFill>
                <a:latin typeface="TimesNewRomanPSMT" charset="0"/>
              </a:rPr>
              <a:t> </a:t>
            </a: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Большая часть эфирных масел легче воды.</a:t>
            </a:r>
          </a:p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1" smtClean="0">
                <a:solidFill>
                  <a:srgbClr val="000000"/>
                </a:solidFill>
                <a:latin typeface="TimesNewRomanPSMT" charset="0"/>
              </a:rPr>
              <a:t>Растворимость.</a:t>
            </a: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В воде не растворяются или растворяются частично, хорошо растворяются в спирте. </a:t>
            </a:r>
          </a:p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Эфирные масла растворяют резину, некоторые виды полиэтилена, сургуч, парафин, а также вызывают коррозию большинства металлов.</a:t>
            </a:r>
          </a:p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1" smtClean="0">
                <a:solidFill>
                  <a:srgbClr val="000000"/>
                </a:solidFill>
                <a:latin typeface="TimesNewRomanPSMT" charset="0"/>
              </a:rPr>
              <a:t>Воспламеняемость (горючесть).</a:t>
            </a:r>
            <a:r>
              <a:rPr lang="en-US" sz="1800" b="0" i="0" smtClean="0">
                <a:solidFill>
                  <a:srgbClr val="000000"/>
                </a:solidFill>
                <a:latin typeface="TimesNewRomanPSMT" charset="0"/>
              </a:rPr>
              <a:t> Эфирные масла легковоепламеняемы.</a:t>
            </a:r>
          </a:p>
        </p:txBody>
      </p:sp>
      <p:pic>
        <p:nvPicPr>
          <p:cNvPr id="7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375480" y="1980000"/>
            <a:ext cx="4123800" cy="2699280"/>
          </a:xfrm>
          <a:prstGeom prst="rect">
            <a:avLst/>
          </a:prstGeom>
          <a:ln>
            <a:noFill/>
          </a:ln>
        </p:spPr>
      </p:pic>
      <p:pic>
        <p:nvPicPr>
          <p:cNvPr id="8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6840000" y="3240000"/>
            <a:ext cx="2159280" cy="233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68360" y="87840"/>
            <a:ext cx="9070920" cy="811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Получение эфирных масел</a:t>
            </a:r>
          </a:p>
        </p:txBody>
      </p:sp>
      <p:pic>
        <p:nvPicPr>
          <p:cNvPr id="4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4320000" y="900000"/>
            <a:ext cx="5399280" cy="2879280"/>
          </a:xfrm>
          <a:prstGeom prst="rect">
            <a:avLst/>
          </a:prstGeom>
          <a:ln>
            <a:noFill/>
          </a:ln>
        </p:spPr>
      </p:pic>
      <p:sp>
        <p:nvSpPr>
          <p:cNvPr id="5" name="Rectangle Custom 4"/>
          <p:cNvSpPr/>
          <p:nvPr/>
        </p:nvSpPr>
        <p:spPr>
          <a:xfrm>
            <a:off x="446040" y="1080000"/>
            <a:ext cx="3153240" cy="71316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1. Перегонка с водяным паром</a:t>
            </a:r>
          </a:p>
        </p:txBody>
      </p:sp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225360" y="3240000"/>
            <a:ext cx="3733920" cy="2485080"/>
          </a:xfrm>
          <a:prstGeom prst="rect">
            <a:avLst/>
          </a:prstGeom>
          <a:ln>
            <a:noFill/>
          </a:ln>
        </p:spPr>
      </p:pic>
      <p:sp>
        <p:nvSpPr>
          <p:cNvPr id="7" name="Rectangle Custom 6"/>
          <p:cNvSpPr/>
          <p:nvPr/>
        </p:nvSpPr>
        <p:spPr>
          <a:xfrm>
            <a:off x="900000" y="2160000"/>
            <a:ext cx="1845000" cy="53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2. Анфлераж</a:t>
            </a:r>
          </a:p>
        </p:txBody>
      </p:sp>
      <p:pic>
        <p:nvPicPr>
          <p:cNvPr id="8" name="Placeholder 3" descr="Placeholder 3"/>
          <p:cNvPicPr>
            <a:picLocks noGrp="1" noChangeAspect="1"/>
          </p:cNvPicPr>
          <p:nvPr/>
        </p:nvPicPr>
        <p:blipFill>
          <a:blip r:embed="rId5">
            <a:lum/>
          </a:blip>
          <a:stretch>
            <a:fillRect/>
          </a:stretch>
        </p:blipFill>
        <p:spPr>
          <a:xfrm>
            <a:off x="4767480" y="4465800"/>
            <a:ext cx="4951800" cy="2913480"/>
          </a:xfrm>
          <a:prstGeom prst="rect">
            <a:avLst/>
          </a:prstGeom>
          <a:ln>
            <a:noFill/>
          </a:ln>
        </p:spPr>
      </p:pic>
      <p:sp>
        <p:nvSpPr>
          <p:cNvPr id="9" name="Rectangle Custom 8"/>
          <p:cNvSpPr/>
          <p:nvPr/>
        </p:nvSpPr>
        <p:spPr>
          <a:xfrm>
            <a:off x="1440000" y="6480000"/>
            <a:ext cx="179280" cy="353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10" name="Rectangle Custom 9"/>
          <p:cNvSpPr/>
          <p:nvPr/>
        </p:nvSpPr>
        <p:spPr>
          <a:xfrm>
            <a:off x="360000" y="6660000"/>
            <a:ext cx="4386960" cy="35316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3. Извлечение углекислым газом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68360" y="158760"/>
            <a:ext cx="9070920" cy="5817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Arial" charset="0"/>
              </a:rPr>
              <a:t>Механизм обоняния</a:t>
            </a:r>
          </a:p>
        </p:txBody>
      </p:sp>
      <p:pic>
        <p:nvPicPr>
          <p:cNvPr id="4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180000" y="900000"/>
            <a:ext cx="9719280" cy="647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68360" y="180000"/>
            <a:ext cx="9070920" cy="1171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Times New Roman" charset="0"/>
              </a:rPr>
              <a:t>Влияние душистых веществ на организм человека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498600" y="1620000"/>
            <a:ext cx="5440680" cy="457236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Запахи воздействуют на человека с первых дней его жизни, едва почувствует он запах материнского молока. Вдыхание душистых веществ оказывает на организм человека весьма значительное физиологическое действие: влияют на работоспособность, изменяют мускульную силу, газообмен,  ритм дыхания и пульса, температуру кожи, кровяное давление, внутричерепное давление, влияют на слух, изменяют качество зрения.</a:t>
            </a:r>
          </a:p>
          <a:p>
            <a:pPr marL="0" indent="360000" algn="just">
              <a:lnSpc>
                <a:spcPts val="2299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Положительное физиологическое действие оказывают на организм приятные нерезкие запахи, особенно при относительно небольшой концентрации их. Запахи влияют на настроение людей, они могут вызывать состояние возбуждения, оживление, бодрость, успокоенность и т. д.</a:t>
            </a:r>
          </a:p>
        </p:txBody>
      </p:sp>
      <p:pic>
        <p:nvPicPr>
          <p:cNvPr id="5" name="Placeholder 3" descr="Placeholder 3"/>
          <p:cNvPicPr>
            <a:picLocks noGrp="1"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6120000" y="1440000"/>
            <a:ext cx="3599280" cy="2879280"/>
          </a:xfrm>
          <a:prstGeom prst="rect">
            <a:avLst/>
          </a:prstGeom>
          <a:ln>
            <a:noFill/>
          </a:ln>
        </p:spPr>
      </p:pic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6120000" y="4786560"/>
            <a:ext cx="3933720" cy="259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468360" y="121320"/>
            <a:ext cx="9070920" cy="5979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marL="0" indent="0" algn="ctr">
              <a:buNone/>
              <a:tabLst/>
            </a:pPr>
            <a:r>
              <a:rPr lang="en-US" sz="4000" b="0" i="0" smtClean="0">
                <a:solidFill>
                  <a:srgbClr val="000000"/>
                </a:solidFill>
                <a:latin typeface="Times New Roman" charset="0"/>
              </a:rPr>
              <a:t>Практическая часть</a:t>
            </a:r>
          </a:p>
        </p:txBody>
      </p:sp>
      <p:sp>
        <p:nvSpPr>
          <p:cNvPr id="4" name="Rectangle Custom 3"/>
          <p:cNvSpPr/>
          <p:nvPr/>
        </p:nvSpPr>
        <p:spPr>
          <a:xfrm>
            <a:off x="1716840" y="876960"/>
            <a:ext cx="6742440" cy="3823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smtClean="0">
                <a:solidFill>
                  <a:srgbClr val="000000"/>
                </a:solidFill>
                <a:latin typeface="Arial" charset="0"/>
              </a:rPr>
              <a:t>1. Получение сложных эфиров с различными запахами</a:t>
            </a:r>
          </a:p>
        </p:txBody>
      </p:sp>
      <p:pic>
        <p:nvPicPr>
          <p:cNvPr id="5" name="Placeholder 3" descr="Placeholder 3"/>
          <p:cNvPicPr>
            <a:picLocks noGrp="1"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240000" y="2700000"/>
            <a:ext cx="3419280" cy="3599280"/>
          </a:xfrm>
          <a:prstGeom prst="rect">
            <a:avLst/>
          </a:prstGeom>
          <a:ln>
            <a:noFill/>
          </a:ln>
        </p:spPr>
      </p:pic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80000" y="4140000"/>
            <a:ext cx="2159280" cy="2879280"/>
          </a:xfrm>
          <a:prstGeom prst="rect">
            <a:avLst/>
          </a:prstGeom>
          <a:ln>
            <a:noFill/>
          </a:ln>
        </p:spPr>
      </p:pic>
      <p:pic>
        <p:nvPicPr>
          <p:cNvPr id="7" name="Placeholder 3" descr="Placeholder 3"/>
          <p:cNvPicPr>
            <a:picLocks noGrp="1" noChangeAspect="1"/>
          </p:cNvPicPr>
          <p:nvPr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7200000" y="3780000"/>
            <a:ext cx="2699280" cy="3599280"/>
          </a:xfrm>
          <a:prstGeom prst="rect">
            <a:avLst/>
          </a:prstGeom>
          <a:ln>
            <a:noFill/>
          </a:ln>
        </p:spPr>
      </p:pic>
      <p:sp>
        <p:nvSpPr>
          <p:cNvPr id="8" name="Rectangle Custom 7"/>
          <p:cNvSpPr/>
          <p:nvPr/>
        </p:nvSpPr>
        <p:spPr>
          <a:xfrm>
            <a:off x="176040" y="1361880"/>
            <a:ext cx="2343240" cy="620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1" i="0" smtClean="0">
                <a:solidFill>
                  <a:srgbClr val="000000"/>
                </a:solidFill>
                <a:latin typeface="Times New Roman" charset="0"/>
              </a:rPr>
              <a:t>Понадобилось</a:t>
            </a: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marL="0" indent="0" algn="l">
              <a:buNone/>
              <a:tabLst/>
            </a:pPr>
            <a:endParaRPr lang="en-US" sz="1800" b="0" i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Rectangle Custom 8"/>
          <p:cNvSpPr/>
          <p:nvPr/>
        </p:nvSpPr>
        <p:spPr>
          <a:xfrm>
            <a:off x="3060000" y="1800000"/>
            <a:ext cx="3275280" cy="35316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1. Бутиловый спирт (бутанол-1)</a:t>
            </a:r>
          </a:p>
        </p:txBody>
      </p:sp>
      <p:sp>
        <p:nvSpPr>
          <p:cNvPr id="10" name="Rectangle Custom 9"/>
          <p:cNvSpPr/>
          <p:nvPr/>
        </p:nvSpPr>
        <p:spPr>
          <a:xfrm>
            <a:off x="540000" y="3060000"/>
            <a:ext cx="1439280" cy="6166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2. Уксусная кислота</a:t>
            </a:r>
          </a:p>
        </p:txBody>
      </p:sp>
      <p:sp>
        <p:nvSpPr>
          <p:cNvPr id="11" name="Rectangle Custom 10"/>
          <p:cNvSpPr/>
          <p:nvPr/>
        </p:nvSpPr>
        <p:spPr>
          <a:xfrm>
            <a:off x="7020000" y="2622600"/>
            <a:ext cx="2989440" cy="6166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3. Концентрированная серная кислота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ceholder 3" descr="Placeholder 3"/>
          <p:cNvPicPr>
            <a:picLocks noGrp="1"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60000" y="4140000"/>
            <a:ext cx="2699280" cy="3239280"/>
          </a:xfrm>
          <a:prstGeom prst="rect">
            <a:avLst/>
          </a:prstGeom>
          <a:ln>
            <a:noFill/>
          </a:ln>
        </p:spPr>
      </p:pic>
      <p:pic>
        <p:nvPicPr>
          <p:cNvPr id="5" name="Placeholder 3" descr="Placeholder 3"/>
          <p:cNvPicPr>
            <a:picLocks noGrp="1"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6660000" y="180000"/>
            <a:ext cx="2699280" cy="3210480"/>
          </a:xfrm>
          <a:prstGeom prst="rect">
            <a:avLst/>
          </a:prstGeom>
          <a:ln>
            <a:noFill/>
          </a:ln>
        </p:spPr>
      </p:pic>
      <p:pic>
        <p:nvPicPr>
          <p:cNvPr id="6" name="Placeholder 3" descr="Placeholder 3"/>
          <p:cNvPicPr>
            <a:picLocks noGrp="1" noChangeAspect="1"/>
          </p:cNvPicPr>
          <p:nvPr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6480000" y="3780000"/>
            <a:ext cx="3419280" cy="3239280"/>
          </a:xfrm>
          <a:prstGeom prst="rect">
            <a:avLst/>
          </a:prstGeom>
          <a:ln>
            <a:noFill/>
          </a:ln>
        </p:spPr>
      </p:pic>
      <p:sp>
        <p:nvSpPr>
          <p:cNvPr id="7" name="Rectangle Custom 6"/>
          <p:cNvSpPr/>
          <p:nvPr/>
        </p:nvSpPr>
        <p:spPr>
          <a:xfrm>
            <a:off x="180000" y="540000"/>
            <a:ext cx="6299280" cy="143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1. Пробирку со смесью бутанола, уксусной и серной кислотами помещаем в прибор для получения сложных эфиров. Серная кислота выполняет роль катализатора и водоотнимающего средства. Греем пробирку над пламенем спиртовки.</a:t>
            </a:r>
          </a:p>
        </p:txBody>
      </p:sp>
      <p:sp>
        <p:nvSpPr>
          <p:cNvPr id="8" name="Rectangle Custom 7"/>
          <p:cNvSpPr/>
          <p:nvPr/>
        </p:nvSpPr>
        <p:spPr>
          <a:xfrm>
            <a:off x="540000" y="2520000"/>
            <a:ext cx="4499280" cy="107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2. Летучий сложный эфир конденсируется в колбу с холодной водой (холодильник).</a:t>
            </a:r>
          </a:p>
        </p:txBody>
      </p:sp>
      <p:sp>
        <p:nvSpPr>
          <p:cNvPr id="9" name="Rectangle Custom 8"/>
          <p:cNvSpPr/>
          <p:nvPr/>
        </p:nvSpPr>
        <p:spPr>
          <a:xfrm>
            <a:off x="4320000" y="4680000"/>
            <a:ext cx="179280" cy="3535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10" name="Rectangle Custom 9"/>
          <p:cNvSpPr/>
          <p:nvPr/>
        </p:nvSpPr>
        <p:spPr>
          <a:xfrm>
            <a:off x="3191400" y="3780000"/>
            <a:ext cx="3107880" cy="71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3. Отделяем сложный эфир от остатков воды</a:t>
            </a:r>
          </a:p>
        </p:txBody>
      </p:sp>
      <p:sp>
        <p:nvSpPr>
          <p:cNvPr id="11" name="Rectangle Custom 10"/>
          <p:cNvSpPr/>
          <p:nvPr/>
        </p:nvSpPr>
        <p:spPr>
          <a:xfrm>
            <a:off x="3600000" y="4860000"/>
            <a:ext cx="2699280" cy="215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Times New Roman" charset="0"/>
              </a:rPr>
              <a:t>Полученный эфир — бутилацетат, обладает приятным фруктовым запахом.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Custom 1"/>
          <p:cNvSpPr/>
          <p:nvPr/>
        </p:nvSpPr>
        <p:spPr>
          <a:xfrm>
            <a:off x="2877120" y="360000"/>
            <a:ext cx="4322160" cy="38232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smtClean="0">
                <a:solidFill>
                  <a:srgbClr val="000000"/>
                </a:solidFill>
                <a:latin typeface="Arial" charset="0"/>
              </a:rPr>
              <a:t>2. Создание собственного аромата</a:t>
            </a:r>
          </a:p>
        </p:txBody>
      </p:sp>
      <p:pic>
        <p:nvPicPr>
          <p:cNvPr id="3" name="Placeholder 3" descr="Placeholder 3"/>
          <p:cNvPicPr>
            <a:picLocks noGrp="1"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040000" y="3420000"/>
            <a:ext cx="4893840" cy="3960000"/>
          </a:xfrm>
          <a:prstGeom prst="rect">
            <a:avLst/>
          </a:prstGeom>
          <a:ln>
            <a:noFill/>
          </a:ln>
        </p:spPr>
      </p:pic>
      <p:sp>
        <p:nvSpPr>
          <p:cNvPr id="4" name="Rectangle Custom 3"/>
          <p:cNvSpPr/>
          <p:nvPr/>
        </p:nvSpPr>
        <p:spPr>
          <a:xfrm>
            <a:off x="6120000" y="900000"/>
            <a:ext cx="3599280" cy="21592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Понадобилось:</a:t>
            </a:r>
          </a:p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1. Несколько эфирных масел</a:t>
            </a:r>
          </a:p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2. Парфюмерный растворитель (этиловый спирт)</a:t>
            </a:r>
          </a:p>
          <a:p>
            <a:pPr marL="0" indent="0" algn="l">
              <a:buNone/>
              <a:tabLst/>
            </a:pPr>
            <a:r>
              <a:rPr lang="en-US" sz="1800" b="0" i="0" smtClean="0">
                <a:solidFill>
                  <a:srgbClr val="000000"/>
                </a:solidFill>
                <a:latin typeface="Arial" charset="0"/>
              </a:rPr>
              <a:t>3. Пустой флакончик для духов</a:t>
            </a:r>
          </a:p>
        </p:txBody>
      </p:sp>
      <p:pic>
        <p:nvPicPr>
          <p:cNvPr id="5" name="Placeholder 3" descr="100002000000029A000001BB90C177E7.gif"/>
          <p:cNvPicPr>
            <a:picLocks noGrp="1"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180000" y="720000"/>
            <a:ext cx="4003200" cy="2419200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/>
          <p:nvPr/>
        </p:nvSpPr>
        <p:spPr>
          <a:xfrm>
            <a:off x="180000" y="5760000"/>
            <a:ext cx="4680000" cy="167148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kern="1200" smtClean="0">
                <a:solidFill>
                  <a:sysClr val="windowText" lastClr="000000"/>
                </a:solidFill>
                <a:latin typeface="Times New Roman" charset="0"/>
              </a:rPr>
              <a:t>Ход работы: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kern="1200" smtClean="0">
                <a:solidFill>
                  <a:sysClr val="windowText" lastClr="000000"/>
                </a:solidFill>
                <a:latin typeface="Times New Roman" charset="0"/>
              </a:rPr>
              <a:t>1. Смешала эфирные масла, поочередно добавляя одно к другому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kern="1200" smtClean="0">
                <a:solidFill>
                  <a:sysClr val="windowText" lastClr="000000"/>
                </a:solidFill>
                <a:latin typeface="Times New Roman" charset="0"/>
              </a:rPr>
              <a:t>2. Добавила в смесь основу (спирт)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kern="1200" smtClean="0">
                <a:solidFill>
                  <a:sysClr val="windowText" lastClr="000000"/>
                </a:solidFill>
                <a:latin typeface="Times New Roman" charset="0"/>
              </a:rPr>
              <a:t>3. Перелила в флакон и поставила дозревать в темное место на две недели</a:t>
            </a:r>
          </a:p>
        </p:txBody>
      </p:sp>
      <p:sp>
        <p:nvSpPr>
          <p:cNvPr id="7" name="TextBox 6"/>
          <p:cNvSpPr/>
          <p:nvPr/>
        </p:nvSpPr>
        <p:spPr>
          <a:xfrm>
            <a:off x="720000" y="3780000"/>
            <a:ext cx="3960000" cy="1800000"/>
          </a:xfrm>
          <a:prstGeom prst="rect">
            <a:avLst/>
          </a:prstGeom>
          <a:noFill/>
          <a:ln w="0">
            <a:noFill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kern="1200" smtClean="0">
                <a:solidFill>
                  <a:sysClr val="windowText" lastClr="000000"/>
                </a:solidFill>
                <a:latin typeface="Arial" charset="0"/>
              </a:rPr>
              <a:t>Характер духов проявляется медленно, в несколько этапов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kern="1200" smtClean="0">
                <a:solidFill>
                  <a:sysClr val="windowText" lastClr="000000"/>
                </a:solidFill>
                <a:latin typeface="Arial" charset="0"/>
              </a:rPr>
              <a:t>"НАЧАЛЬНАЯ (головная) нота", нота "СЕРДЦА (средняя)", "КОНЕЧНАЯ (базисная) нота" - означают фазы раскрытия букета.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 algn="ctr">
              <a:buNone/>
              <a:tabLst/>
            </a:pPr>
            <a:r>
              <a:rPr lang="en-US" sz="4000" smtClean="0"/>
              <a:t>Вывод: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r>
              <a:rPr lang="en-US" sz="2600" b="0" i="0" kern="1200" smtClean="0">
                <a:solidFill>
                  <a:sysClr val="windowText" lastClr="000000"/>
                </a:solidFill>
                <a:latin typeface="Times New Roman" charset="0"/>
              </a:rPr>
              <a:t>изучив теоретический материал и сделав практическую часть, я выяснила, что существует огромное количество душистых веществ и каждое из них влияет на самочувствие, настроение, работоспособность  человека по-своему в зависимости от химического состава.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1091</Words>
  <Application>Microsoft Office PowerPoint</Application>
  <PresentationFormat>Произвольный</PresentationFormat>
  <Paragraphs>85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Душистые вещества</vt:lpstr>
      <vt:lpstr>Слайд 2</vt:lpstr>
      <vt:lpstr>История ароматов</vt:lpstr>
      <vt:lpstr>Слайд 4</vt:lpstr>
      <vt:lpstr>Классификация душистых веществ</vt:lpstr>
      <vt:lpstr>Синтетические душистые вещества</vt:lpstr>
      <vt:lpstr>Сложные эфиры</vt:lpstr>
      <vt:lpstr>Натуральные душистые вещества</vt:lpstr>
      <vt:lpstr>Эфирные масла</vt:lpstr>
      <vt:lpstr>Получение эфирных масел</vt:lpstr>
      <vt:lpstr>Механизм обоняния</vt:lpstr>
      <vt:lpstr>Влияние душистых веществ на организм человека</vt:lpstr>
      <vt:lpstr>Практическая часть</vt:lpstr>
      <vt:lpstr>Слайд 14</vt:lpstr>
      <vt:lpstr>Слайд 15</vt:lpstr>
      <vt:lpstr>Вывод: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/>
  <cp:lastModifiedBy>1</cp:lastModifiedBy>
  <cp:revision>2</cp:revision>
  <dcterms:created xsi:type="dcterms:W3CDTF">2006-08-16T00:00:00Z</dcterms:created>
  <dcterms:modified xsi:type="dcterms:W3CDTF">2015-04-23T07:56:19Z</dcterms:modified>
</cp:coreProperties>
</file>