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62" r:id="rId4"/>
    <p:sldId id="257" r:id="rId5"/>
    <p:sldId id="258" r:id="rId6"/>
    <p:sldId id="259" r:id="rId7"/>
    <p:sldId id="260" r:id="rId8"/>
    <p:sldId id="263" r:id="rId9"/>
    <p:sldId id="265" r:id="rId10"/>
    <p:sldId id="267" r:id="rId11"/>
    <p:sldId id="266" r:id="rId12"/>
    <p:sldId id="264"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0" d="100"/>
          <a:sy n="90" d="100"/>
        </p:scale>
        <p:origin x="-126" y="-16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pPr/>
              <a:t>5/12/2015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pPr/>
              <a:t>5/12/2015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pPr/>
              <a:t>5/12/2015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pPr/>
              <a:t>5/12/2015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5/12/2015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pPr/>
              <a:t>5/12/2015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85614" y="5255175"/>
            <a:ext cx="8825658" cy="861420"/>
          </a:xfrm>
        </p:spPr>
        <p:txBody>
          <a:bodyPr>
            <a:normAutofit fontScale="92500"/>
          </a:bodyPr>
          <a:lstStyle/>
          <a:p>
            <a:pPr algn="ctr"/>
            <a:r>
              <a:rPr lang="ru-RU" sz="3600" b="1"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абылай хан в истории казахстана</a:t>
            </a:r>
            <a:endParaRPr lang="ru-RU" sz="36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323908" y="565484"/>
            <a:ext cx="5065267" cy="4066674"/>
          </a:xfrm>
          <a:prstGeom prst="rect">
            <a:avLst/>
          </a:prstGeom>
        </p:spPr>
      </p:pic>
    </p:spTree>
    <p:extLst>
      <p:ext uri="{BB962C8B-B14F-4D97-AF65-F5344CB8AC3E}">
        <p14:creationId xmlns:p14="http://schemas.microsoft.com/office/powerpoint/2010/main" xmlns="" val="1229300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u-RU" b="1" dirty="0"/>
              <a:t>Абылай хан (</a:t>
            </a:r>
            <a:r>
              <a:rPr lang="ru-RU" b="1" dirty="0" smtClean="0"/>
              <a:t>1771- 1781)</a:t>
            </a:r>
            <a:endParaRPr lang="ru-RU" dirty="0"/>
          </a:p>
        </p:txBody>
      </p:sp>
      <p:sp>
        <p:nvSpPr>
          <p:cNvPr id="3" name="Content Placeholder 2"/>
          <p:cNvSpPr>
            <a:spLocks noGrp="1"/>
          </p:cNvSpPr>
          <p:nvPr>
            <p:ph idx="1"/>
          </p:nvPr>
        </p:nvSpPr>
        <p:spPr>
          <a:xfrm>
            <a:off x="427809" y="1517458"/>
            <a:ext cx="6920341" cy="5122239"/>
          </a:xfrm>
        </p:spPr>
        <p:txBody>
          <a:bodyPr>
            <a:normAutofit/>
          </a:bodyPr>
          <a:lstStyle/>
          <a:p>
            <a:r>
              <a:rPr lang="ru-RU" sz="2400" b="1" dirty="0"/>
              <a:t>В истории казахской земли немало замечательных государственных и военных деятелей, которые посвятили свою жизнь великой цели – служению народа</a:t>
            </a:r>
            <a:r>
              <a:rPr lang="ru-RU" sz="2400" b="1" dirty="0" smtClean="0"/>
              <a:t>.</a:t>
            </a:r>
            <a:endParaRPr lang="ru-RU" sz="2400" b="1" dirty="0"/>
          </a:p>
          <a:p>
            <a:r>
              <a:rPr lang="ru-RU" sz="2400" b="1" dirty="0" smtClean="0"/>
              <a:t>В </a:t>
            </a:r>
            <a:r>
              <a:rPr lang="ru-RU" sz="2400" b="1" dirty="0"/>
              <a:t>этой плеяде особо яркой звездой светит имя хана Абылая,  великого хана и полководца, выдающегося политического деятеля, искусного дипломата, вся жизнь которого была посвящена борьбе за целостность и независимость казахского ханства.</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942048" y="1517458"/>
            <a:ext cx="3619655" cy="4728904"/>
          </a:xfrm>
          <a:prstGeom prst="rect">
            <a:avLst/>
          </a:prstGeom>
        </p:spPr>
      </p:pic>
    </p:spTree>
    <p:extLst>
      <p:ext uri="{BB962C8B-B14F-4D97-AF65-F5344CB8AC3E}">
        <p14:creationId xmlns:p14="http://schemas.microsoft.com/office/powerpoint/2010/main" xmlns="" val="16834541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1978" y="1112109"/>
            <a:ext cx="10569145" cy="4732638"/>
          </a:xfrm>
        </p:spPr>
        <p:txBody>
          <a:bodyPr>
            <a:normAutofit/>
          </a:bodyPr>
          <a:lstStyle/>
          <a:p>
            <a:r>
              <a:rPr lang="ru-RU" sz="2800" b="1" dirty="0" smtClean="0"/>
              <a:t>Родился он в Туркестане, настоящее имя </a:t>
            </a:r>
            <a:r>
              <a:rPr lang="ru-RU" sz="2800" b="1" i="1" u="sng" dirty="0" smtClean="0"/>
              <a:t>Абильмансур, </a:t>
            </a:r>
            <a:r>
              <a:rPr lang="ru-RU" sz="2800" b="1" dirty="0" smtClean="0"/>
              <a:t>Абылаем был назван по его боевому кличу «Абылай» в честь деда Абылай хана Каншера.</a:t>
            </a:r>
          </a:p>
          <a:p>
            <a:r>
              <a:rPr lang="ru-RU" sz="2800" b="1" dirty="0" smtClean="0"/>
              <a:t>Отец его был султан Среднего жуза Уали. В юношеские годы Аблай получил прозвание «Арруах» (дух предка), за хорошее умение выходить из самых сложных проблем и ситуаций.</a:t>
            </a:r>
          </a:p>
          <a:p>
            <a:r>
              <a:rPr lang="ru-RU" sz="2800" b="1" dirty="0" smtClean="0"/>
              <a:t>По происхождению являлся Чингизидом и принадлежал к старшей ветви потомков основателя Казахского ханства хана Джанибека.</a:t>
            </a:r>
          </a:p>
          <a:p>
            <a:endParaRPr lang="ru-RU" sz="2800" b="1" dirty="0"/>
          </a:p>
        </p:txBody>
      </p:sp>
    </p:spTree>
    <p:extLst>
      <p:ext uri="{BB962C8B-B14F-4D97-AF65-F5344CB8AC3E}">
        <p14:creationId xmlns:p14="http://schemas.microsoft.com/office/powerpoint/2010/main" xmlns="" val="23390619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6108" y="1136821"/>
            <a:ext cx="8139656" cy="4802394"/>
          </a:xfrm>
        </p:spPr>
        <p:txBody>
          <a:bodyPr/>
          <a:lstStyle/>
          <a:p>
            <a:r>
              <a:rPr lang="ru-RU" sz="2800" b="1" dirty="0" smtClean="0"/>
              <a:t>По сведениям Чокана Валиханова юноша был не по годам серьезный, работал усердно, добросовестно, был молчалив и неохотно шел на разговор. </a:t>
            </a:r>
            <a:br>
              <a:rPr lang="ru-RU" sz="2800" b="1" dirty="0" smtClean="0"/>
            </a:br>
            <a:r>
              <a:rPr lang="ru-RU" sz="2800" b="1" dirty="0" smtClean="0"/>
              <a:t>В начале он даже не захотел назвать имя, почему Толе би, поглядев на взъерошенные волосы мальчика, решил дать ему прозвище «Сабалак», с чем тот легко согласился.</a:t>
            </a:r>
            <a:br>
              <a:rPr lang="ru-RU" sz="2800" b="1" dirty="0" smtClean="0"/>
            </a:br>
            <a:r>
              <a:rPr lang="ru-RU" sz="2800" b="1" dirty="0" smtClean="0"/>
              <a:t>  </a:t>
            </a:r>
            <a:endParaRPr lang="ru-RU" sz="2800"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0" y="0"/>
            <a:ext cx="2435273" cy="3336324"/>
          </a:xfrm>
        </p:spPr>
      </p:pic>
    </p:spTree>
    <p:extLst>
      <p:ext uri="{BB962C8B-B14F-4D97-AF65-F5344CB8AC3E}">
        <p14:creationId xmlns:p14="http://schemas.microsoft.com/office/powerpoint/2010/main" xmlns="" val="30704397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7925" y="584888"/>
            <a:ext cx="9423777" cy="5679988"/>
          </a:xfrm>
        </p:spPr>
        <p:txBody>
          <a:bodyPr>
            <a:normAutofit/>
          </a:bodyPr>
          <a:lstStyle/>
          <a:p>
            <a:r>
              <a:rPr lang="ru-RU" sz="2400" b="1" dirty="0" smtClean="0"/>
              <a:t>Аблай жил бок о бок с простым казахским шаруа Оразом, который был наставником и слугой отца Аблая. Ораз воспитал в Абылае волевые качества и черты настоящего воина. Стоит упомянуть цитату из Книги президента Республики Казахстан Н. А. Назарбаева «Критическое Десятилетие», </a:t>
            </a:r>
            <a:r>
              <a:rPr lang="ru-RU" sz="2400" b="1" u="sng" dirty="0" smtClean="0"/>
              <a:t>«Там где есть единство, там есть братство».</a:t>
            </a:r>
          </a:p>
          <a:p>
            <a:r>
              <a:rPr lang="ru-RU" sz="2400" b="1" dirty="0" smtClean="0"/>
              <a:t>Абылай внёс большой вклад в историю казахского народа. Внешняя и внутренняя политика Аблай Хана носила характер мирной, добрососедской политики. Например, в годы его правления, благодаря его продуманным действиям, впервые у Казахского государства установились дружеские отношения с Китаем и Россией.</a:t>
            </a:r>
          </a:p>
          <a:p>
            <a:endParaRPr lang="ru-RU" sz="2400" b="1" dirty="0" smtClean="0"/>
          </a:p>
        </p:txBody>
      </p:sp>
    </p:spTree>
    <p:extLst>
      <p:ext uri="{BB962C8B-B14F-4D97-AF65-F5344CB8AC3E}">
        <p14:creationId xmlns:p14="http://schemas.microsoft.com/office/powerpoint/2010/main" xmlns="" val="17189412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998" y="1426841"/>
            <a:ext cx="7052148" cy="4001893"/>
          </a:xfrm>
        </p:spPr>
        <p:txBody>
          <a:bodyPr>
            <a:normAutofit/>
          </a:bodyPr>
          <a:lstStyle/>
          <a:p>
            <a:r>
              <a:rPr lang="ru-RU" sz="2400" b="1" dirty="0" smtClean="0"/>
              <a:t>Большое внимание стоит уделить особенности ведения его политики, характеризующаяся как политика «лавирования», другими словами «ведение двуличной политики», то есть ища поддержки у Китая против русских колоний, в то же время Казахское государство оставалось поданным России.</a:t>
            </a:r>
          </a:p>
          <a:p>
            <a:endParaRPr lang="ru-RU" sz="2400" b="1"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859670" y="1299004"/>
            <a:ext cx="4133850" cy="2628900"/>
          </a:xfrm>
          <a:prstGeom prst="rect">
            <a:avLst/>
          </a:prstGeom>
        </p:spPr>
      </p:pic>
    </p:spTree>
    <p:extLst>
      <p:ext uri="{BB962C8B-B14F-4D97-AF65-F5344CB8AC3E}">
        <p14:creationId xmlns:p14="http://schemas.microsoft.com/office/powerpoint/2010/main" xmlns="" val="29532356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9321" y="1294886"/>
            <a:ext cx="6798590" cy="4195481"/>
          </a:xfrm>
        </p:spPr>
        <p:txBody>
          <a:bodyPr>
            <a:normAutofit/>
          </a:bodyPr>
          <a:lstStyle/>
          <a:p>
            <a:r>
              <a:rPr lang="ru-RU" sz="2400" b="1" dirty="0" smtClean="0"/>
              <a:t>Бурабай навсегда связан с именем хана Абылая. Отсюда, от подножия кокшетаусских гор начинался его путь воина, политика. Хан любил урочище Бурабай, считал его второй родиной, часто бывал здесь со своими аулами на летней стоянке джайляу, слушал музыку родной природы и золотой домбры Бухар Жырау.</a:t>
            </a:r>
            <a:endParaRPr lang="ru-RU" sz="2400" b="1"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5089321" cy="3816991"/>
          </a:xfrm>
          <a:prstGeom prst="rect">
            <a:avLst/>
          </a:prstGeom>
        </p:spPr>
      </p:pic>
    </p:spTree>
    <p:extLst>
      <p:ext uri="{BB962C8B-B14F-4D97-AF65-F5344CB8AC3E}">
        <p14:creationId xmlns:p14="http://schemas.microsoft.com/office/powerpoint/2010/main" xmlns="" val="3930496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695" y="271485"/>
            <a:ext cx="9404723" cy="1400530"/>
          </a:xfrm>
        </p:spPr>
        <p:txBody>
          <a:bodyPr/>
          <a:lstStyle/>
          <a:p>
            <a:r>
              <a:rPr lang="ru-RU" sz="2800" i="1" dirty="0" smtClean="0"/>
              <a:t>«Кровь у всех одного цвета,- говорил он-Главное, какое у тебя сердце.Докажи в бою. И не ради добычи, а ради земли родной»</a:t>
            </a:r>
            <a:endParaRPr lang="ru-RU" sz="2800" i="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237856" y="1672015"/>
            <a:ext cx="4223921" cy="4195762"/>
          </a:xfr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47257" y="1845010"/>
            <a:ext cx="6174819" cy="4537490"/>
          </a:xfrm>
          <a:prstGeom prst="rect">
            <a:avLst/>
          </a:prstGeom>
        </p:spPr>
      </p:pic>
    </p:spTree>
    <p:extLst>
      <p:ext uri="{BB962C8B-B14F-4D97-AF65-F5344CB8AC3E}">
        <p14:creationId xmlns:p14="http://schemas.microsoft.com/office/powerpoint/2010/main" xmlns="" val="277769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80">
                                          <p:stCondLst>
                                            <p:cond delay="0"/>
                                          </p:stCondLst>
                                        </p:cTn>
                                        <p:tgtEl>
                                          <p:spTgt spid="4"/>
                                        </p:tgtEl>
                                      </p:cBhvr>
                                    </p:animEffect>
                                    <p:anim calcmode="lin" valueType="num">
                                      <p:cBhvr>
                                        <p:cTn id="4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gtEl>
                                      </p:cBhvr>
                                      <p:to x="100000" y="60000"/>
                                    </p:animScale>
                                    <p:animScale>
                                      <p:cBhvr>
                                        <p:cTn id="50" dur="166" decel="50000">
                                          <p:stCondLst>
                                            <p:cond delay="676"/>
                                          </p:stCondLst>
                                        </p:cTn>
                                        <p:tgtEl>
                                          <p:spTgt spid="4"/>
                                        </p:tgtEl>
                                      </p:cBhvr>
                                      <p:to x="100000" y="100000"/>
                                    </p:animScale>
                                    <p:animScale>
                                      <p:cBhvr>
                                        <p:cTn id="51" dur="26">
                                          <p:stCondLst>
                                            <p:cond delay="1312"/>
                                          </p:stCondLst>
                                        </p:cTn>
                                        <p:tgtEl>
                                          <p:spTgt spid="4"/>
                                        </p:tgtEl>
                                      </p:cBhvr>
                                      <p:to x="100000" y="80000"/>
                                    </p:animScale>
                                    <p:animScale>
                                      <p:cBhvr>
                                        <p:cTn id="52" dur="166" decel="50000">
                                          <p:stCondLst>
                                            <p:cond delay="1338"/>
                                          </p:stCondLst>
                                        </p:cTn>
                                        <p:tgtEl>
                                          <p:spTgt spid="4"/>
                                        </p:tgtEl>
                                      </p:cBhvr>
                                      <p:to x="100000" y="100000"/>
                                    </p:animScale>
                                    <p:animScale>
                                      <p:cBhvr>
                                        <p:cTn id="53" dur="26">
                                          <p:stCondLst>
                                            <p:cond delay="1642"/>
                                          </p:stCondLst>
                                        </p:cTn>
                                        <p:tgtEl>
                                          <p:spTgt spid="4"/>
                                        </p:tgtEl>
                                      </p:cBhvr>
                                      <p:to x="100000" y="90000"/>
                                    </p:animScale>
                                    <p:animScale>
                                      <p:cBhvr>
                                        <p:cTn id="54" dur="166" decel="50000">
                                          <p:stCondLst>
                                            <p:cond delay="1668"/>
                                          </p:stCondLst>
                                        </p:cTn>
                                        <p:tgtEl>
                                          <p:spTgt spid="4"/>
                                        </p:tgtEl>
                                      </p:cBhvr>
                                      <p:to x="100000" y="100000"/>
                                    </p:animScale>
                                    <p:animScale>
                                      <p:cBhvr>
                                        <p:cTn id="55" dur="26">
                                          <p:stCondLst>
                                            <p:cond delay="1808"/>
                                          </p:stCondLst>
                                        </p:cTn>
                                        <p:tgtEl>
                                          <p:spTgt spid="4"/>
                                        </p:tgtEl>
                                      </p:cBhvr>
                                      <p:to x="100000" y="95000"/>
                                    </p:animScale>
                                    <p:animScale>
                                      <p:cBhvr>
                                        <p:cTn id="5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52366" y="1167580"/>
            <a:ext cx="6563440" cy="5159079"/>
          </a:xfrm>
        </p:spPr>
        <p:txBody>
          <a:bodyPr/>
          <a:lstStyle/>
          <a:p>
            <a:r>
              <a:rPr lang="ru-RU" dirty="0" smtClean="0"/>
              <a:t>Вернувшись во времена его детства, можно понять, что ещё в самом детстве Абылаю пришлось испытать нелёгкие времена его детства и понять тот факт,что именно с того времени Абылаю уже было предначертано стать величественным ханом.</a:t>
            </a:r>
          </a:p>
          <a:p>
            <a:r>
              <a:rPr lang="ru-RU" dirty="0" smtClean="0"/>
              <a:t>Ещё в самом детстве Абылаю пришлось испытать нелёгкие времена, это потеря отца, который был убит ханом Джунгарии Цэван Рабданом во время нашествия.</a:t>
            </a:r>
            <a:endParaRPr lang="ru-RU"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87381" y="303494"/>
            <a:ext cx="3814119" cy="2860589"/>
          </a:xfrm>
          <a:prstGeom prst="rect">
            <a:avLst/>
          </a:prstGeom>
        </p:spPr>
      </p:pic>
      <p:sp>
        <p:nvSpPr>
          <p:cNvPr id="6" name="TextBox 5"/>
          <p:cNvSpPr txBox="1"/>
          <p:nvPr/>
        </p:nvSpPr>
        <p:spPr>
          <a:xfrm>
            <a:off x="496764" y="3409368"/>
            <a:ext cx="4132901" cy="1200329"/>
          </a:xfrm>
          <a:prstGeom prst="rect">
            <a:avLst/>
          </a:prstGeom>
          <a:noFill/>
        </p:spPr>
        <p:txBody>
          <a:bodyPr wrap="square" rtlCol="0">
            <a:spAutoFit/>
          </a:bodyPr>
          <a:lstStyle/>
          <a:p>
            <a:r>
              <a:rPr lang="ru-RU" i="1" dirty="0" smtClean="0"/>
              <a:t>Памятник хану Абылаю, который установлен </a:t>
            </a:r>
          </a:p>
          <a:p>
            <a:r>
              <a:rPr lang="ru-RU" i="1" dirty="0" smtClean="0"/>
              <a:t>в Северо-Казахстанской области.</a:t>
            </a:r>
            <a:endParaRPr lang="ru-RU" i="1" dirty="0"/>
          </a:p>
        </p:txBody>
      </p:sp>
    </p:spTree>
    <p:extLst>
      <p:ext uri="{BB962C8B-B14F-4D97-AF65-F5344CB8AC3E}">
        <p14:creationId xmlns:p14="http://schemas.microsoft.com/office/powerpoint/2010/main" xmlns="" val="3377494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barn(inVertical)">
                                      <p:cBhvr>
                                        <p:cTn id="14" dur="500"/>
                                        <p:tgtEl>
                                          <p:spTgt spid="6">
                                            <p:txEl>
                                              <p:pRg st="0" end="0"/>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arn(inVertic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wipe(down)">
                                      <p:cBhvr>
                                        <p:cTn id="22" dur="580">
                                          <p:stCondLst>
                                            <p:cond delay="0"/>
                                          </p:stCondLst>
                                        </p:cTn>
                                        <p:tgtEl>
                                          <p:spTgt spid="3">
                                            <p:txEl>
                                              <p:pRg st="0" end="0"/>
                                            </p:txEl>
                                          </p:spTgt>
                                        </p:tgtEl>
                                      </p:cBhvr>
                                    </p:animEffect>
                                    <p:anim calcmode="lin" valueType="num">
                                      <p:cBhvr>
                                        <p:cTn id="2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8" dur="26">
                                          <p:stCondLst>
                                            <p:cond delay="650"/>
                                          </p:stCondLst>
                                        </p:cTn>
                                        <p:tgtEl>
                                          <p:spTgt spid="3">
                                            <p:txEl>
                                              <p:pRg st="0" end="0"/>
                                            </p:txEl>
                                          </p:spTgt>
                                        </p:tgtEl>
                                      </p:cBhvr>
                                      <p:to x="100000" y="60000"/>
                                    </p:animScale>
                                    <p:animScale>
                                      <p:cBhvr>
                                        <p:cTn id="29" dur="166" decel="50000">
                                          <p:stCondLst>
                                            <p:cond delay="676"/>
                                          </p:stCondLst>
                                        </p:cTn>
                                        <p:tgtEl>
                                          <p:spTgt spid="3">
                                            <p:txEl>
                                              <p:pRg st="0" end="0"/>
                                            </p:txEl>
                                          </p:spTgt>
                                        </p:tgtEl>
                                      </p:cBhvr>
                                      <p:to x="100000" y="100000"/>
                                    </p:animScale>
                                    <p:animScale>
                                      <p:cBhvr>
                                        <p:cTn id="30" dur="26">
                                          <p:stCondLst>
                                            <p:cond delay="1312"/>
                                          </p:stCondLst>
                                        </p:cTn>
                                        <p:tgtEl>
                                          <p:spTgt spid="3">
                                            <p:txEl>
                                              <p:pRg st="0" end="0"/>
                                            </p:txEl>
                                          </p:spTgt>
                                        </p:tgtEl>
                                      </p:cBhvr>
                                      <p:to x="100000" y="80000"/>
                                    </p:animScale>
                                    <p:animScale>
                                      <p:cBhvr>
                                        <p:cTn id="31" dur="166" decel="50000">
                                          <p:stCondLst>
                                            <p:cond delay="1338"/>
                                          </p:stCondLst>
                                        </p:cTn>
                                        <p:tgtEl>
                                          <p:spTgt spid="3">
                                            <p:txEl>
                                              <p:pRg st="0" end="0"/>
                                            </p:txEl>
                                          </p:spTgt>
                                        </p:tgtEl>
                                      </p:cBhvr>
                                      <p:to x="100000" y="100000"/>
                                    </p:animScale>
                                    <p:animScale>
                                      <p:cBhvr>
                                        <p:cTn id="32" dur="26">
                                          <p:stCondLst>
                                            <p:cond delay="1642"/>
                                          </p:stCondLst>
                                        </p:cTn>
                                        <p:tgtEl>
                                          <p:spTgt spid="3">
                                            <p:txEl>
                                              <p:pRg st="0" end="0"/>
                                            </p:txEl>
                                          </p:spTgt>
                                        </p:tgtEl>
                                      </p:cBhvr>
                                      <p:to x="100000" y="90000"/>
                                    </p:animScale>
                                    <p:animScale>
                                      <p:cBhvr>
                                        <p:cTn id="33" dur="166" decel="50000">
                                          <p:stCondLst>
                                            <p:cond delay="1668"/>
                                          </p:stCondLst>
                                        </p:cTn>
                                        <p:tgtEl>
                                          <p:spTgt spid="3">
                                            <p:txEl>
                                              <p:pRg st="0" end="0"/>
                                            </p:txEl>
                                          </p:spTgt>
                                        </p:tgtEl>
                                      </p:cBhvr>
                                      <p:to x="100000" y="100000"/>
                                    </p:animScale>
                                    <p:animScale>
                                      <p:cBhvr>
                                        <p:cTn id="34" dur="26">
                                          <p:stCondLst>
                                            <p:cond delay="1808"/>
                                          </p:stCondLst>
                                        </p:cTn>
                                        <p:tgtEl>
                                          <p:spTgt spid="3">
                                            <p:txEl>
                                              <p:pRg st="0" end="0"/>
                                            </p:txEl>
                                          </p:spTgt>
                                        </p:tgtEl>
                                      </p:cBhvr>
                                      <p:to x="100000" y="95000"/>
                                    </p:animScale>
                                    <p:animScale>
                                      <p:cBhvr>
                                        <p:cTn id="35" dur="166" decel="50000">
                                          <p:stCondLst>
                                            <p:cond delay="1834"/>
                                          </p:stCondLst>
                                        </p:cTn>
                                        <p:tgtEl>
                                          <p:spTgt spid="3">
                                            <p:txEl>
                                              <p:pRg st="0" end="0"/>
                                            </p:txEl>
                                          </p:spTgt>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wipe(down)">
                                      <p:cBhvr>
                                        <p:cTn id="40" dur="580">
                                          <p:stCondLst>
                                            <p:cond delay="0"/>
                                          </p:stCondLst>
                                        </p:cTn>
                                        <p:tgtEl>
                                          <p:spTgt spid="3">
                                            <p:txEl>
                                              <p:pRg st="1" end="1"/>
                                            </p:txEl>
                                          </p:spTgt>
                                        </p:tgtEl>
                                      </p:cBhvr>
                                    </p:animEffect>
                                    <p:anim calcmode="lin" valueType="num">
                                      <p:cBhvr>
                                        <p:cTn id="4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6" dur="26">
                                          <p:stCondLst>
                                            <p:cond delay="650"/>
                                          </p:stCondLst>
                                        </p:cTn>
                                        <p:tgtEl>
                                          <p:spTgt spid="3">
                                            <p:txEl>
                                              <p:pRg st="1" end="1"/>
                                            </p:txEl>
                                          </p:spTgt>
                                        </p:tgtEl>
                                      </p:cBhvr>
                                      <p:to x="100000" y="60000"/>
                                    </p:animScale>
                                    <p:animScale>
                                      <p:cBhvr>
                                        <p:cTn id="47" dur="166" decel="50000">
                                          <p:stCondLst>
                                            <p:cond delay="676"/>
                                          </p:stCondLst>
                                        </p:cTn>
                                        <p:tgtEl>
                                          <p:spTgt spid="3">
                                            <p:txEl>
                                              <p:pRg st="1" end="1"/>
                                            </p:txEl>
                                          </p:spTgt>
                                        </p:tgtEl>
                                      </p:cBhvr>
                                      <p:to x="100000" y="100000"/>
                                    </p:animScale>
                                    <p:animScale>
                                      <p:cBhvr>
                                        <p:cTn id="48" dur="26">
                                          <p:stCondLst>
                                            <p:cond delay="1312"/>
                                          </p:stCondLst>
                                        </p:cTn>
                                        <p:tgtEl>
                                          <p:spTgt spid="3">
                                            <p:txEl>
                                              <p:pRg st="1" end="1"/>
                                            </p:txEl>
                                          </p:spTgt>
                                        </p:tgtEl>
                                      </p:cBhvr>
                                      <p:to x="100000" y="80000"/>
                                    </p:animScale>
                                    <p:animScale>
                                      <p:cBhvr>
                                        <p:cTn id="49" dur="166" decel="50000">
                                          <p:stCondLst>
                                            <p:cond delay="1338"/>
                                          </p:stCondLst>
                                        </p:cTn>
                                        <p:tgtEl>
                                          <p:spTgt spid="3">
                                            <p:txEl>
                                              <p:pRg st="1" end="1"/>
                                            </p:txEl>
                                          </p:spTgt>
                                        </p:tgtEl>
                                      </p:cBhvr>
                                      <p:to x="100000" y="100000"/>
                                    </p:animScale>
                                    <p:animScale>
                                      <p:cBhvr>
                                        <p:cTn id="50" dur="26">
                                          <p:stCondLst>
                                            <p:cond delay="1642"/>
                                          </p:stCondLst>
                                        </p:cTn>
                                        <p:tgtEl>
                                          <p:spTgt spid="3">
                                            <p:txEl>
                                              <p:pRg st="1" end="1"/>
                                            </p:txEl>
                                          </p:spTgt>
                                        </p:tgtEl>
                                      </p:cBhvr>
                                      <p:to x="100000" y="90000"/>
                                    </p:animScale>
                                    <p:animScale>
                                      <p:cBhvr>
                                        <p:cTn id="51" dur="166" decel="50000">
                                          <p:stCondLst>
                                            <p:cond delay="1668"/>
                                          </p:stCondLst>
                                        </p:cTn>
                                        <p:tgtEl>
                                          <p:spTgt spid="3">
                                            <p:txEl>
                                              <p:pRg st="1" end="1"/>
                                            </p:txEl>
                                          </p:spTgt>
                                        </p:tgtEl>
                                      </p:cBhvr>
                                      <p:to x="100000" y="100000"/>
                                    </p:animScale>
                                    <p:animScale>
                                      <p:cBhvr>
                                        <p:cTn id="52" dur="26">
                                          <p:stCondLst>
                                            <p:cond delay="1808"/>
                                          </p:stCondLst>
                                        </p:cTn>
                                        <p:tgtEl>
                                          <p:spTgt spid="3">
                                            <p:txEl>
                                              <p:pRg st="1" end="1"/>
                                            </p:txEl>
                                          </p:spTgt>
                                        </p:tgtEl>
                                      </p:cBhvr>
                                      <p:to x="100000" y="95000"/>
                                    </p:animScale>
                                    <p:animScale>
                                      <p:cBhvr>
                                        <p:cTn id="53"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5267" y="1441752"/>
            <a:ext cx="7446733" cy="4195481"/>
          </a:xfrm>
        </p:spPr>
        <p:txBody>
          <a:bodyPr>
            <a:normAutofit/>
          </a:bodyPr>
          <a:lstStyle/>
          <a:p>
            <a:pPr marL="0" indent="0">
              <a:buNone/>
            </a:pPr>
            <a:r>
              <a:rPr lang="ru-RU" sz="2400" b="1" dirty="0" smtClean="0"/>
              <a:t>Абылай </a:t>
            </a:r>
            <a:r>
              <a:rPr lang="ru-RU" sz="2400" b="1" dirty="0"/>
              <a:t>известен как талантливый кюйши, который хорошо знал и любил фольклор казахского народа. Он сочинил немало кюев. Всю свою жизнь  он провёл в походах, скончался на берегу реки Арыс. Похоронен в  мавзолее-мечети Ходжа Ахмеда Яссауи. У Абылай хана  остались 30 сыновей и 40 дочерей от 12 жен.</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94525" y="453306"/>
            <a:ext cx="4133850" cy="5048250"/>
          </a:xfrm>
          <a:prstGeom prst="rect">
            <a:avLst/>
          </a:prstGeom>
        </p:spPr>
      </p:pic>
    </p:spTree>
    <p:extLst>
      <p:ext uri="{BB962C8B-B14F-4D97-AF65-F5344CB8AC3E}">
        <p14:creationId xmlns:p14="http://schemas.microsoft.com/office/powerpoint/2010/main" xmlns="" val="19567209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262" y="304436"/>
            <a:ext cx="9404723" cy="1400530"/>
          </a:xfrm>
        </p:spPr>
        <p:txBody>
          <a:bodyPr/>
          <a:lstStyle/>
          <a:p>
            <a:r>
              <a:rPr lang="ru-RU" u="sng" dirty="0" smtClean="0"/>
              <a:t>В ПАМЯТЬ О ХАНЕ АБЫЛАЕ:</a:t>
            </a:r>
            <a:endParaRPr lang="ru-RU" u="sng" dirty="0"/>
          </a:p>
        </p:txBody>
      </p:sp>
      <p:sp>
        <p:nvSpPr>
          <p:cNvPr id="3" name="Content Placeholder 2"/>
          <p:cNvSpPr>
            <a:spLocks noGrp="1"/>
          </p:cNvSpPr>
          <p:nvPr>
            <p:ph idx="1"/>
          </p:nvPr>
        </p:nvSpPr>
        <p:spPr>
          <a:xfrm>
            <a:off x="160077" y="1762632"/>
            <a:ext cx="6627901" cy="4195481"/>
          </a:xfrm>
        </p:spPr>
        <p:txBody>
          <a:bodyPr/>
          <a:lstStyle/>
          <a:p>
            <a:r>
              <a:rPr lang="ru-RU" sz="2400" b="1" dirty="0"/>
              <a:t>По мотивам биографии Абылай хана в 2005 году в Казахстане снято кино «Көшпенділер» (в американском прокате «The Nomad», в российском — «Кочевник»), режиссёры Иван Пассер и Сергей Бодров</a:t>
            </a:r>
            <a:r>
              <a:rPr lang="ru-RU" sz="2400" b="1" dirty="0" smtClean="0"/>
              <a:t>.</a:t>
            </a:r>
          </a:p>
          <a:p>
            <a:endParaRPr lang="ru-RU" dirty="0"/>
          </a:p>
          <a:p>
            <a:pPr marL="0" indent="0">
              <a:buNone/>
            </a:pPr>
            <a:endParaRPr lang="ru-RU" dirty="0" smtClean="0"/>
          </a:p>
          <a:p>
            <a:pPr marL="0" indent="0">
              <a:buNone/>
            </a:pPr>
            <a:endParaRPr lang="ru-RU" dirty="0"/>
          </a:p>
          <a:p>
            <a:pPr marL="0" indent="0">
              <a:buNone/>
            </a:pPr>
            <a:endParaRPr lang="ru-RU"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920735" y="1152983"/>
            <a:ext cx="5164172" cy="4475616"/>
          </a:xfrm>
          <a:prstGeom prst="rect">
            <a:avLst/>
          </a:prstGeom>
        </p:spPr>
      </p:pic>
    </p:spTree>
    <p:extLst>
      <p:ext uri="{BB962C8B-B14F-4D97-AF65-F5344CB8AC3E}">
        <p14:creationId xmlns:p14="http://schemas.microsoft.com/office/powerpoint/2010/main" xmlns="" val="10713370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80">
                                          <p:stCondLst>
                                            <p:cond delay="0"/>
                                          </p:stCondLst>
                                        </p:cTn>
                                        <p:tgtEl>
                                          <p:spTgt spid="4"/>
                                        </p:tgtEl>
                                      </p:cBhvr>
                                    </p:animEffect>
                                    <p:anim calcmode="lin" valueType="num">
                                      <p:cBhvr>
                                        <p:cTn id="4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gtEl>
                                      </p:cBhvr>
                                      <p:to x="100000" y="60000"/>
                                    </p:animScale>
                                    <p:animScale>
                                      <p:cBhvr>
                                        <p:cTn id="50" dur="166" decel="50000">
                                          <p:stCondLst>
                                            <p:cond delay="676"/>
                                          </p:stCondLst>
                                        </p:cTn>
                                        <p:tgtEl>
                                          <p:spTgt spid="4"/>
                                        </p:tgtEl>
                                      </p:cBhvr>
                                      <p:to x="100000" y="100000"/>
                                    </p:animScale>
                                    <p:animScale>
                                      <p:cBhvr>
                                        <p:cTn id="51" dur="26">
                                          <p:stCondLst>
                                            <p:cond delay="1312"/>
                                          </p:stCondLst>
                                        </p:cTn>
                                        <p:tgtEl>
                                          <p:spTgt spid="4"/>
                                        </p:tgtEl>
                                      </p:cBhvr>
                                      <p:to x="100000" y="80000"/>
                                    </p:animScale>
                                    <p:animScale>
                                      <p:cBhvr>
                                        <p:cTn id="52" dur="166" decel="50000">
                                          <p:stCondLst>
                                            <p:cond delay="1338"/>
                                          </p:stCondLst>
                                        </p:cTn>
                                        <p:tgtEl>
                                          <p:spTgt spid="4"/>
                                        </p:tgtEl>
                                      </p:cBhvr>
                                      <p:to x="100000" y="100000"/>
                                    </p:animScale>
                                    <p:animScale>
                                      <p:cBhvr>
                                        <p:cTn id="53" dur="26">
                                          <p:stCondLst>
                                            <p:cond delay="1642"/>
                                          </p:stCondLst>
                                        </p:cTn>
                                        <p:tgtEl>
                                          <p:spTgt spid="4"/>
                                        </p:tgtEl>
                                      </p:cBhvr>
                                      <p:to x="100000" y="90000"/>
                                    </p:animScale>
                                    <p:animScale>
                                      <p:cBhvr>
                                        <p:cTn id="54" dur="166" decel="50000">
                                          <p:stCondLst>
                                            <p:cond delay="1668"/>
                                          </p:stCondLst>
                                        </p:cTn>
                                        <p:tgtEl>
                                          <p:spTgt spid="4"/>
                                        </p:tgtEl>
                                      </p:cBhvr>
                                      <p:to x="100000" y="100000"/>
                                    </p:animScale>
                                    <p:animScale>
                                      <p:cBhvr>
                                        <p:cTn id="55" dur="26">
                                          <p:stCondLst>
                                            <p:cond delay="1808"/>
                                          </p:stCondLst>
                                        </p:cTn>
                                        <p:tgtEl>
                                          <p:spTgt spid="4"/>
                                        </p:tgtEl>
                                      </p:cBhvr>
                                      <p:to x="100000" y="95000"/>
                                    </p:animScale>
                                    <p:animScale>
                                      <p:cBhvr>
                                        <p:cTn id="5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400830" cy="1400530"/>
          </a:xfrm>
        </p:spPr>
        <p:txBody>
          <a:bodyPr/>
          <a:lstStyle/>
          <a:p>
            <a:r>
              <a:rPr lang="ru-RU" sz="2800" dirty="0"/>
              <a:t>В августе 2008 года в Петропавловске президент Назарбаев открыл музейный комплекс «Резиденция Абылай хана» с бронзовым конным памятником хану.</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699704" y="2036161"/>
            <a:ext cx="6293643" cy="4195762"/>
          </a:xfrm>
        </p:spPr>
      </p:pic>
    </p:spTree>
    <p:extLst>
      <p:ext uri="{BB962C8B-B14F-4D97-AF65-F5344CB8AC3E}">
        <p14:creationId xmlns:p14="http://schemas.microsoft.com/office/powerpoint/2010/main" xmlns="" val="23149880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987" y="246772"/>
            <a:ext cx="9404723" cy="1400530"/>
          </a:xfrm>
        </p:spPr>
        <p:txBody>
          <a:bodyPr/>
          <a:lstStyle/>
          <a:p>
            <a:pPr algn="ctr"/>
            <a:r>
              <a:rPr lang="ru-RU" sz="2400" b="1" i="1" dirty="0"/>
              <a:t>Стелла Абылай хана расположена у подножья знаменитой горы Кокше в г. Боровое Акмолинской области. Место установки – историческая поляна Абылай хана. Стелла Абылай хана установлена в 1991 году в честь 280-летия Абылай хана. </a:t>
            </a:r>
            <a:endParaRPr lang="ru-RU" sz="2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802981" y="2349199"/>
            <a:ext cx="5594349" cy="4195762"/>
          </a:xfrm>
        </p:spPr>
      </p:pic>
    </p:spTree>
    <p:extLst>
      <p:ext uri="{BB962C8B-B14F-4D97-AF65-F5344CB8AC3E}">
        <p14:creationId xmlns:p14="http://schemas.microsoft.com/office/powerpoint/2010/main" xmlns="" val="42659954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8026" y="1781069"/>
            <a:ext cx="10231953" cy="3408769"/>
          </a:xfrm>
        </p:spPr>
        <p:txBody>
          <a:bodyPr>
            <a:normAutofit/>
          </a:bodyPr>
          <a:lstStyle/>
          <a:p>
            <a:r>
              <a:rPr lang="ru-RU" sz="3200" b="1" i="1" dirty="0" smtClean="0"/>
              <a:t>Имя </a:t>
            </a:r>
            <a:r>
              <a:rPr lang="ru-RU" sz="3200" b="1" i="1" dirty="0"/>
              <a:t>Абылай хана должен знать каждый уважающий себя казахстанец, потому что это наша история. Знать своих великих предков, это отдавать дань уважения великим страницам прошлого.</a:t>
            </a:r>
          </a:p>
        </p:txBody>
      </p:sp>
    </p:spTree>
    <p:extLst>
      <p:ext uri="{BB962C8B-B14F-4D97-AF65-F5344CB8AC3E}">
        <p14:creationId xmlns:p14="http://schemas.microsoft.com/office/powerpoint/2010/main" xmlns="" val="3480239534"/>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u-RU" sz="2800" dirty="0" smtClean="0"/>
              <a:t>Список использованной литературы:</a:t>
            </a:r>
            <a:endParaRPr lang="ru-RU" sz="2800" dirty="0"/>
          </a:p>
        </p:txBody>
      </p:sp>
      <p:sp>
        <p:nvSpPr>
          <p:cNvPr id="3" name="Content Placeholder 2"/>
          <p:cNvSpPr>
            <a:spLocks noGrp="1"/>
          </p:cNvSpPr>
          <p:nvPr>
            <p:ph idx="1"/>
          </p:nvPr>
        </p:nvSpPr>
        <p:spPr>
          <a:xfrm>
            <a:off x="1012696" y="1509221"/>
            <a:ext cx="8946541" cy="4195481"/>
          </a:xfrm>
        </p:spPr>
        <p:txBody>
          <a:bodyPr/>
          <a:lstStyle/>
          <a:p>
            <a:r>
              <a:rPr lang="ru-RU" dirty="0" smtClean="0"/>
              <a:t>1. «История Казахстана». Р.Л. Кузенбайулы. Алматы: 2000 г.</a:t>
            </a:r>
          </a:p>
          <a:p>
            <a:r>
              <a:rPr lang="ru-RU" dirty="0" smtClean="0"/>
              <a:t>2. «История Казахстана». А.Е. Нурхаев. Алматы.</a:t>
            </a:r>
          </a:p>
          <a:p>
            <a:r>
              <a:rPr lang="ru-RU" dirty="0" smtClean="0"/>
              <a:t>3. «История Казахстана Древнейших времён до наших дней.»(очерк К.М. Байпаков, М.Х. Асымбеков и др.)</a:t>
            </a:r>
          </a:p>
          <a:p>
            <a:r>
              <a:rPr lang="ru-RU" dirty="0" smtClean="0"/>
              <a:t>4. «История Казахстана». Ж.Артыкбаев, С. Раздыков, Издательство «Фолиант» Астана 2010 г.</a:t>
            </a:r>
          </a:p>
          <a:p>
            <a:r>
              <a:rPr lang="ru-RU" dirty="0" smtClean="0"/>
              <a:t>5. Интернет ресурсы.</a:t>
            </a:r>
            <a:endParaRPr lang="ru-RU" dirty="0"/>
          </a:p>
        </p:txBody>
      </p:sp>
    </p:spTree>
    <p:extLst>
      <p:ext uri="{BB962C8B-B14F-4D97-AF65-F5344CB8AC3E}">
        <p14:creationId xmlns:p14="http://schemas.microsoft.com/office/powerpoint/2010/main" xmlns="" val="26348008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69</TotalTime>
  <Words>634</Words>
  <Application>Microsoft Office PowerPoint</Application>
  <PresentationFormat>Произвольный</PresentationFormat>
  <Paragraphs>31</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Ion</vt:lpstr>
      <vt:lpstr>Слайд 1</vt:lpstr>
      <vt:lpstr>Абылай хан (1771- 1781)</vt:lpstr>
      <vt:lpstr>Слайд 3</vt:lpstr>
      <vt:lpstr>По сведениям Чокана Валиханова юноша был не по годам серьезный, работал усердно, добросовестно, был молчалив и неохотно шел на разговор.  В начале он даже не захотел назвать имя, почему Толе би, поглядев на взъерошенные волосы мальчика, решил дать ему прозвище «Сабалак», с чем тот легко согласился.   </vt:lpstr>
      <vt:lpstr>Слайд 5</vt:lpstr>
      <vt:lpstr>Слайд 6</vt:lpstr>
      <vt:lpstr>Слайд 7</vt:lpstr>
      <vt:lpstr>«Кровь у всех одного цвета,- говорил он-Главное, какое у тебя сердце.Докажи в бою. И не ради добычи, а ради земли родной»</vt:lpstr>
      <vt:lpstr>Слайд 9</vt:lpstr>
      <vt:lpstr>Слайд 10</vt:lpstr>
      <vt:lpstr>В ПАМЯТЬ О ХАНЕ АБЫЛАЕ:</vt:lpstr>
      <vt:lpstr>В августе 2008 года в Петропавловске президент Назарбаев открыл музейный комплекс «Резиденция Абылай хана» с бронзовым конным памятником хану.</vt:lpstr>
      <vt:lpstr>Стелла Абылай хана расположена у подножья знаменитой горы Кокше в г. Боровое Акмолинской области. Место установки – историческая поляна Абылай хана. Стелла Абылай хана установлена в 1991 году в честь 280-летия Абылай хана. </vt:lpstr>
      <vt:lpstr>Слайд 14</vt:lpstr>
      <vt:lpstr>Список использованной литературы:</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Vladimir Vladimirov</dc:creator>
  <cp:lastModifiedBy>МадиАружан</cp:lastModifiedBy>
  <cp:revision>12</cp:revision>
  <dcterms:created xsi:type="dcterms:W3CDTF">2015-04-28T14:18:19Z</dcterms:created>
  <dcterms:modified xsi:type="dcterms:W3CDTF">2015-05-12T12:08:14Z</dcterms:modified>
</cp:coreProperties>
</file>