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257" r:id="rId3"/>
    <p:sldId id="258" r:id="rId4"/>
    <p:sldId id="272" r:id="rId5"/>
    <p:sldId id="260" r:id="rId6"/>
    <p:sldId id="261" r:id="rId7"/>
    <p:sldId id="262" r:id="rId8"/>
    <p:sldId id="264" r:id="rId9"/>
    <p:sldId id="265" r:id="rId10"/>
    <p:sldId id="267" r:id="rId11"/>
    <p:sldId id="268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382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53476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8743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69616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23699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9099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5414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674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45247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70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0440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492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2102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10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614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3044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51875-2C95-4F5D-8259-5DDD3DE502E1}" type="datetimeFigureOut">
              <a:rPr lang="ru-RU" smtClean="0"/>
              <a:t>07.04.2015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59EE18-EB83-4738-92D1-8B4CA023D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1344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 dirty="0" smtClean="0"/>
              <a:t>      </a:t>
            </a:r>
          </a:p>
        </p:txBody>
      </p:sp>
      <p:sp>
        <p:nvSpPr>
          <p:cNvPr id="4099" name="WordArt 5"/>
          <p:cNvSpPr>
            <a:spLocks noChangeArrowheads="1" noChangeShapeType="1" noTextEdit="1"/>
          </p:cNvSpPr>
          <p:nvPr/>
        </p:nvSpPr>
        <p:spPr bwMode="auto">
          <a:xfrm>
            <a:off x="304800" y="1447800"/>
            <a:ext cx="11756032" cy="44294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Flat3" dir="t"/>
            </a:scene3d>
            <a:sp3d extrusionH="430200" prstMaterial="legacyMatte">
              <a:extrusionClr>
                <a:srgbClr val="9400ED"/>
              </a:extrusionClr>
            </a:sp3d>
          </a:bodyPr>
          <a:lstStyle/>
          <a:p>
            <a:pPr algn="ctr"/>
            <a:endParaRPr lang="ru-RU" sz="24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3946" y="226574"/>
            <a:ext cx="2876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Презентация на тему 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55676" y="1196752"/>
            <a:ext cx="58326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/>
              <a:t>Особенности строения и жизнедеятельности птиц как высокоорганизованных </a:t>
            </a:r>
            <a:r>
              <a:rPr lang="ru-RU" sz="4000" i="1" dirty="0" smtClean="0"/>
              <a:t>позвоночных.</a:t>
            </a:r>
            <a:endParaRPr lang="ru-RU" sz="40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12360" y="6381328"/>
            <a:ext cx="11227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Данил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409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АРХЕОПТЕРИКС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728" r="75000" b="32726"/>
          <a:stretch>
            <a:fillRect/>
          </a:stretch>
        </p:blipFill>
        <p:spPr>
          <a:xfrm>
            <a:off x="5043736" y="1492250"/>
            <a:ext cx="3733800" cy="4419600"/>
          </a:xfrm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95536" y="1492250"/>
            <a:ext cx="46482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</a:rPr>
              <a:t>Промежуточная форма между пресмыкающимися и птицами (археоптерикс), жившая 150 млн. лет назад (отпечаток на сланце).            </a:t>
            </a:r>
          </a:p>
        </p:txBody>
      </p:sp>
      <p:sp>
        <p:nvSpPr>
          <p:cNvPr id="6149" name="AutoShape 6" descr="PtR"/>
          <p:cNvSpPr>
            <a:spLocks noChangeAspect="1" noChangeArrowheads="1"/>
          </p:cNvSpPr>
          <p:nvPr/>
        </p:nvSpPr>
        <p:spPr bwMode="auto">
          <a:xfrm>
            <a:off x="8574088" y="17256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395536" y="2559050"/>
            <a:ext cx="34051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</a:rPr>
              <a:t>Предполагаемый облик археоптерикса. Тело его было покрыто настоящими перьями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56376" y="6453336"/>
            <a:ext cx="102784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Данил</a:t>
            </a:r>
            <a:endParaRPr lang="ru-RU" sz="8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64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6148" grpId="0"/>
      <p:bldP spid="61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1258" y="714136"/>
            <a:ext cx="4676056" cy="786193"/>
          </a:xfrm>
        </p:spPr>
        <p:txBody>
          <a:bodyPr/>
          <a:lstStyle/>
          <a:p>
            <a:pPr eaLnBrk="1" hangingPunct="1">
              <a:defRPr/>
            </a:pPr>
            <a:r>
              <a:rPr lang="ru-RU" sz="2600" dirty="0" smtClean="0"/>
              <a:t>ВНЕШНЕЕ СТРОЕНИЕ ПТИЦ</a:t>
            </a:r>
          </a:p>
        </p:txBody>
      </p:sp>
      <p:pic>
        <p:nvPicPr>
          <p:cNvPr id="2050" name="Picture 2" descr="http://www.ebio.ru/images/06060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352" y="1700808"/>
            <a:ext cx="4089962" cy="460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12360" y="6453336"/>
            <a:ext cx="102784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Данил</a:t>
            </a:r>
            <a:endParaRPr lang="ru-RU" sz="8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130" y="2060848"/>
            <a:ext cx="4749739" cy="29954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25605" y="1052736"/>
            <a:ext cx="4092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D6D6D6"/>
                </a:solidFill>
                <a:latin typeface="arial" panose="020B0604020202020204" pitchFamily="34" charset="0"/>
              </a:rPr>
              <a:t> </a:t>
            </a:r>
            <a:r>
              <a:rPr lang="ru-RU" sz="2400" dirty="0" smtClean="0">
                <a:solidFill>
                  <a:srgbClr val="D6D6D6"/>
                </a:solidFill>
                <a:latin typeface="arial" panose="020B0604020202020204" pitchFamily="34" charset="0"/>
              </a:rPr>
              <a:t>Внутреннее строение птиц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56376" y="6237312"/>
            <a:ext cx="102784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Данил</a:t>
            </a:r>
            <a:endParaRPr lang="ru-RU" sz="8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003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620688"/>
            <a:ext cx="6347713" cy="1320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Разнообразие птиц</a:t>
            </a:r>
          </a:p>
        </p:txBody>
      </p:sp>
      <p:pic>
        <p:nvPicPr>
          <p:cNvPr id="9219" name="Picture 5" descr="060607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0590" y="4149080"/>
            <a:ext cx="571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7" descr="060607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0590" y="1772816"/>
            <a:ext cx="5629588" cy="216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812360" y="6381328"/>
            <a:ext cx="102784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Данил</a:t>
            </a:r>
            <a:endParaRPr lang="ru-RU" sz="8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80"/>
                            </p:stCondLst>
                            <p:childTnLst>
                              <p:par>
                                <p:cTn id="1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60047" y="764704"/>
            <a:ext cx="4046984" cy="9144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Значение  клюва</a:t>
            </a:r>
          </a:p>
        </p:txBody>
      </p:sp>
      <p:sp>
        <p:nvSpPr>
          <p:cNvPr id="10243" name="AutoShape 5" descr="Bird02_03_little"/>
          <p:cNvSpPr>
            <a:spLocks noChangeAspect="1" noChangeArrowheads="1"/>
          </p:cNvSpPr>
          <p:nvPr/>
        </p:nvSpPr>
        <p:spPr bwMode="auto">
          <a:xfrm>
            <a:off x="1301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2" cstate="print"/>
          <a:srcRect l="31250" t="23438" r="3125" b="31250"/>
          <a:stretch>
            <a:fillRect/>
          </a:stretch>
        </p:blipFill>
        <p:spPr bwMode="auto">
          <a:xfrm>
            <a:off x="1403648" y="1844824"/>
            <a:ext cx="6559782" cy="421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60043" y="125412"/>
            <a:ext cx="6347713" cy="1320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000" dirty="0" smtClean="0"/>
              <a:t>РАЗНООБРАЗИЕ НОГ У ПТИЦ СВЯЗАНО С РАЗНЫМ ОБРАЗОМ ЖИЗНИ 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735" r="77777" b="69695"/>
          <a:stretch>
            <a:fillRect/>
          </a:stretch>
        </p:blipFill>
        <p:spPr>
          <a:xfrm>
            <a:off x="419100" y="1270000"/>
            <a:ext cx="2362200" cy="1296988"/>
          </a:xfrm>
        </p:spPr>
      </p:pic>
      <p:graphicFrame>
        <p:nvGraphicFramePr>
          <p:cNvPr id="14371" name="Group 35"/>
          <p:cNvGraphicFramePr>
            <a:graphicFrameLocks noGrp="1"/>
          </p:cNvGraphicFramePr>
          <p:nvPr/>
        </p:nvGraphicFramePr>
        <p:xfrm>
          <a:off x="381000" y="2438400"/>
          <a:ext cx="4038600" cy="1231900"/>
        </p:xfrm>
        <a:graphic>
          <a:graphicData uri="http://schemas.openxmlformats.org/drawingml/2006/table">
            <a:tbl>
              <a:tblPr/>
              <a:tblGrid>
                <a:gridCol w="1857375"/>
                <a:gridCol w="2181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Фазан ходит по земле на трех крепких пальцах с уплощенными когтями.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itchFamily="34" charset="0"/>
                        </a:rPr>
                        <a:t>          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71" name="AutoShape 7" descr="PtT"/>
          <p:cNvSpPr>
            <a:spLocks noChangeAspect="1" noChangeArrowheads="1"/>
          </p:cNvSpPr>
          <p:nvPr/>
        </p:nvSpPr>
        <p:spPr bwMode="auto">
          <a:xfrm>
            <a:off x="7696200" y="1981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272" name="Picture 25"/>
          <p:cNvPicPr>
            <a:picLocks noChangeAspect="1" noChangeArrowheads="1"/>
          </p:cNvPicPr>
          <p:nvPr/>
        </p:nvPicPr>
        <p:blipFill>
          <a:blip r:embed="rId3" cstate="print"/>
          <a:srcRect l="1250" t="7813" r="81874" b="68750"/>
          <a:stretch>
            <a:fillRect/>
          </a:stretch>
        </p:blipFill>
        <p:spPr bwMode="auto">
          <a:xfrm>
            <a:off x="3692379" y="942201"/>
            <a:ext cx="2057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Rectangle 26"/>
          <p:cNvSpPr>
            <a:spLocks noChangeArrowheads="1"/>
          </p:cNvSpPr>
          <p:nvPr/>
        </p:nvSpPr>
        <p:spPr bwMode="auto">
          <a:xfrm>
            <a:off x="2971800" y="3810000"/>
            <a:ext cx="2438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</a:rPr>
              <a:t>Длинные, крестообразно раскинутые четыре пальца цапли удобны для ходьбы по топким местам. </a:t>
            </a:r>
          </a:p>
        </p:txBody>
      </p:sp>
      <p:pic>
        <p:nvPicPr>
          <p:cNvPr id="11274" name="Picture 27"/>
          <p:cNvPicPr>
            <a:picLocks noChangeAspect="1" noChangeArrowheads="1"/>
          </p:cNvPicPr>
          <p:nvPr/>
        </p:nvPicPr>
        <p:blipFill>
          <a:blip r:embed="rId4" cstate="print"/>
          <a:srcRect l="1251" t="7031" r="83124" b="69531"/>
          <a:stretch>
            <a:fillRect/>
          </a:stretch>
        </p:blipFill>
        <p:spPr bwMode="auto">
          <a:xfrm>
            <a:off x="6477000" y="1371600"/>
            <a:ext cx="190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5" name="Rectangle 28"/>
          <p:cNvSpPr>
            <a:spLocks noChangeArrowheads="1"/>
          </p:cNvSpPr>
          <p:nvPr/>
        </p:nvSpPr>
        <p:spPr bwMode="auto">
          <a:xfrm>
            <a:off x="5486400" y="3924300"/>
            <a:ext cx="2895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b="1">
                <a:solidFill>
                  <a:srgbClr val="000000"/>
                </a:solidFill>
              </a:rPr>
              <a:t>Белая куропатка ходит по снегу на широкой, оперенной «четверне</a:t>
            </a:r>
            <a:r>
              <a:rPr lang="ru-RU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1276" name="AutoShape 30" descr="Bird06_06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277" name="Picture 31"/>
          <p:cNvPicPr>
            <a:picLocks noChangeAspect="1" noChangeArrowheads="1"/>
          </p:cNvPicPr>
          <p:nvPr/>
        </p:nvPicPr>
        <p:blipFill>
          <a:blip r:embed="rId5" cstate="print"/>
          <a:srcRect t="6250" r="85625" b="72656"/>
          <a:stretch>
            <a:fillRect/>
          </a:stretch>
        </p:blipFill>
        <p:spPr bwMode="auto">
          <a:xfrm>
            <a:off x="0" y="3962400"/>
            <a:ext cx="1752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8" name="Rectangle 32"/>
          <p:cNvSpPr>
            <a:spLocks noChangeArrowheads="1"/>
          </p:cNvSpPr>
          <p:nvPr/>
        </p:nvSpPr>
        <p:spPr bwMode="auto">
          <a:xfrm>
            <a:off x="1600200" y="5776913"/>
            <a:ext cx="24384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b="1">
                <a:solidFill>
                  <a:srgbClr val="000000"/>
                </a:solidFill>
              </a:rPr>
              <a:t>Воробей охватывает ветки длинными гибкими пальцами с острыми когтями. </a:t>
            </a:r>
            <a:br>
              <a:rPr lang="ru-RU" sz="1200" b="1">
                <a:solidFill>
                  <a:srgbClr val="000000"/>
                </a:solidFill>
              </a:rPr>
            </a:br>
            <a:endParaRPr lang="ru-RU" sz="1200" b="1">
              <a:solidFill>
                <a:srgbClr val="000000"/>
              </a:solidFill>
            </a:endParaRPr>
          </a:p>
        </p:txBody>
      </p:sp>
      <p:pic>
        <p:nvPicPr>
          <p:cNvPr id="11279" name="Picture 33"/>
          <p:cNvPicPr>
            <a:picLocks noChangeAspect="1" noChangeArrowheads="1"/>
          </p:cNvPicPr>
          <p:nvPr/>
        </p:nvPicPr>
        <p:blipFill>
          <a:blip r:embed="rId6" cstate="print"/>
          <a:srcRect l="1251" t="7031" r="83125" b="72656"/>
          <a:stretch>
            <a:fillRect/>
          </a:stretch>
        </p:blipFill>
        <p:spPr bwMode="auto">
          <a:xfrm>
            <a:off x="4191000" y="4648200"/>
            <a:ext cx="1905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0" name="Rectangle 34"/>
          <p:cNvSpPr>
            <a:spLocks noChangeArrowheads="1"/>
          </p:cNvSpPr>
          <p:nvPr/>
        </p:nvSpPr>
        <p:spPr bwMode="auto">
          <a:xfrm>
            <a:off x="6248400" y="5686425"/>
            <a:ext cx="1905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b="1">
                <a:solidFill>
                  <a:srgbClr val="000000"/>
                </a:solidFill>
              </a:rPr>
              <a:t>Рябчик может ходить по веткам, земле и снегу.</a:t>
            </a:r>
            <a:r>
              <a:rPr lang="ru-RU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16211" y="3244334"/>
            <a:ext cx="251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10197" y="6521678"/>
            <a:ext cx="11528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b="1" dirty="0" smtClean="0">
                <a:solidFill>
                  <a:srgbClr val="000000"/>
                </a:solidFill>
                <a:latin typeface="Tahoma" panose="020B0604030504040204" pitchFamily="34" charset="0"/>
              </a:rPr>
              <a:t>Смирнов Даня 7Б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92831" y="3244334"/>
            <a:ext cx="2358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Даня 7Б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8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8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8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8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8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1273" grpId="0"/>
      <p:bldP spid="11275" grpId="0"/>
      <p:bldP spid="11278" grpId="0"/>
      <p:bldP spid="112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8229600" cy="5592763"/>
          </a:xfrm>
          <a:effectLst>
            <a:outerShdw dist="107763" dir="2700000" algn="ctr" rotWithShape="0">
              <a:schemeClr val="bg1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Тело птицы состоит из головы, шеи, туловища, передних и задних конечностей и хвоста. На голове расположены ротовая полость и органы чувств. Челюсти заканчиваются роговыми покровами, образующими клюв.</a:t>
            </a:r>
          </a:p>
          <a:p>
            <a:pPr eaLnBrk="1" hangingPunct="1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Шея отличается большой подвижностью. Тело является опорой для прочного крепления крыльев. Хвост у птиц сильно укорочен и выполняет рулевую функцию.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812360" y="6381328"/>
            <a:ext cx="11528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Даня 7Б </a:t>
            </a:r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9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Строение пера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677988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smtClean="0"/>
              <a:t>Тонкая двухслойная кожа лишена потовых желёз и покрыта пухом и перьями. Перья разделяются на служащие для полёта маховые и рулевые и на одевающие тело покровные. Маховые и рулевые перья большие и жёсткие, покровные (контурные и пуховые) – небольшие и мягкие.</a:t>
            </a:r>
          </a:p>
        </p:txBody>
      </p:sp>
      <p:pic>
        <p:nvPicPr>
          <p:cNvPr id="14340" name="Picture 5" descr="06060102"/>
          <p:cNvPicPr>
            <a:picLocks noChangeAspect="1" noChangeArrowheads="1"/>
          </p:cNvPicPr>
          <p:nvPr/>
        </p:nvPicPr>
        <p:blipFill>
          <a:blip r:embed="rId2" cstate="print"/>
          <a:srcRect l="44667" b="46001"/>
          <a:stretch>
            <a:fillRect/>
          </a:stretch>
        </p:blipFill>
        <p:spPr bwMode="auto">
          <a:xfrm>
            <a:off x="4114800" y="3276600"/>
            <a:ext cx="4800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06060102"/>
          <p:cNvPicPr>
            <a:picLocks noChangeAspect="1" noChangeArrowheads="1"/>
          </p:cNvPicPr>
          <p:nvPr/>
        </p:nvPicPr>
        <p:blipFill>
          <a:blip r:embed="rId2" cstate="print"/>
          <a:srcRect l="223" t="53999" r="62444"/>
          <a:stretch>
            <a:fillRect/>
          </a:stretch>
        </p:blipFill>
        <p:spPr bwMode="auto">
          <a:xfrm>
            <a:off x="457200" y="3581400"/>
            <a:ext cx="289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762520" y="260648"/>
            <a:ext cx="11528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Даня 7Б </a:t>
            </a:r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 flipV="1">
            <a:off x="8534400" y="6553200"/>
            <a:ext cx="152400" cy="7620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ru-RU" sz="800" smtClean="0"/>
          </a:p>
        </p:txBody>
      </p:sp>
      <p:pic>
        <p:nvPicPr>
          <p:cNvPr id="17411" name="Picture 5" descr="060602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3168" y="1340768"/>
            <a:ext cx="6554688" cy="4869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398537" y="404664"/>
            <a:ext cx="2723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ru-RU" sz="2800" b="1" dirty="0" smtClean="0">
                <a:latin typeface="Arial" panose="020B0604020202020204" pitchFamily="34" charset="0"/>
              </a:rPr>
              <a:t>Скелет птицы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12360" y="6553200"/>
            <a:ext cx="11528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Даня 7Б </a:t>
            </a:r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spcBef>
                <a:spcPts val="0"/>
              </a:spcBef>
            </a:pPr>
            <a:r>
              <a:rPr lang="ru-RU" dirty="0" err="1" smtClean="0"/>
              <a:t>СКЕЛЕТ</a:t>
            </a:r>
            <a:r>
              <a:rPr lang="ru-RU" sz="800" b="1" dirty="0" err="1">
                <a:solidFill>
                  <a:srgbClr val="000000"/>
                </a:solidFill>
                <a:latin typeface="Tahoma" panose="020B0604030504040204" pitchFamily="34" charset="0"/>
                <a:ea typeface="+mn-ea"/>
                <a:cs typeface="+mn-cs"/>
              </a:rPr>
              <a:t>Смирнов</a:t>
            </a:r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  <a:ea typeface="+mn-ea"/>
                <a:cs typeface="+mn-cs"/>
              </a:rPr>
              <a:t> Даня 7Б </a:t>
            </a:r>
            <a:r>
              <a:rPr lang="ru-RU" sz="1800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ru-RU" sz="1800" dirty="0">
                <a:solidFill>
                  <a:prstClr val="white"/>
                </a:solidFill>
                <a:ea typeface="+mn-ea"/>
                <a:cs typeface="+mn-cs"/>
              </a:rPr>
            </a:br>
            <a:endParaRPr lang="ru-RU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800" dirty="0" smtClean="0"/>
              <a:t>Скелет птицы состоит из черепа, позвоночника, конечностей и их поясов.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800" dirty="0" smtClean="0"/>
              <a:t>Все кости черепа, за исключением нижней челюсти, сращены. Стенки мозговой коробки тонкие. Челюсти лишены зубов и образуют клюв.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800" dirty="0" smtClean="0"/>
              <a:t>Позвоночник включает в себя подвижный шейный отдел и неподвижные и почти сросшиеся между собой позвонки остальных отделов. Крестцовые позвонки, кроме того, прочно соединены с тазом, обеспечивая опору при ходьбе. Хвостовые позвонки срослись в копчиковую кость – </a:t>
            </a:r>
            <a:r>
              <a:rPr lang="ru-RU" sz="1800" b="1" i="1" dirty="0" err="1" smtClean="0"/>
              <a:t>пигостиль</a:t>
            </a:r>
            <a:r>
              <a:rPr lang="ru-RU" sz="1800" dirty="0" smtClean="0"/>
              <a:t>, служащую опорой для перьев.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800" dirty="0" smtClean="0"/>
              <a:t>Скелет крыла образуют кости плеча, предплечья и кисти. Скелет ноги состоит из бедра, голени, </a:t>
            </a:r>
            <a:r>
              <a:rPr lang="ru-RU" sz="1800" b="1" i="1" dirty="0" smtClean="0"/>
              <a:t>цевки</a:t>
            </a:r>
            <a:r>
              <a:rPr lang="ru-RU" sz="1800" dirty="0" smtClean="0"/>
              <a:t> и стопы с 2–4 пальцами. Лопатки, ключицы, вороньи кости и грудина составляют плечевой пояс.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800" dirty="0" smtClean="0"/>
              <a:t>Воздушные полости в костях делают скелет лёгким, а известковые соли и жёсткое соединение костей – прочным. Лёгкость и прочность птичьих костей являются приспособлением к полёту, а также к ходьбе и лазанию по деревьям.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8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7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12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64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15400" cy="68580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ru-RU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Внутреннее</a:t>
            </a:r>
            <a:r>
              <a:rPr lang="ru-RU" sz="20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строение 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85800"/>
            <a:ext cx="8229600" cy="6172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Птицы отличаются своеобразным строением дыхательной системы. Бронхи, пронизывающие небольшие лёгкие, соединены с десятком воздушных мешков. При вдохе воздух поступает в лёгкие и в мешки, при выходе в лёгкие проходит насыщенный кислородом воздух из воздушных мешков. Таким образом увеличивается интенсивность газообмена. Кроме того, воздушные мешки позволяют изменять плотность тела при нырянии, а также предохраняют внутренние органы от перегрева, удаляя избыток тепла.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Птицы – теплокровные животные с интенсивным обменом веществ и температурой тела 38–45 °C. Интенсивное кровообращение обеспечивается большим объёмом четырёхкамерного сердца и большей частотой его сокращения (до 1000 ударов в минуту у колибри). У птиц два круга кровообращения.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В расширении пищевода – </a:t>
            </a:r>
            <a:r>
              <a:rPr lang="ru-RU" sz="1600" b="1" i="1" dirty="0" smtClean="0"/>
              <a:t>зобе</a:t>
            </a:r>
            <a:r>
              <a:rPr lang="ru-RU" sz="1600" dirty="0" smtClean="0"/>
              <a:t> – пища может временно храниться, размягчаясь. В мускульном отделе желудка пища тщательно перетирается (напомним, что у птиц нет зубов); в железистом отделе желудка и кишечнике пища переваривается под действием ферментов. Толстая кишка впадает в клоаку.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Органы выделения птиц – крупные бобовидные тазовые почки. Мочевой пузырь отсутствует. У самцов развиты парные половые железы – семенники, в то время как у самок сохраняются только левый яичник и яйцевод. Семяпроводы от семенников впадают в клоаку.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/>
              <a:t>Головной мозг достаточно большой, развиты большие полушария и мозжечок. У птиц хорошо развиты зрение, слух и чувство равновесия; обоняние и вкус развиты плохо. Глазные яблоки большие и малоподвижные; ограниченность поля зрения компенсируется подвижностью шеи. Слух особенно хорошо развит у охотящихся в темноте птиц; пещерные птицы ориентируются при помощи </a:t>
            </a:r>
            <a:r>
              <a:rPr lang="ru-RU" sz="1600" dirty="0" err="1" smtClean="0"/>
              <a:t>эхолокации</a:t>
            </a:r>
            <a:r>
              <a:rPr lang="ru-RU" sz="1600" dirty="0" smtClean="0"/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139952" y="3068960"/>
            <a:ext cx="11528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Даня 7Б </a:t>
            </a:r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2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84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56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4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6120680" cy="2253211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Работу выполнил</a:t>
            </a:r>
            <a:br>
              <a:rPr lang="ru-RU" sz="4400" dirty="0" smtClean="0"/>
            </a:br>
            <a:r>
              <a:rPr lang="ru-RU" sz="4400" dirty="0" smtClean="0"/>
              <a:t>Ученик 7Б </a:t>
            </a:r>
            <a:r>
              <a:rPr lang="ru-RU" sz="4400" dirty="0" err="1" smtClean="0"/>
              <a:t>класса,Смирнов</a:t>
            </a:r>
            <a:r>
              <a:rPr lang="ru-RU" sz="4400" dirty="0" smtClean="0"/>
              <a:t> Данил.</a:t>
            </a:r>
            <a:br>
              <a:rPr lang="ru-RU" sz="4400" dirty="0" smtClean="0"/>
            </a:b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3645024"/>
            <a:ext cx="47767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ru-RU" sz="3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Спасибо за внимание!!!</a:t>
            </a:r>
            <a:endParaRPr lang="ru-RU" sz="30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642556"/>
            <a:ext cx="11528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800" b="1" dirty="0">
                <a:solidFill>
                  <a:srgbClr val="000000"/>
                </a:solidFill>
                <a:latin typeface="Tahoma" panose="020B0604030504040204" pitchFamily="34" charset="0"/>
              </a:rPr>
              <a:t>Смирнов Даня 7Б </a:t>
            </a:r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488</Words>
  <Application>Microsoft Office PowerPoint</Application>
  <PresentationFormat>Экран (4:3)</PresentationFormat>
  <Paragraphs>49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</vt:lpstr>
      <vt:lpstr>Tahoma</vt:lpstr>
      <vt:lpstr>Trebuchet MS</vt:lpstr>
      <vt:lpstr>Verdana</vt:lpstr>
      <vt:lpstr>Wingdings</vt:lpstr>
      <vt:lpstr>Wingdings 3</vt:lpstr>
      <vt:lpstr>Грань</vt:lpstr>
      <vt:lpstr>      </vt:lpstr>
      <vt:lpstr>АРХЕОПТЕРИКС</vt:lpstr>
      <vt:lpstr>ВНЕШНЕЕ СТРОЕНИЕ ПТИЦ</vt:lpstr>
      <vt:lpstr>Презентация PowerPoint</vt:lpstr>
      <vt:lpstr>Разнообразие птиц</vt:lpstr>
      <vt:lpstr>Значение  клюва</vt:lpstr>
      <vt:lpstr>РАЗНООБРАЗИЕ НОГ У ПТИЦ СВЯЗАНО С РАЗНЫМ ОБРАЗОМ ЖИЗНИ </vt:lpstr>
      <vt:lpstr>Презентация PowerPoint</vt:lpstr>
      <vt:lpstr>Строение пера</vt:lpstr>
      <vt:lpstr>Презентация PowerPoint</vt:lpstr>
      <vt:lpstr>СКЕЛЕТСмирнов Даня 7Б  </vt:lpstr>
      <vt:lpstr>       Внутреннее строение :</vt:lpstr>
      <vt:lpstr>Работу выполнил Ученик 7Б класса,Смирнов Данил. </vt:lpstr>
    </vt:vector>
  </TitlesOfParts>
  <Company>ПАО "Луганскгаз"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Презентация на тему :</dc:title>
  <dc:creator>user</dc:creator>
  <cp:lastModifiedBy>Danya Cmirnov</cp:lastModifiedBy>
  <cp:revision>6</cp:revision>
  <dcterms:created xsi:type="dcterms:W3CDTF">2014-03-03T19:39:24Z</dcterms:created>
  <dcterms:modified xsi:type="dcterms:W3CDTF">2015-04-07T19:41:45Z</dcterms:modified>
</cp:coreProperties>
</file>