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71" r:id="rId2"/>
    <p:sldId id="268" r:id="rId3"/>
    <p:sldId id="274" r:id="rId4"/>
    <p:sldId id="256" r:id="rId5"/>
    <p:sldId id="273" r:id="rId6"/>
    <p:sldId id="269" r:id="rId7"/>
    <p:sldId id="263" r:id="rId8"/>
    <p:sldId id="264" r:id="rId9"/>
    <p:sldId id="265" r:id="rId10"/>
    <p:sldId id="257" r:id="rId11"/>
    <p:sldId id="260" r:id="rId12"/>
    <p:sldId id="259" r:id="rId13"/>
    <p:sldId id="262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31873A-7FE3-4768-9D43-FD563405E967}" type="datetimeFigureOut">
              <a:rPr lang="ru-RU" smtClean="0"/>
              <a:pPr/>
              <a:t>25.10.2011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110F15-0A74-4223-BDCE-E385983E231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84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110F15-0A74-4223-BDCE-E385983E231D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36826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6ACFF-756C-4015-A247-511C6218FA37}" type="datetimeFigureOut">
              <a:rPr lang="ru-RU" smtClean="0"/>
              <a:pPr/>
              <a:t>25.10.2011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453AD1F-F42C-434E-B0B8-C979F79EC3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6ACFF-756C-4015-A247-511C6218FA37}" type="datetimeFigureOut">
              <a:rPr lang="ru-RU" smtClean="0"/>
              <a:pPr/>
              <a:t>25.10.2011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453AD1F-F42C-434E-B0B8-C979F79EC3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6ACFF-756C-4015-A247-511C6218FA37}" type="datetimeFigureOut">
              <a:rPr lang="ru-RU" smtClean="0"/>
              <a:pPr/>
              <a:t>25.10.2011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3AD1F-F42C-434E-B0B8-C979F79EC31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6ACFF-756C-4015-A247-511C6218FA37}" type="datetimeFigureOut">
              <a:rPr lang="ru-RU" smtClean="0"/>
              <a:pPr/>
              <a:t>25.10.2011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3AD1F-F42C-434E-B0B8-C979F79EC3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6ACFF-756C-4015-A247-511C6218FA37}" type="datetimeFigureOut">
              <a:rPr lang="ru-RU" smtClean="0"/>
              <a:pPr/>
              <a:t>25.10.2011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0453AD1F-F42C-434E-B0B8-C979F79EC31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6ACFF-756C-4015-A247-511C6218FA37}" type="datetimeFigureOut">
              <a:rPr lang="ru-RU" smtClean="0"/>
              <a:pPr/>
              <a:t>25.10.2011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3AD1F-F42C-434E-B0B8-C979F79EC3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6ACFF-756C-4015-A247-511C6218FA37}" type="datetimeFigureOut">
              <a:rPr lang="ru-RU" smtClean="0"/>
              <a:pPr/>
              <a:t>25.10.2011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3AD1F-F42C-434E-B0B8-C979F79EC3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6ACFF-756C-4015-A247-511C6218FA37}" type="datetimeFigureOut">
              <a:rPr lang="ru-RU" smtClean="0"/>
              <a:pPr/>
              <a:t>25.10.2011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3AD1F-F42C-434E-B0B8-C979F79EC3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6ACFF-756C-4015-A247-511C6218FA37}" type="datetimeFigureOut">
              <a:rPr lang="ru-RU" smtClean="0"/>
              <a:pPr/>
              <a:t>25.10.2011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3AD1F-F42C-434E-B0B8-C979F79EC31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6ACFF-756C-4015-A247-511C6218FA37}" type="datetimeFigureOut">
              <a:rPr lang="ru-RU" smtClean="0"/>
              <a:pPr/>
              <a:t>25.10.2011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3AD1F-F42C-434E-B0B8-C979F79EC3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6ACFF-756C-4015-A247-511C6218FA37}" type="datetimeFigureOut">
              <a:rPr lang="ru-RU" smtClean="0"/>
              <a:pPr/>
              <a:t>25.10.2011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3AD1F-F42C-434E-B0B8-C979F79EC3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3B6ACFF-756C-4015-A247-511C6218FA37}" type="datetimeFigureOut">
              <a:rPr lang="ru-RU" smtClean="0"/>
              <a:pPr/>
              <a:t>25.10.2011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453AD1F-F42C-434E-B0B8-C979F79EC31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18" Type="http://schemas.openxmlformats.org/officeDocument/2006/relationships/image" Target="../media/image4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17" Type="http://schemas.openxmlformats.org/officeDocument/2006/relationships/image" Target="../media/image48.png"/><Relationship Id="rId2" Type="http://schemas.openxmlformats.org/officeDocument/2006/relationships/image" Target="../media/image33.png"/><Relationship Id="rId16" Type="http://schemas.openxmlformats.org/officeDocument/2006/relationships/image" Target="../media/image47.png"/><Relationship Id="rId20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10" Type="http://schemas.openxmlformats.org/officeDocument/2006/relationships/image" Target="../media/image41.png"/><Relationship Id="rId19" Type="http://schemas.openxmlformats.org/officeDocument/2006/relationships/image" Target="../media/image50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5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148064" y="5445224"/>
            <a:ext cx="3816423" cy="967356"/>
          </a:xfrm>
        </p:spPr>
        <p:txBody>
          <a:bodyPr>
            <a:noAutofit/>
          </a:bodyPr>
          <a:lstStyle/>
          <a:p>
            <a:pPr algn="ctr"/>
            <a:r>
              <a:rPr lang="ru-RU" sz="2000" b="1" i="1" dirty="0" smtClean="0">
                <a:solidFill>
                  <a:schemeClr val="tx1"/>
                </a:solidFill>
              </a:rPr>
              <a:t>Преподаватель географии: </a:t>
            </a:r>
          </a:p>
          <a:p>
            <a:pPr algn="ctr"/>
            <a:r>
              <a:rPr lang="ru-RU" sz="2000" b="1" i="1" dirty="0" err="1" smtClean="0">
                <a:solidFill>
                  <a:schemeClr val="tx1"/>
                </a:solidFill>
              </a:rPr>
              <a:t>Еваева</a:t>
            </a:r>
            <a:r>
              <a:rPr lang="ru-RU" sz="2000" b="1" i="1" dirty="0" smtClean="0">
                <a:solidFill>
                  <a:schemeClr val="tx1"/>
                </a:solidFill>
              </a:rPr>
              <a:t> Н.С.</a:t>
            </a:r>
            <a:endParaRPr lang="ru-RU" sz="2000" b="1" i="1" dirty="0">
              <a:solidFill>
                <a:schemeClr val="tx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323528" y="1052736"/>
            <a:ext cx="8458200" cy="2371732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7200" b="1" dirty="0" smtClean="0">
                <a:solidFill>
                  <a:schemeClr val="tx1"/>
                </a:solidFill>
              </a:rPr>
              <a:t>Географические планы и карты.</a:t>
            </a:r>
            <a:endParaRPr lang="ru-RU" sz="7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1143000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Прочитайте  </a:t>
            </a:r>
            <a:r>
              <a:rPr lang="ru-RU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рассказ: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51188" y="1412875"/>
            <a:ext cx="272337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Наш путь шёл от</a:t>
            </a:r>
          </a:p>
        </p:txBody>
      </p:sp>
      <p:pic>
        <p:nvPicPr>
          <p:cNvPr id="8197" name="Picture 5" descr="6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163146" y="1285859"/>
            <a:ext cx="1137391" cy="928695"/>
          </a:xfrm>
          <a:prstGeom prst="rect">
            <a:avLst/>
          </a:prstGeom>
          <a:noFill/>
        </p:spPr>
      </p:pic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4284663" y="1412875"/>
            <a:ext cx="55656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по</a:t>
            </a:r>
          </a:p>
        </p:txBody>
      </p:sp>
      <p:pic>
        <p:nvPicPr>
          <p:cNvPr id="8199" name="Picture 7" descr="грунт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932363" y="1196975"/>
            <a:ext cx="1646237" cy="1074738"/>
          </a:xfrm>
          <a:prstGeom prst="rect">
            <a:avLst/>
          </a:prstGeom>
          <a:noFill/>
        </p:spPr>
      </p:pic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6588125" y="1484313"/>
            <a:ext cx="54373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до</a:t>
            </a:r>
          </a:p>
        </p:txBody>
      </p:sp>
      <p:pic>
        <p:nvPicPr>
          <p:cNvPr id="8201" name="Picture 9" descr="7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235825" y="1196975"/>
            <a:ext cx="1725613" cy="1074738"/>
          </a:xfrm>
          <a:prstGeom prst="rect">
            <a:avLst/>
          </a:prstGeom>
          <a:noFill/>
        </p:spPr>
      </p:pic>
      <p:sp>
        <p:nvSpPr>
          <p:cNvPr id="8202" name="Text Box 10"/>
          <p:cNvSpPr txBox="1">
            <a:spLocks noChangeArrowheads="1"/>
          </p:cNvSpPr>
          <p:nvPr/>
        </p:nvSpPr>
        <p:spPr bwMode="auto">
          <a:xfrm>
            <a:off x="212399" y="2800350"/>
            <a:ext cx="108555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через</a:t>
            </a:r>
          </a:p>
        </p:txBody>
      </p:sp>
      <p:pic>
        <p:nvPicPr>
          <p:cNvPr id="8203" name="Picture 11" descr="река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03350" y="2492375"/>
            <a:ext cx="1584325" cy="1117600"/>
          </a:xfrm>
          <a:prstGeom prst="rect">
            <a:avLst/>
          </a:prstGeom>
          <a:noFill/>
        </p:spPr>
      </p:pic>
      <p:sp>
        <p:nvSpPr>
          <p:cNvPr id="8204" name="Text Box 12"/>
          <p:cNvSpPr txBox="1">
            <a:spLocks noChangeArrowheads="1"/>
          </p:cNvSpPr>
          <p:nvPr/>
        </p:nvSpPr>
        <p:spPr bwMode="auto">
          <a:xfrm>
            <a:off x="2967038" y="2800350"/>
            <a:ext cx="2682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</p:txBody>
      </p:sp>
      <p:sp>
        <p:nvSpPr>
          <p:cNvPr id="8205" name="Text Box 13"/>
          <p:cNvSpPr txBox="1">
            <a:spLocks noChangeArrowheads="1"/>
          </p:cNvSpPr>
          <p:nvPr/>
        </p:nvSpPr>
        <p:spPr bwMode="auto">
          <a:xfrm>
            <a:off x="3327400" y="2800350"/>
            <a:ext cx="381489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Затем мы двигались по</a:t>
            </a:r>
          </a:p>
        </p:txBody>
      </p:sp>
      <p:pic>
        <p:nvPicPr>
          <p:cNvPr id="8206" name="Picture 14" descr="луг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7637464" y="2714620"/>
            <a:ext cx="1506536" cy="867359"/>
          </a:xfrm>
          <a:prstGeom prst="rect">
            <a:avLst/>
          </a:prstGeom>
          <a:noFill/>
        </p:spPr>
      </p:pic>
      <p:sp>
        <p:nvSpPr>
          <p:cNvPr id="8207" name="Text Box 15"/>
          <p:cNvSpPr txBox="1">
            <a:spLocks noChangeArrowheads="1"/>
          </p:cNvSpPr>
          <p:nvPr/>
        </p:nvSpPr>
        <p:spPr bwMode="auto">
          <a:xfrm>
            <a:off x="250825" y="3933825"/>
            <a:ext cx="105657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вдоль</a:t>
            </a:r>
          </a:p>
        </p:txBody>
      </p:sp>
      <p:pic>
        <p:nvPicPr>
          <p:cNvPr id="8208" name="Picture 16" descr="болото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1403350" y="3789363"/>
            <a:ext cx="1704975" cy="957262"/>
          </a:xfrm>
          <a:prstGeom prst="rect">
            <a:avLst/>
          </a:prstGeom>
          <a:noFill/>
        </p:spPr>
      </p:pic>
      <p:sp>
        <p:nvSpPr>
          <p:cNvPr id="8209" name="Text Box 17"/>
          <p:cNvSpPr txBox="1">
            <a:spLocks noChangeArrowheads="1"/>
          </p:cNvSpPr>
          <p:nvPr/>
        </p:nvSpPr>
        <p:spPr bwMode="auto">
          <a:xfrm>
            <a:off x="3203575" y="3933825"/>
            <a:ext cx="35458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к</a:t>
            </a:r>
          </a:p>
        </p:txBody>
      </p:sp>
      <p:pic>
        <p:nvPicPr>
          <p:cNvPr id="8210" name="Picture 18" descr="заросли кустарников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3563938" y="3789363"/>
            <a:ext cx="1728787" cy="935037"/>
          </a:xfrm>
          <a:prstGeom prst="rect">
            <a:avLst/>
          </a:prstGeom>
          <a:noFill/>
        </p:spPr>
      </p:pic>
      <p:sp>
        <p:nvSpPr>
          <p:cNvPr id="8211" name="Text Box 19"/>
          <p:cNvSpPr txBox="1">
            <a:spLocks noChangeArrowheads="1"/>
          </p:cNvSpPr>
          <p:nvPr/>
        </p:nvSpPr>
        <p:spPr bwMode="auto">
          <a:xfrm>
            <a:off x="5219700" y="3933825"/>
            <a:ext cx="268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</p:txBody>
      </p:sp>
      <p:sp>
        <p:nvSpPr>
          <p:cNvPr id="8212" name="Text Box 20"/>
          <p:cNvSpPr txBox="1">
            <a:spLocks noChangeArrowheads="1"/>
          </p:cNvSpPr>
          <p:nvPr/>
        </p:nvSpPr>
        <p:spPr bwMode="auto">
          <a:xfrm>
            <a:off x="5508625" y="4076700"/>
            <a:ext cx="352378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К вечеру мы вошли в</a:t>
            </a:r>
          </a:p>
        </p:txBody>
      </p:sp>
      <p:pic>
        <p:nvPicPr>
          <p:cNvPr id="8213" name="Picture 21" descr="смешанный лес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179388" y="5084763"/>
            <a:ext cx="1512887" cy="922337"/>
          </a:xfrm>
          <a:prstGeom prst="rect">
            <a:avLst/>
          </a:prstGeom>
          <a:noFill/>
        </p:spPr>
      </p:pic>
      <p:sp>
        <p:nvSpPr>
          <p:cNvPr id="8214" name="Text Box 22"/>
          <p:cNvSpPr txBox="1">
            <a:spLocks noChangeArrowheads="1"/>
          </p:cNvSpPr>
          <p:nvPr/>
        </p:nvSpPr>
        <p:spPr bwMode="auto">
          <a:xfrm>
            <a:off x="1734460" y="5319713"/>
            <a:ext cx="273344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прошли 2 км по</a:t>
            </a:r>
            <a:r>
              <a:rPr lang="ru-RU" sz="2800" dirty="0"/>
              <a:t> </a:t>
            </a:r>
          </a:p>
        </p:txBody>
      </p:sp>
      <p:pic>
        <p:nvPicPr>
          <p:cNvPr id="8215" name="Picture 23" descr="Рисунок2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714876" y="5072074"/>
            <a:ext cx="1295400" cy="782637"/>
          </a:xfrm>
          <a:prstGeom prst="rect">
            <a:avLst/>
          </a:prstGeom>
          <a:noFill/>
        </p:spPr>
      </p:pic>
      <p:sp>
        <p:nvSpPr>
          <p:cNvPr id="8216" name="Text Box 24"/>
          <p:cNvSpPr txBox="1">
            <a:spLocks noChangeArrowheads="1"/>
          </p:cNvSpPr>
          <p:nvPr/>
        </p:nvSpPr>
        <p:spPr bwMode="auto">
          <a:xfrm>
            <a:off x="6064249" y="5319713"/>
            <a:ext cx="70403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и у</a:t>
            </a:r>
            <a:r>
              <a:rPr lang="ru-RU" sz="2800" dirty="0"/>
              <a:t> </a:t>
            </a:r>
          </a:p>
        </p:txBody>
      </p:sp>
      <p:pic>
        <p:nvPicPr>
          <p:cNvPr id="8217" name="Picture 25" descr="домик лесника в смешанном лесу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019925" y="4941888"/>
            <a:ext cx="1481138" cy="1100137"/>
          </a:xfrm>
          <a:prstGeom prst="rect">
            <a:avLst/>
          </a:prstGeom>
          <a:noFill/>
        </p:spPr>
      </p:pic>
      <p:sp>
        <p:nvSpPr>
          <p:cNvPr id="8218" name="Text Box 26"/>
          <p:cNvSpPr txBox="1">
            <a:spLocks noChangeArrowheads="1"/>
          </p:cNvSpPr>
          <p:nvPr/>
        </p:nvSpPr>
        <p:spPr bwMode="auto">
          <a:xfrm>
            <a:off x="231775" y="6256338"/>
            <a:ext cx="278634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сделали привал .</a:t>
            </a:r>
          </a:p>
        </p:txBody>
      </p:sp>
    </p:spTree>
    <p:extLst>
      <p:ext uri="{BB962C8B-B14F-4D97-AF65-F5344CB8AC3E}">
        <p14:creationId xmlns:p14="http://schemas.microsoft.com/office/powerpoint/2010/main" val="1119878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8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8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8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8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8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8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8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8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8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8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6" grpId="0"/>
      <p:bldP spid="8198" grpId="0"/>
      <p:bldP spid="8200" grpId="0"/>
      <p:bldP spid="8202" grpId="0"/>
      <p:bldP spid="8204" grpId="0"/>
      <p:bldP spid="8205" grpId="0"/>
      <p:bldP spid="8207" grpId="0"/>
      <p:bldP spid="8209" grpId="0"/>
      <p:bldP spid="8211" grpId="0"/>
      <p:bldP spid="8212" grpId="0"/>
      <p:bldP spid="8214" grpId="0"/>
      <p:bldP spid="8216" grpId="0"/>
      <p:bldP spid="82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8670942"/>
              </p:ext>
            </p:extLst>
          </p:nvPr>
        </p:nvGraphicFramePr>
        <p:xfrm>
          <a:off x="907097" y="1196752"/>
          <a:ext cx="7329805" cy="3166745"/>
        </p:xfrm>
        <a:graphic>
          <a:graphicData uri="http://schemas.openxmlformats.org/drawingml/2006/table">
            <a:tbl>
              <a:tblPr/>
              <a:tblGrid>
                <a:gridCol w="2442845"/>
                <a:gridCol w="2910205"/>
                <a:gridCol w="1976755"/>
              </a:tblGrid>
              <a:tr h="15005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церковь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  <a:latin typeface="Calibri"/>
                          <a:ea typeface="Calibri"/>
                          <a:cs typeface="Times New Roman"/>
                        </a:rPr>
                        <a:t>плотина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  <a:latin typeface="Calibri"/>
                          <a:ea typeface="Calibri"/>
                          <a:cs typeface="Times New Roman"/>
                        </a:rPr>
                        <a:t>лиственный лес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62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бензоколонка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  <a:latin typeface="Calibri"/>
                          <a:ea typeface="Calibri"/>
                          <a:cs typeface="Times New Roman"/>
                        </a:rPr>
                        <a:t>песчаный карьер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кустарник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542904" y="481795"/>
            <a:ext cx="205819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Карточка 28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6" name="Рисунок 5" descr="заросли кустарников"/>
          <p:cNvPicPr/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7504" y="4825090"/>
            <a:ext cx="1800200" cy="1102474"/>
          </a:xfrm>
          <a:prstGeom prst="rect">
            <a:avLst/>
          </a:prstGeom>
          <a:noFill/>
        </p:spPr>
      </p:pic>
      <p:pic>
        <p:nvPicPr>
          <p:cNvPr id="7" name="Рисунок 6" descr="F:\НАТАШИНА\суворовское\6 класс Презентации\церковь.bmp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5553" y="4808695"/>
            <a:ext cx="1800200" cy="1160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F:\НАТАШИНА\суворовское\6 класс Презентации\плотина.bmp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72904" y="4808695"/>
            <a:ext cx="1728192" cy="1143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F:\НАТАШИНА\суворовское\6 класс Презентации\лес.bmp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24128" y="4816979"/>
            <a:ext cx="1584176" cy="113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F:\НАТАШИНА\суворовское\6 класс Презентации\бензоколонка.bmp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25342" y="4867585"/>
            <a:ext cx="1800200" cy="1029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заросли кустарников"/>
          <p:cNvPicPr/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300192" y="2780928"/>
            <a:ext cx="1800200" cy="1102474"/>
          </a:xfrm>
          <a:prstGeom prst="rect">
            <a:avLst/>
          </a:prstGeom>
          <a:noFill/>
        </p:spPr>
      </p:pic>
      <p:pic>
        <p:nvPicPr>
          <p:cNvPr id="12" name="Рисунок 11" descr="F:\НАТАШИНА\суворовское\6 класс Презентации\церковь.bmp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85877" y="1268760"/>
            <a:ext cx="1800200" cy="1160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F:\НАТАШИНА\суворовское\6 класс Презентации\плотина.bmp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55024" y="1285326"/>
            <a:ext cx="1728192" cy="1143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F:\НАТАШИНА\суворовское\6 класс Презентации\лес.bmp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08204" y="1268760"/>
            <a:ext cx="1584176" cy="113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F:\НАТАШИНА\суворовское\6 класс Презентации\бензоколонка.bmp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96143" y="2812781"/>
            <a:ext cx="1800200" cy="1029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F:\НАТАШИНА\суворовское\6 класс Презентации\карьер.bmp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780524" y="4793807"/>
            <a:ext cx="1877192" cy="1302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95768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506488"/>
            <a:ext cx="8458200" cy="914400"/>
          </a:xfrm>
        </p:spPr>
        <p:txBody>
          <a:bodyPr>
            <a:noAutofit/>
          </a:bodyPr>
          <a:lstStyle/>
          <a:p>
            <a:pPr algn="ctr"/>
            <a:r>
              <a:rPr lang="ru-RU" sz="8000" dirty="0" smtClean="0"/>
              <a:t>Как составить план местности.</a:t>
            </a:r>
            <a:endParaRPr lang="ru-RU" sz="8000" dirty="0"/>
          </a:p>
        </p:txBody>
      </p:sp>
      <p:pic>
        <p:nvPicPr>
          <p:cNvPr id="4" name="Picture 4" descr="Линия электропередач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420888"/>
            <a:ext cx="4301653" cy="4229959"/>
          </a:xfrm>
          <a:prstGeom prst="rect">
            <a:avLst/>
          </a:prstGeom>
          <a:noFill/>
          <a:ln w="38100" cmpd="thinThick">
            <a:solidFill>
              <a:srgbClr val="3399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5522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285728"/>
            <a:ext cx="8686800" cy="5794397"/>
          </a:xfrm>
        </p:spPr>
        <p:txBody>
          <a:bodyPr/>
          <a:lstStyle/>
          <a:p>
            <a:r>
              <a:rPr lang="ru-RU" dirty="0" smtClean="0"/>
              <a:t>Задачи урока:</a:t>
            </a:r>
          </a:p>
          <a:p>
            <a:r>
              <a:rPr lang="ru-RU" dirty="0" smtClean="0"/>
              <a:t>сформировать:  </a:t>
            </a:r>
          </a:p>
          <a:p>
            <a:r>
              <a:rPr lang="ru-RU" dirty="0" smtClean="0"/>
              <a:t>- представление об азимуте, </a:t>
            </a:r>
          </a:p>
          <a:p>
            <a:r>
              <a:rPr lang="ru-RU" dirty="0" smtClean="0"/>
              <a:t>- умение определять азимут,</a:t>
            </a:r>
          </a:p>
          <a:p>
            <a:r>
              <a:rPr lang="ru-RU" dirty="0" smtClean="0"/>
              <a:t>- представление о способах измерения расстояний на местности;</a:t>
            </a:r>
          </a:p>
          <a:p>
            <a:r>
              <a:rPr lang="ru-RU" dirty="0" smtClean="0"/>
              <a:t>познакомиться с видами съемки местности.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7784348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9600" cy="692150"/>
          </a:xfrm>
        </p:spPr>
        <p:txBody>
          <a:bodyPr>
            <a:normAutofit fontScale="90000"/>
          </a:bodyPr>
          <a:lstStyle/>
          <a:p>
            <a:r>
              <a:rPr lang="ru-RU" sz="4000" b="1">
                <a:effectLst>
                  <a:outerShdw blurRad="38100" dist="38100" dir="2700000" algn="tl">
                    <a:srgbClr val="000000"/>
                  </a:outerShdw>
                </a:effectLst>
              </a:rPr>
              <a:t>Азимут</a:t>
            </a:r>
          </a:p>
        </p:txBody>
      </p:sp>
      <p:sp>
        <p:nvSpPr>
          <p:cNvPr id="15364" name="AutoShape 4"/>
          <p:cNvSpPr>
            <a:spLocks noChangeArrowheads="1"/>
          </p:cNvSpPr>
          <p:nvPr/>
        </p:nvSpPr>
        <p:spPr bwMode="auto">
          <a:xfrm>
            <a:off x="4071934" y="285728"/>
            <a:ext cx="649288" cy="792163"/>
          </a:xfrm>
          <a:prstGeom prst="downArrow">
            <a:avLst>
              <a:gd name="adj1" fmla="val 50000"/>
              <a:gd name="adj2" fmla="val 30501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215008" y="1071546"/>
            <a:ext cx="8928992" cy="192882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57150" cmpd="thinThick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3200" b="1" u="sng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Азимут</a:t>
            </a:r>
            <a:r>
              <a:rPr lang="ru-RU" sz="32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– это </a:t>
            </a:r>
            <a:r>
              <a:rPr lang="ru-RU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угол между направлением на север </a:t>
            </a:r>
          </a:p>
          <a:p>
            <a:r>
              <a:rPr lang="ru-RU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и какой-нибудь предмет, отсчитывается по </a:t>
            </a:r>
          </a:p>
          <a:p>
            <a:r>
              <a:rPr lang="ru-RU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часовой стрелке.</a:t>
            </a:r>
            <a:endParaRPr lang="ru-RU" sz="3200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5367" name="AutoShape 7"/>
          <p:cNvSpPr>
            <a:spLocks noChangeArrowheads="1"/>
          </p:cNvSpPr>
          <p:nvPr/>
        </p:nvSpPr>
        <p:spPr bwMode="auto">
          <a:xfrm>
            <a:off x="1403350" y="3284538"/>
            <a:ext cx="215900" cy="3384550"/>
          </a:xfrm>
          <a:prstGeom prst="upArrow">
            <a:avLst>
              <a:gd name="adj1" fmla="val 50000"/>
              <a:gd name="adj2" fmla="val 391912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15369" name="Line 9"/>
          <p:cNvSpPr>
            <a:spLocks noChangeShapeType="1"/>
          </p:cNvSpPr>
          <p:nvPr/>
        </p:nvSpPr>
        <p:spPr bwMode="auto">
          <a:xfrm flipV="1">
            <a:off x="1476375" y="4437063"/>
            <a:ext cx="2016125" cy="2232025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5370" name="Arc 10"/>
          <p:cNvSpPr>
            <a:spLocks/>
          </p:cNvSpPr>
          <p:nvPr/>
        </p:nvSpPr>
        <p:spPr bwMode="auto">
          <a:xfrm>
            <a:off x="1547813" y="5516563"/>
            <a:ext cx="576262" cy="360362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57150">
            <a:solidFill>
              <a:srgbClr val="007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5371" name="Text Box 11"/>
          <p:cNvSpPr txBox="1">
            <a:spLocks noChangeArrowheads="1"/>
          </p:cNvSpPr>
          <p:nvPr/>
        </p:nvSpPr>
        <p:spPr bwMode="auto">
          <a:xfrm>
            <a:off x="1619250" y="4941888"/>
            <a:ext cx="1171575" cy="884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32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45º</a:t>
            </a:r>
          </a:p>
          <a:p>
            <a:endParaRPr lang="ru-RU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5372" name="Text Box 12"/>
          <p:cNvSpPr txBox="1">
            <a:spLocks noChangeArrowheads="1"/>
          </p:cNvSpPr>
          <p:nvPr/>
        </p:nvSpPr>
        <p:spPr bwMode="auto">
          <a:xfrm>
            <a:off x="1265207" y="2780928"/>
            <a:ext cx="37941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</a:t>
            </a:r>
          </a:p>
        </p:txBody>
      </p:sp>
      <p:sp>
        <p:nvSpPr>
          <p:cNvPr id="15374" name="Line 14"/>
          <p:cNvSpPr>
            <a:spLocks noChangeShapeType="1"/>
          </p:cNvSpPr>
          <p:nvPr/>
        </p:nvSpPr>
        <p:spPr bwMode="auto">
          <a:xfrm>
            <a:off x="1547813" y="6669088"/>
            <a:ext cx="295275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5375" name="Arc 15"/>
          <p:cNvSpPr>
            <a:spLocks/>
          </p:cNvSpPr>
          <p:nvPr/>
        </p:nvSpPr>
        <p:spPr bwMode="auto">
          <a:xfrm>
            <a:off x="1476375" y="5805488"/>
            <a:ext cx="792163" cy="8636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57150">
            <a:solidFill>
              <a:srgbClr val="007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376" name="Text Box 16"/>
          <p:cNvSpPr txBox="1">
            <a:spLocks noChangeArrowheads="1"/>
          </p:cNvSpPr>
          <p:nvPr/>
        </p:nvSpPr>
        <p:spPr bwMode="auto">
          <a:xfrm>
            <a:off x="2392363" y="5651500"/>
            <a:ext cx="7842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90º</a:t>
            </a: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2926" y="3318333"/>
            <a:ext cx="1889987" cy="1334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301208"/>
            <a:ext cx="2056496" cy="1536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6322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53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5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5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15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3" dur="80"/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4" dur="80"/>
                                        <p:tgtEl>
                                          <p:spTgt spid="153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80"/>
                                        <p:tgtEl>
                                          <p:spTgt spid="153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7" dur="500"/>
                                        <p:tgtEl>
                                          <p:spTgt spid="153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15364" grpId="0" animBg="1"/>
      <p:bldP spid="15365" grpId="0" animBg="1"/>
      <p:bldP spid="15367" grpId="0" animBg="1"/>
      <p:bldP spid="15369" grpId="0" animBg="1"/>
      <p:bldP spid="15370" grpId="0" animBg="1"/>
      <p:bldP spid="15371" grpId="0"/>
      <p:bldP spid="15371" grpId="1"/>
      <p:bldP spid="15372" grpId="0"/>
      <p:bldP spid="15374" grpId="0" animBg="1"/>
      <p:bldP spid="15375" grpId="0" animBg="1"/>
      <p:bldP spid="1537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Line 3"/>
          <p:cNvSpPr>
            <a:spLocks noChangeShapeType="1"/>
          </p:cNvSpPr>
          <p:nvPr/>
        </p:nvSpPr>
        <p:spPr bwMode="auto">
          <a:xfrm flipH="1" flipV="1">
            <a:off x="4571999" y="1966965"/>
            <a:ext cx="0" cy="1822396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9700" name="Line 4"/>
          <p:cNvSpPr>
            <a:spLocks noChangeShapeType="1"/>
          </p:cNvSpPr>
          <p:nvPr/>
        </p:nvSpPr>
        <p:spPr bwMode="auto">
          <a:xfrm>
            <a:off x="4572000" y="3789364"/>
            <a:ext cx="0" cy="1702708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9701" name="Line 5"/>
          <p:cNvSpPr>
            <a:spLocks noChangeShapeType="1"/>
          </p:cNvSpPr>
          <p:nvPr/>
        </p:nvSpPr>
        <p:spPr bwMode="auto">
          <a:xfrm flipV="1">
            <a:off x="4572001" y="3789361"/>
            <a:ext cx="1800200" cy="2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9702" name="Line 6"/>
          <p:cNvSpPr>
            <a:spLocks noChangeShapeType="1"/>
          </p:cNvSpPr>
          <p:nvPr/>
        </p:nvSpPr>
        <p:spPr bwMode="auto">
          <a:xfrm flipH="1">
            <a:off x="2699792" y="3789362"/>
            <a:ext cx="1872208" cy="1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9703" name="Text Box 7"/>
          <p:cNvSpPr txBox="1">
            <a:spLocks noChangeArrowheads="1"/>
          </p:cNvSpPr>
          <p:nvPr/>
        </p:nvSpPr>
        <p:spPr bwMode="auto">
          <a:xfrm>
            <a:off x="4368304" y="1453950"/>
            <a:ext cx="57626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3600" b="1" dirty="0">
                <a:solidFill>
                  <a:schemeClr val="accent2"/>
                </a:solidFill>
                <a:latin typeface="Arial" pitchFamily="34" charset="0"/>
              </a:rPr>
              <a:t>С</a:t>
            </a:r>
          </a:p>
        </p:txBody>
      </p:sp>
      <p:sp>
        <p:nvSpPr>
          <p:cNvPr id="29712" name="AutoShape 16"/>
          <p:cNvSpPr>
            <a:spLocks noChangeArrowheads="1"/>
          </p:cNvSpPr>
          <p:nvPr/>
        </p:nvSpPr>
        <p:spPr bwMode="auto">
          <a:xfrm rot="1692449">
            <a:off x="4477333" y="2297764"/>
            <a:ext cx="1719262" cy="1607731"/>
          </a:xfrm>
          <a:custGeom>
            <a:avLst/>
            <a:gdLst>
              <a:gd name="T0" fmla="*/ 859551 w 21600"/>
              <a:gd name="T1" fmla="*/ 0 h 21600"/>
              <a:gd name="T2" fmla="*/ 214908 w 21600"/>
              <a:gd name="T3" fmla="*/ 815182 h 21600"/>
              <a:gd name="T4" fmla="*/ 859551 w 21600"/>
              <a:gd name="T5" fmla="*/ 407591 h 21600"/>
              <a:gd name="T6" fmla="*/ 1934170 w 21600"/>
              <a:gd name="T7" fmla="*/ 815182 h 21600"/>
              <a:gd name="T8" fmla="*/ 1504354 w 21600"/>
              <a:gd name="T9" fmla="*/ 1222772 h 21600"/>
              <a:gd name="T10" fmla="*/ 1074539 w 21600"/>
              <a:gd name="T11" fmla="*/ 815182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9713" name="AutoShape 17"/>
          <p:cNvSpPr>
            <a:spLocks noChangeArrowheads="1"/>
          </p:cNvSpPr>
          <p:nvPr/>
        </p:nvSpPr>
        <p:spPr bwMode="auto">
          <a:xfrm rot="4809395">
            <a:off x="3213100" y="2843213"/>
            <a:ext cx="3384550" cy="1676400"/>
          </a:xfrm>
          <a:custGeom>
            <a:avLst/>
            <a:gdLst>
              <a:gd name="T0" fmla="*/ 1563944 w 21600"/>
              <a:gd name="T1" fmla="*/ 2406 h 21600"/>
              <a:gd name="T2" fmla="*/ 385306 w 21600"/>
              <a:gd name="T3" fmla="*/ 838200 h 21600"/>
              <a:gd name="T4" fmla="*/ 1622390 w 21600"/>
              <a:gd name="T5" fmla="*/ 382933 h 21600"/>
              <a:gd name="T6" fmla="*/ 3783175 w 21600"/>
              <a:gd name="T7" fmla="*/ 679796 h 21600"/>
              <a:gd name="T8" fmla="*/ 3106422 w 21600"/>
              <a:gd name="T9" fmla="*/ 1136149 h 21600"/>
              <a:gd name="T10" fmla="*/ 2185072 w 21600"/>
              <a:gd name="T11" fmla="*/ 800869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614" y="9911"/>
                </a:moveTo>
                <a:cubicBezTo>
                  <a:pt x="16175" y="7039"/>
                  <a:pt x="13705" y="4918"/>
                  <a:pt x="10800" y="4918"/>
                </a:cubicBezTo>
                <a:cubicBezTo>
                  <a:pt x="7551" y="4918"/>
                  <a:pt x="4918" y="7551"/>
                  <a:pt x="4918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134" y="0"/>
                  <a:pt x="20669" y="3894"/>
                  <a:pt x="21475" y="9167"/>
                </a:cubicBezTo>
                <a:lnTo>
                  <a:pt x="24144" y="8759"/>
                </a:lnTo>
                <a:lnTo>
                  <a:pt x="19825" y="14639"/>
                </a:lnTo>
                <a:lnTo>
                  <a:pt x="13945" y="10319"/>
                </a:lnTo>
                <a:lnTo>
                  <a:pt x="16614" y="9911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rgbClr val="7030A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9715" name="Text Box 19"/>
          <p:cNvSpPr txBox="1">
            <a:spLocks noChangeArrowheads="1"/>
          </p:cNvSpPr>
          <p:nvPr/>
        </p:nvSpPr>
        <p:spPr bwMode="auto">
          <a:xfrm>
            <a:off x="7386697" y="4659706"/>
            <a:ext cx="1152525" cy="514350"/>
          </a:xfrm>
          <a:prstGeom prst="rect">
            <a:avLst/>
          </a:prstGeom>
          <a:noFill/>
          <a:ln w="5715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400" b="1" dirty="0">
                <a:latin typeface="Arial" pitchFamily="34" charset="0"/>
              </a:rPr>
              <a:t>А=90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º</a:t>
            </a:r>
          </a:p>
        </p:txBody>
      </p:sp>
      <p:sp>
        <p:nvSpPr>
          <p:cNvPr id="29716" name="Text Box 20"/>
          <p:cNvSpPr txBox="1">
            <a:spLocks noChangeArrowheads="1"/>
          </p:cNvSpPr>
          <p:nvPr/>
        </p:nvSpPr>
        <p:spPr bwMode="auto">
          <a:xfrm>
            <a:off x="5435600" y="5949950"/>
            <a:ext cx="1441450" cy="514350"/>
          </a:xfrm>
          <a:prstGeom prst="rect">
            <a:avLst/>
          </a:prstGeom>
          <a:noFill/>
          <a:ln w="5715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400" b="1" dirty="0">
                <a:latin typeface="Arial" pitchFamily="34" charset="0"/>
              </a:rPr>
              <a:t>А= 180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º</a:t>
            </a:r>
          </a:p>
        </p:txBody>
      </p:sp>
      <p:sp>
        <p:nvSpPr>
          <p:cNvPr id="29720" name="Text Box 24"/>
          <p:cNvSpPr txBox="1">
            <a:spLocks noChangeArrowheads="1"/>
          </p:cNvSpPr>
          <p:nvPr/>
        </p:nvSpPr>
        <p:spPr bwMode="auto">
          <a:xfrm>
            <a:off x="4967287" y="1580950"/>
            <a:ext cx="936625" cy="514350"/>
          </a:xfrm>
          <a:prstGeom prst="rect">
            <a:avLst/>
          </a:prstGeom>
          <a:noFill/>
          <a:ln w="5715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400" b="1" dirty="0">
                <a:latin typeface="Arial" pitchFamily="34" charset="0"/>
              </a:rPr>
              <a:t>А=0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º</a:t>
            </a:r>
          </a:p>
        </p:txBody>
      </p:sp>
      <p:sp>
        <p:nvSpPr>
          <p:cNvPr id="29721" name="Text Box 25"/>
          <p:cNvSpPr txBox="1">
            <a:spLocks noChangeArrowheads="1"/>
          </p:cNvSpPr>
          <p:nvPr/>
        </p:nvSpPr>
        <p:spPr bwMode="auto">
          <a:xfrm>
            <a:off x="2843213" y="1613580"/>
            <a:ext cx="1439862" cy="514350"/>
          </a:xfrm>
          <a:prstGeom prst="rect">
            <a:avLst/>
          </a:prstGeom>
          <a:noFill/>
          <a:ln w="5715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400" b="1">
                <a:latin typeface="Arial" pitchFamily="34" charset="0"/>
              </a:rPr>
              <a:t>А = 360</a:t>
            </a:r>
            <a:r>
              <a:rPr lang="en-US" sz="2400" b="1">
                <a:latin typeface="Arial" pitchFamily="34" charset="0"/>
                <a:cs typeface="Arial" pitchFamily="34" charset="0"/>
              </a:rPr>
              <a:t>º</a:t>
            </a:r>
          </a:p>
        </p:txBody>
      </p:sp>
      <p:sp>
        <p:nvSpPr>
          <p:cNvPr id="29722" name="Text Box 26"/>
          <p:cNvSpPr txBox="1">
            <a:spLocks noChangeArrowheads="1"/>
          </p:cNvSpPr>
          <p:nvPr/>
        </p:nvSpPr>
        <p:spPr bwMode="auto">
          <a:xfrm>
            <a:off x="709770" y="4873869"/>
            <a:ext cx="1441450" cy="514350"/>
          </a:xfrm>
          <a:prstGeom prst="rect">
            <a:avLst/>
          </a:prstGeom>
          <a:noFill/>
          <a:ln w="5715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400" b="1" dirty="0">
                <a:latin typeface="Arial" pitchFamily="34" charset="0"/>
              </a:rPr>
              <a:t>А = 270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º</a:t>
            </a:r>
          </a:p>
        </p:txBody>
      </p:sp>
      <p:sp>
        <p:nvSpPr>
          <p:cNvPr id="29723" name="Text Box 27"/>
          <p:cNvSpPr txBox="1">
            <a:spLocks noChangeArrowheads="1"/>
          </p:cNvSpPr>
          <p:nvPr/>
        </p:nvSpPr>
        <p:spPr bwMode="auto">
          <a:xfrm>
            <a:off x="4368304" y="5374478"/>
            <a:ext cx="5032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800" b="1" dirty="0">
                <a:solidFill>
                  <a:srgbClr val="FF3300"/>
                </a:solidFill>
                <a:latin typeface="Arial" pitchFamily="34" charset="0"/>
              </a:rPr>
              <a:t>Ю</a:t>
            </a:r>
          </a:p>
        </p:txBody>
      </p:sp>
      <p:sp>
        <p:nvSpPr>
          <p:cNvPr id="29724" name="Text Box 28"/>
          <p:cNvSpPr txBox="1">
            <a:spLocks noChangeArrowheads="1"/>
          </p:cNvSpPr>
          <p:nvPr/>
        </p:nvSpPr>
        <p:spPr bwMode="auto">
          <a:xfrm>
            <a:off x="6405297" y="3529807"/>
            <a:ext cx="6477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800" b="1" dirty="0">
                <a:solidFill>
                  <a:srgbClr val="990033"/>
                </a:solidFill>
                <a:latin typeface="Arial" pitchFamily="34" charset="0"/>
              </a:rPr>
              <a:t>В</a:t>
            </a:r>
          </a:p>
        </p:txBody>
      </p:sp>
      <p:sp>
        <p:nvSpPr>
          <p:cNvPr id="29725" name="Text Box 29"/>
          <p:cNvSpPr txBox="1">
            <a:spLocks noChangeArrowheads="1"/>
          </p:cNvSpPr>
          <p:nvPr/>
        </p:nvSpPr>
        <p:spPr bwMode="auto">
          <a:xfrm>
            <a:off x="2131562" y="3469482"/>
            <a:ext cx="57626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3200" b="1" dirty="0">
                <a:solidFill>
                  <a:srgbClr val="990033"/>
                </a:solidFill>
                <a:latin typeface="Arial" pitchFamily="34" charset="0"/>
              </a:rPr>
              <a:t>З</a:t>
            </a:r>
          </a:p>
        </p:txBody>
      </p:sp>
      <p:sp>
        <p:nvSpPr>
          <p:cNvPr id="29726" name="AutoShape 30"/>
          <p:cNvSpPr>
            <a:spLocks noChangeArrowheads="1"/>
          </p:cNvSpPr>
          <p:nvPr/>
        </p:nvSpPr>
        <p:spPr bwMode="auto">
          <a:xfrm rot="7996191">
            <a:off x="3220413" y="2830331"/>
            <a:ext cx="3071261" cy="2297268"/>
          </a:xfrm>
          <a:prstGeom prst="curvedDownArrow">
            <a:avLst>
              <a:gd name="adj1" fmla="val 24488"/>
              <a:gd name="adj2" fmla="val 41764"/>
              <a:gd name="adj3" fmla="val 33333"/>
            </a:avLst>
          </a:prstGeom>
          <a:solidFill>
            <a:schemeClr val="bg1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9719" name="Oval 23"/>
          <p:cNvSpPr>
            <a:spLocks noChangeArrowheads="1"/>
          </p:cNvSpPr>
          <p:nvPr/>
        </p:nvSpPr>
        <p:spPr bwMode="auto">
          <a:xfrm>
            <a:off x="3635375" y="2852738"/>
            <a:ext cx="1800225" cy="1873250"/>
          </a:xfrm>
          <a:prstGeom prst="ellipse">
            <a:avLst/>
          </a:prstGeom>
          <a:noFill/>
          <a:ln w="1016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6" y="62518"/>
            <a:ext cx="1944736" cy="1416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2657261"/>
            <a:ext cx="1453329" cy="1863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5648" y="5805264"/>
            <a:ext cx="1604545" cy="997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547" y="2694895"/>
            <a:ext cx="1316015" cy="1973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9219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9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9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9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1000"/>
                                        <p:tgtEl>
                                          <p:spTgt spid="29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9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9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29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29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29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29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29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29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animBg="1"/>
      <p:bldP spid="29700" grpId="0" animBg="1"/>
      <p:bldP spid="29701" grpId="0" animBg="1"/>
      <p:bldP spid="29702" grpId="0" animBg="1"/>
      <p:bldP spid="29703" grpId="0"/>
      <p:bldP spid="29712" grpId="0" animBg="1"/>
      <p:bldP spid="29712" grpId="1" animBg="1"/>
      <p:bldP spid="29713" grpId="0" animBg="1"/>
      <p:bldP spid="29713" grpId="1" animBg="1"/>
      <p:bldP spid="29715" grpId="0" animBg="1"/>
      <p:bldP spid="29716" grpId="0" animBg="1"/>
      <p:bldP spid="29720" grpId="0" animBg="1"/>
      <p:bldP spid="29721" grpId="0" animBg="1"/>
      <p:bldP spid="29722" grpId="0" animBg="1"/>
      <p:bldP spid="29723" grpId="0"/>
      <p:bldP spid="29724" grpId="0"/>
      <p:bldP spid="29725" grpId="0"/>
      <p:bldP spid="29726" grpId="0" animBg="1"/>
      <p:bldP spid="29726" grpId="1" animBg="1"/>
      <p:bldP spid="297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eaLnBrk="1" hangingPunct="1"/>
            <a:r>
              <a:rPr lang="ru-RU" sz="5400" dirty="0" smtClean="0">
                <a:solidFill>
                  <a:srgbClr val="C00000"/>
                </a:solidFill>
              </a:rPr>
              <a:t>Поиски клада.</a:t>
            </a:r>
          </a:p>
        </p:txBody>
      </p:sp>
      <p:pic>
        <p:nvPicPr>
          <p:cNvPr id="10244" name="Picture 5" descr="DIPLOM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8640"/>
            <a:ext cx="7344815" cy="6480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Text Box 6"/>
          <p:cNvSpPr txBox="1">
            <a:spLocks noChangeArrowheads="1"/>
          </p:cNvSpPr>
          <p:nvPr/>
        </p:nvSpPr>
        <p:spPr bwMode="auto">
          <a:xfrm>
            <a:off x="2195512" y="1700213"/>
            <a:ext cx="5184799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3600" b="1" dirty="0" smtClean="0"/>
              <a:t>Пройти </a:t>
            </a:r>
            <a:r>
              <a:rPr lang="ru-RU" sz="3600" b="1" dirty="0"/>
              <a:t>от </a:t>
            </a:r>
            <a:r>
              <a:rPr lang="ru-RU" sz="3600" b="1" dirty="0" smtClean="0"/>
              <a:t>старой ветряной мельницы </a:t>
            </a:r>
            <a:r>
              <a:rPr lang="en-US" sz="3600" b="1" dirty="0" smtClean="0"/>
              <a:t>3</a:t>
            </a:r>
            <a:r>
              <a:rPr lang="ru-RU" sz="3600" b="1" dirty="0" smtClean="0"/>
              <a:t>00 </a:t>
            </a:r>
            <a:r>
              <a:rPr lang="ru-RU" sz="3600" b="1" dirty="0"/>
              <a:t>м по азимуту 100</a:t>
            </a:r>
            <a:r>
              <a:rPr lang="en-US" sz="3600" b="1" dirty="0">
                <a:cs typeface="Times New Roman" pitchFamily="18" charset="0"/>
              </a:rPr>
              <a:t>°</a:t>
            </a:r>
            <a:r>
              <a:rPr lang="ru-RU" sz="3600" b="1" dirty="0">
                <a:cs typeface="Times New Roman" pitchFamily="18" charset="0"/>
              </a:rPr>
              <a:t>, а затем </a:t>
            </a:r>
            <a:r>
              <a:rPr lang="en-US" sz="3600" b="1" dirty="0" smtClean="0">
                <a:cs typeface="Times New Roman" pitchFamily="18" charset="0"/>
              </a:rPr>
              <a:t>5</a:t>
            </a:r>
            <a:r>
              <a:rPr lang="ru-RU" sz="3600" b="1" dirty="0" smtClean="0">
                <a:cs typeface="Times New Roman" pitchFamily="18" charset="0"/>
              </a:rPr>
              <a:t>00 </a:t>
            </a:r>
            <a:r>
              <a:rPr lang="ru-RU" sz="3600" b="1" dirty="0">
                <a:cs typeface="Times New Roman" pitchFamily="18" charset="0"/>
              </a:rPr>
              <a:t>м по </a:t>
            </a:r>
            <a:r>
              <a:rPr lang="ru-RU" sz="3600" b="1" dirty="0" smtClean="0">
                <a:cs typeface="Times New Roman" pitchFamily="18" charset="0"/>
              </a:rPr>
              <a:t>азимуту 180</a:t>
            </a:r>
            <a:r>
              <a:rPr lang="en-US" sz="3600" b="1" dirty="0" smtClean="0">
                <a:cs typeface="Times New Roman" pitchFamily="18" charset="0"/>
              </a:rPr>
              <a:t>°</a:t>
            </a:r>
            <a:r>
              <a:rPr lang="ru-RU" sz="3600" b="1" dirty="0" smtClean="0">
                <a:cs typeface="Times New Roman" pitchFamily="18" charset="0"/>
              </a:rPr>
              <a:t>.</a:t>
            </a:r>
            <a:endParaRPr lang="en-US" sz="3600" b="1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8704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  <p:bldP spid="1024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1386" y="376277"/>
            <a:ext cx="948141" cy="1421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724" name="AutoShape 4"/>
          <p:cNvSpPr>
            <a:spLocks noChangeArrowheads="1"/>
          </p:cNvSpPr>
          <p:nvPr/>
        </p:nvSpPr>
        <p:spPr bwMode="auto">
          <a:xfrm>
            <a:off x="684213" y="476250"/>
            <a:ext cx="215900" cy="1081088"/>
          </a:xfrm>
          <a:prstGeom prst="upArrow">
            <a:avLst>
              <a:gd name="adj1" fmla="val 50000"/>
              <a:gd name="adj2" fmla="val 12518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725" name="WordArt 5"/>
          <p:cNvSpPr>
            <a:spLocks noChangeArrowheads="1" noChangeShapeType="1" noTextEdit="1"/>
          </p:cNvSpPr>
          <p:nvPr/>
        </p:nvSpPr>
        <p:spPr bwMode="auto">
          <a:xfrm>
            <a:off x="539750" y="1700213"/>
            <a:ext cx="333375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ru-RU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chemeClr val="accent1"/>
                    </a:gs>
                    <a:gs pos="100000">
                      <a:srgbClr val="762F18"/>
                    </a:gs>
                  </a:gsLst>
                  <a:lin ang="5400000" scaled="1"/>
                </a:gradFill>
                <a:latin typeface="Arial"/>
                <a:cs typeface="Arial"/>
              </a:rPr>
              <a:t>С</a:t>
            </a:r>
          </a:p>
        </p:txBody>
      </p:sp>
      <p:sp>
        <p:nvSpPr>
          <p:cNvPr id="30732" name="AutoShape 12"/>
          <p:cNvSpPr>
            <a:spLocks noChangeArrowheads="1"/>
          </p:cNvSpPr>
          <p:nvPr/>
        </p:nvSpPr>
        <p:spPr bwMode="auto">
          <a:xfrm>
            <a:off x="4213226" y="260350"/>
            <a:ext cx="144462" cy="1223963"/>
          </a:xfrm>
          <a:prstGeom prst="upArrow">
            <a:avLst>
              <a:gd name="adj1" fmla="val 50000"/>
              <a:gd name="adj2" fmla="val 21181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30733" name="Picture 13" descr="MCj0340408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929418">
            <a:off x="3753783" y="839756"/>
            <a:ext cx="1295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36" name="Line 16"/>
          <p:cNvSpPr>
            <a:spLocks noChangeShapeType="1"/>
          </p:cNvSpPr>
          <p:nvPr/>
        </p:nvSpPr>
        <p:spPr bwMode="auto">
          <a:xfrm>
            <a:off x="4285457" y="1296954"/>
            <a:ext cx="1584052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37" name="AutoShape 17"/>
          <p:cNvSpPr>
            <a:spLocks noChangeArrowheads="1"/>
          </p:cNvSpPr>
          <p:nvPr/>
        </p:nvSpPr>
        <p:spPr bwMode="auto">
          <a:xfrm>
            <a:off x="5867921" y="404813"/>
            <a:ext cx="144462" cy="1223962"/>
          </a:xfrm>
          <a:prstGeom prst="upArrow">
            <a:avLst>
              <a:gd name="adj1" fmla="val 50000"/>
              <a:gd name="adj2" fmla="val 21181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30738" name="Picture 18" descr="MCj0340408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929418">
            <a:off x="5364683" y="866598"/>
            <a:ext cx="1295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0" name="Oval 20"/>
          <p:cNvSpPr>
            <a:spLocks noChangeArrowheads="1"/>
          </p:cNvSpPr>
          <p:nvPr/>
        </p:nvSpPr>
        <p:spPr bwMode="auto">
          <a:xfrm>
            <a:off x="5868192" y="1189005"/>
            <a:ext cx="151900" cy="215899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741" name="Line 21"/>
          <p:cNvSpPr>
            <a:spLocks noChangeShapeType="1"/>
          </p:cNvSpPr>
          <p:nvPr/>
        </p:nvSpPr>
        <p:spPr bwMode="auto">
          <a:xfrm>
            <a:off x="5939359" y="1329272"/>
            <a:ext cx="18256" cy="2315751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6211" y="3747779"/>
            <a:ext cx="1682847" cy="1682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Text Box 6"/>
          <p:cNvSpPr txBox="1">
            <a:spLocks noChangeArrowheads="1"/>
          </p:cNvSpPr>
          <p:nvPr/>
        </p:nvSpPr>
        <p:spPr bwMode="auto">
          <a:xfrm>
            <a:off x="61190" y="5438199"/>
            <a:ext cx="3204418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b="1" dirty="0" smtClean="0"/>
              <a:t>3</a:t>
            </a:r>
            <a:r>
              <a:rPr lang="ru-RU" sz="2800" b="1" dirty="0" smtClean="0"/>
              <a:t>00 </a:t>
            </a:r>
            <a:r>
              <a:rPr lang="ru-RU" sz="2800" b="1" dirty="0"/>
              <a:t>м </a:t>
            </a:r>
            <a:r>
              <a:rPr lang="ru-RU" sz="2800" b="1" dirty="0" smtClean="0"/>
              <a:t> А=90</a:t>
            </a:r>
            <a:r>
              <a:rPr lang="en-US" sz="2800" b="1" dirty="0" smtClean="0">
                <a:cs typeface="Times New Roman" pitchFamily="18" charset="0"/>
              </a:rPr>
              <a:t>°</a:t>
            </a:r>
            <a:endParaRPr lang="ru-RU" sz="2800" b="1" dirty="0">
              <a:cs typeface="Times New Roman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sz="2800" b="1" dirty="0" smtClean="0">
                <a:cs typeface="Times New Roman" pitchFamily="18" charset="0"/>
              </a:rPr>
              <a:t>5</a:t>
            </a:r>
            <a:r>
              <a:rPr lang="ru-RU" sz="2800" b="1" dirty="0" smtClean="0">
                <a:cs typeface="Times New Roman" pitchFamily="18" charset="0"/>
              </a:rPr>
              <a:t>00 </a:t>
            </a:r>
            <a:r>
              <a:rPr lang="ru-RU" sz="2800" b="1" dirty="0">
                <a:cs typeface="Times New Roman" pitchFamily="18" charset="0"/>
              </a:rPr>
              <a:t>м </a:t>
            </a:r>
            <a:r>
              <a:rPr lang="ru-RU" sz="2800" b="1" dirty="0" smtClean="0">
                <a:cs typeface="Times New Roman" pitchFamily="18" charset="0"/>
              </a:rPr>
              <a:t>А=180</a:t>
            </a:r>
            <a:r>
              <a:rPr lang="en-US" sz="2800" b="1" dirty="0" smtClean="0">
                <a:cs typeface="Times New Roman" pitchFamily="18" charset="0"/>
              </a:rPr>
              <a:t>°</a:t>
            </a:r>
            <a:endParaRPr lang="en-US" sz="2800" b="1" dirty="0">
              <a:cs typeface="Times New Roman" pitchFamily="18" charset="0"/>
            </a:endParaRPr>
          </a:p>
        </p:txBody>
      </p:sp>
      <p:sp>
        <p:nvSpPr>
          <p:cNvPr id="28" name="Text Box 6"/>
          <p:cNvSpPr txBox="1">
            <a:spLocks noChangeArrowheads="1"/>
          </p:cNvSpPr>
          <p:nvPr/>
        </p:nvSpPr>
        <p:spPr bwMode="auto">
          <a:xfrm>
            <a:off x="5364163" y="6237312"/>
            <a:ext cx="36777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800" b="1" dirty="0" smtClean="0"/>
              <a:t>Масштаб в 1 см 100м</a:t>
            </a:r>
            <a:endParaRPr lang="ru-RU" sz="2800" b="1" dirty="0">
              <a:cs typeface="Times New Roman" pitchFamily="18" charset="0"/>
            </a:endParaRPr>
          </a:p>
        </p:txBody>
      </p:sp>
      <p:sp>
        <p:nvSpPr>
          <p:cNvPr id="29" name="Oval 20"/>
          <p:cNvSpPr>
            <a:spLocks noChangeArrowheads="1"/>
          </p:cNvSpPr>
          <p:nvPr/>
        </p:nvSpPr>
        <p:spPr bwMode="auto">
          <a:xfrm>
            <a:off x="4205788" y="1202726"/>
            <a:ext cx="151900" cy="188459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8223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0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2000"/>
                                        <p:tgtEl>
                                          <p:spTgt spid="30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2000"/>
                                        <p:tgtEl>
                                          <p:spTgt spid="30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3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5" dur="500"/>
                                        <p:tgtEl>
                                          <p:spTgt spid="307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30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2000"/>
                                        <p:tgtEl>
                                          <p:spTgt spid="30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30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30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8" dur="500"/>
                                        <p:tgtEl>
                                          <p:spTgt spid="307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4" grpId="0" animBg="1"/>
      <p:bldP spid="30725" grpId="0" animBg="1"/>
      <p:bldP spid="30732" grpId="0" animBg="1"/>
      <p:bldP spid="30736" grpId="0" animBg="1"/>
      <p:bldP spid="30737" grpId="0" animBg="1"/>
      <p:bldP spid="30740" grpId="0" animBg="1"/>
      <p:bldP spid="30741" grpId="0" animBg="1"/>
      <p:bldP spid="27" grpId="0"/>
      <p:bldP spid="28" grpId="0"/>
      <p:bldP spid="2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332656"/>
            <a:ext cx="8686800" cy="1080120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/>
              <a:t>Полярная съёмка местности.</a:t>
            </a:r>
            <a:endParaRPr lang="ru-RU" sz="4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1521644"/>
            <a:ext cx="8611674" cy="502261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364088" y="2420888"/>
            <a:ext cx="1080120" cy="64807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Равнобедренный треугольник 5"/>
          <p:cNvSpPr/>
          <p:nvPr/>
        </p:nvSpPr>
        <p:spPr>
          <a:xfrm>
            <a:off x="5364088" y="1700808"/>
            <a:ext cx="1080120" cy="720080"/>
          </a:xfrm>
          <a:prstGeom prst="triangle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68144" y="2636912"/>
            <a:ext cx="144016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внобедренный треугольник 7"/>
          <p:cNvSpPr/>
          <p:nvPr/>
        </p:nvSpPr>
        <p:spPr>
          <a:xfrm>
            <a:off x="7236296" y="4365104"/>
            <a:ext cx="432048" cy="1224136"/>
          </a:xfrm>
          <a:prstGeom prst="triangl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блако 9"/>
          <p:cNvSpPr/>
          <p:nvPr/>
        </p:nvSpPr>
        <p:spPr>
          <a:xfrm>
            <a:off x="7092280" y="3645024"/>
            <a:ext cx="720080" cy="1224136"/>
          </a:xfrm>
          <a:prstGeom prst="cloud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олилиния 16"/>
          <p:cNvSpPr/>
          <p:nvPr/>
        </p:nvSpPr>
        <p:spPr>
          <a:xfrm>
            <a:off x="386077" y="3068960"/>
            <a:ext cx="4341371" cy="3414136"/>
          </a:xfrm>
          <a:custGeom>
            <a:avLst/>
            <a:gdLst>
              <a:gd name="connsiteX0" fmla="*/ 4341371 w 4341371"/>
              <a:gd name="connsiteY0" fmla="*/ 3332504 h 3332504"/>
              <a:gd name="connsiteX1" fmla="*/ 3298955 w 4341371"/>
              <a:gd name="connsiteY1" fmla="*/ 232688 h 3332504"/>
              <a:gd name="connsiteX2" fmla="*/ 226571 w 4341371"/>
              <a:gd name="connsiteY2" fmla="*/ 223544 h 3332504"/>
              <a:gd name="connsiteX3" fmla="*/ 226571 w 4341371"/>
              <a:gd name="connsiteY3" fmla="*/ 232688 h 3332504"/>
              <a:gd name="connsiteX4" fmla="*/ 199139 w 4341371"/>
              <a:gd name="connsiteY4" fmla="*/ 250976 h 3332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41371" h="3332504">
                <a:moveTo>
                  <a:pt x="4341371" y="3332504"/>
                </a:moveTo>
                <a:cubicBezTo>
                  <a:pt x="4163063" y="2041676"/>
                  <a:pt x="3984755" y="750848"/>
                  <a:pt x="3298955" y="232688"/>
                </a:cubicBezTo>
                <a:cubicBezTo>
                  <a:pt x="2613155" y="-285472"/>
                  <a:pt x="738635" y="223544"/>
                  <a:pt x="226571" y="223544"/>
                </a:cubicBezTo>
                <a:cubicBezTo>
                  <a:pt x="-285493" y="223544"/>
                  <a:pt x="231143" y="228116"/>
                  <a:pt x="226571" y="232688"/>
                </a:cubicBezTo>
                <a:cubicBezTo>
                  <a:pt x="221999" y="237260"/>
                  <a:pt x="210569" y="244118"/>
                  <a:pt x="199139" y="250976"/>
                </a:cubicBezTo>
              </a:path>
            </a:pathLst>
          </a:cu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олилиния 17"/>
          <p:cNvSpPr/>
          <p:nvPr/>
        </p:nvSpPr>
        <p:spPr>
          <a:xfrm>
            <a:off x="740664" y="3118088"/>
            <a:ext cx="5056676" cy="3392440"/>
          </a:xfrm>
          <a:custGeom>
            <a:avLst/>
            <a:gdLst>
              <a:gd name="connsiteX0" fmla="*/ 0 w 5056676"/>
              <a:gd name="connsiteY0" fmla="*/ 3392440 h 3392440"/>
              <a:gd name="connsiteX1" fmla="*/ 5056632 w 5056676"/>
              <a:gd name="connsiteY1" fmla="*/ 16 h 3392440"/>
              <a:gd name="connsiteX2" fmla="*/ 73152 w 5056676"/>
              <a:gd name="connsiteY2" fmla="*/ 3355864 h 3392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56676" h="3392440">
                <a:moveTo>
                  <a:pt x="0" y="3392440"/>
                </a:moveTo>
                <a:lnTo>
                  <a:pt x="5056632" y="16"/>
                </a:lnTo>
                <a:cubicBezTo>
                  <a:pt x="5068824" y="-6080"/>
                  <a:pt x="2570988" y="1674892"/>
                  <a:pt x="73152" y="3355864"/>
                </a:cubicBezTo>
              </a:path>
            </a:pathLst>
          </a:cu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 rot="2941353">
            <a:off x="4145937" y="4025101"/>
            <a:ext cx="232797" cy="17766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Равнобедренный треугольник 24"/>
          <p:cNvSpPr/>
          <p:nvPr/>
        </p:nvSpPr>
        <p:spPr>
          <a:xfrm>
            <a:off x="1991748" y="4230832"/>
            <a:ext cx="216024" cy="720080"/>
          </a:xfrm>
          <a:prstGeom prst="triangl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Равнобедренный треугольник 25"/>
          <p:cNvSpPr/>
          <p:nvPr/>
        </p:nvSpPr>
        <p:spPr>
          <a:xfrm>
            <a:off x="1259632" y="3645024"/>
            <a:ext cx="144016" cy="615040"/>
          </a:xfrm>
          <a:prstGeom prst="triangl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Равнобедренный треугольник 26"/>
          <p:cNvSpPr/>
          <p:nvPr/>
        </p:nvSpPr>
        <p:spPr>
          <a:xfrm>
            <a:off x="3269002" y="3952544"/>
            <a:ext cx="222878" cy="556576"/>
          </a:xfrm>
          <a:prstGeom prst="triangl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Равнобедренный треугольник 27"/>
          <p:cNvSpPr/>
          <p:nvPr/>
        </p:nvSpPr>
        <p:spPr>
          <a:xfrm>
            <a:off x="2556762" y="3501008"/>
            <a:ext cx="215038" cy="612925"/>
          </a:xfrm>
          <a:prstGeom prst="triangl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Равнобедренный треугольник 28"/>
          <p:cNvSpPr/>
          <p:nvPr/>
        </p:nvSpPr>
        <p:spPr>
          <a:xfrm>
            <a:off x="1331640" y="5085184"/>
            <a:ext cx="216024" cy="648072"/>
          </a:xfrm>
          <a:prstGeom prst="triangl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Равнобедренный треугольник 30"/>
          <p:cNvSpPr/>
          <p:nvPr/>
        </p:nvSpPr>
        <p:spPr>
          <a:xfrm>
            <a:off x="1133640" y="3642736"/>
            <a:ext cx="396000" cy="404772"/>
          </a:xfrm>
          <a:prstGeom prst="triangle">
            <a:avLst>
              <a:gd name="adj" fmla="val 46552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Равнобедренный треугольник 32"/>
          <p:cNvSpPr/>
          <p:nvPr/>
        </p:nvSpPr>
        <p:spPr>
          <a:xfrm>
            <a:off x="1122852" y="3298622"/>
            <a:ext cx="396000" cy="404772"/>
          </a:xfrm>
          <a:prstGeom prst="triangle">
            <a:avLst>
              <a:gd name="adj" fmla="val 46552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Равнобедренный треугольник 33"/>
          <p:cNvSpPr/>
          <p:nvPr/>
        </p:nvSpPr>
        <p:spPr>
          <a:xfrm>
            <a:off x="1976690" y="3916339"/>
            <a:ext cx="275996" cy="395187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Равнобедренный треугольник 34"/>
          <p:cNvSpPr/>
          <p:nvPr/>
        </p:nvSpPr>
        <p:spPr>
          <a:xfrm>
            <a:off x="1916688" y="4193216"/>
            <a:ext cx="396000" cy="404772"/>
          </a:xfrm>
          <a:prstGeom prst="triangle">
            <a:avLst>
              <a:gd name="adj" fmla="val 46552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блако 35"/>
          <p:cNvSpPr/>
          <p:nvPr/>
        </p:nvSpPr>
        <p:spPr>
          <a:xfrm>
            <a:off x="3203848" y="3588220"/>
            <a:ext cx="360040" cy="620200"/>
          </a:xfrm>
          <a:prstGeom prst="cloud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блако 36"/>
          <p:cNvSpPr/>
          <p:nvPr/>
        </p:nvSpPr>
        <p:spPr>
          <a:xfrm>
            <a:off x="2484261" y="3187270"/>
            <a:ext cx="360040" cy="620200"/>
          </a:xfrm>
          <a:prstGeom prst="cloud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Облако 37"/>
          <p:cNvSpPr/>
          <p:nvPr/>
        </p:nvSpPr>
        <p:spPr>
          <a:xfrm>
            <a:off x="1259632" y="4747903"/>
            <a:ext cx="360040" cy="620200"/>
          </a:xfrm>
          <a:prstGeom prst="cloud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Равнобедренный треугольник 38"/>
          <p:cNvSpPr/>
          <p:nvPr/>
        </p:nvSpPr>
        <p:spPr>
          <a:xfrm>
            <a:off x="632652" y="4597988"/>
            <a:ext cx="216024" cy="648072"/>
          </a:xfrm>
          <a:prstGeom prst="triangl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Облако 39"/>
          <p:cNvSpPr/>
          <p:nvPr/>
        </p:nvSpPr>
        <p:spPr>
          <a:xfrm>
            <a:off x="560644" y="4208420"/>
            <a:ext cx="360040" cy="620200"/>
          </a:xfrm>
          <a:prstGeom prst="cloud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Блок-схема: узел 40"/>
          <p:cNvSpPr/>
          <p:nvPr/>
        </p:nvSpPr>
        <p:spPr>
          <a:xfrm>
            <a:off x="728933" y="6256696"/>
            <a:ext cx="338948" cy="324893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2" name="Picture 6" descr="j0318097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274" y="5379315"/>
            <a:ext cx="1212398" cy="1108850"/>
          </a:xfrm>
          <a:prstGeom prst="rect">
            <a:avLst/>
          </a:prstGeom>
          <a:noFill/>
          <a:scene3d>
            <a:camera prst="orthographicFront">
              <a:rot lat="0" lon="1080000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5" name="Прямая соединительная линия 44"/>
          <p:cNvCxnSpPr/>
          <p:nvPr/>
        </p:nvCxnSpPr>
        <p:spPr>
          <a:xfrm flipV="1">
            <a:off x="998421" y="6429396"/>
            <a:ext cx="930373" cy="11486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 flipV="1">
            <a:off x="2202672" y="6215082"/>
            <a:ext cx="1083444" cy="1678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 flipV="1">
            <a:off x="3571868" y="6072206"/>
            <a:ext cx="928694" cy="14287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 flipV="1">
            <a:off x="4931837" y="5929330"/>
            <a:ext cx="926047" cy="10672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 flipV="1">
            <a:off x="6215074" y="5715016"/>
            <a:ext cx="857256" cy="15290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 flipV="1">
            <a:off x="1077621" y="6000768"/>
            <a:ext cx="779735" cy="38422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 flipV="1">
            <a:off x="2161308" y="5286388"/>
            <a:ext cx="839056" cy="49834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 flipV="1">
            <a:off x="3231966" y="4643446"/>
            <a:ext cx="911406" cy="52549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 flipV="1">
            <a:off x="4405731" y="3929066"/>
            <a:ext cx="880649" cy="5800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 flipV="1">
            <a:off x="5508104" y="3214686"/>
            <a:ext cx="778408" cy="59278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Прямая соединительная линия 103"/>
          <p:cNvCxnSpPr/>
          <p:nvPr/>
        </p:nvCxnSpPr>
        <p:spPr>
          <a:xfrm flipV="1">
            <a:off x="3643306" y="4286256"/>
            <a:ext cx="506294" cy="34809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Прямая соединительная линия 112"/>
          <p:cNvCxnSpPr/>
          <p:nvPr/>
        </p:nvCxnSpPr>
        <p:spPr>
          <a:xfrm flipV="1">
            <a:off x="2571736" y="4929198"/>
            <a:ext cx="642942" cy="46873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Прямая соединительная линия 114"/>
          <p:cNvCxnSpPr/>
          <p:nvPr/>
        </p:nvCxnSpPr>
        <p:spPr>
          <a:xfrm flipV="1">
            <a:off x="1570791" y="5572140"/>
            <a:ext cx="715193" cy="46482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Стрелка вверх 115"/>
          <p:cNvSpPr/>
          <p:nvPr/>
        </p:nvSpPr>
        <p:spPr>
          <a:xfrm>
            <a:off x="99252" y="1735460"/>
            <a:ext cx="533400" cy="2667000"/>
          </a:xfrm>
          <a:prstGeom prst="upArrow">
            <a:avLst>
              <a:gd name="adj1" fmla="val 50000"/>
              <a:gd name="adj2" fmla="val 168368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ln>
                <a:solidFill>
                  <a:schemeClr val="tx1"/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24948" y="770069"/>
            <a:ext cx="684803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</a:t>
            </a:r>
          </a:p>
        </p:txBody>
      </p:sp>
    </p:spTree>
    <p:extLst>
      <p:ext uri="{BB962C8B-B14F-4D97-AF65-F5344CB8AC3E}">
        <p14:creationId xmlns:p14="http://schemas.microsoft.com/office/powerpoint/2010/main" val="131162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1" grpId="0" animBg="1"/>
      <p:bldP spid="116" grpId="0" animBg="1"/>
      <p:bldP spid="1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План местности</a:t>
            </a:r>
            <a:endParaRPr lang="ru-RU" dirty="0"/>
          </a:p>
        </p:txBody>
      </p:sp>
      <p:pic>
        <p:nvPicPr>
          <p:cNvPr id="2050" name="Picture 2" descr="D:\НАТАШИНА\суворовское\6 класс Презентации\план местности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324726"/>
            <a:ext cx="6596102" cy="5276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Documents and Settings\Admin\Рабочий стол\Безымянный.bm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996952"/>
            <a:ext cx="311696" cy="249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884" y="2564904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0610" y="2993134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974052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024" y="2974052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7329" y="2974050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8602" y="2550405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0616" y="2564903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5874" y="2558363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3360" y="2132856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2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130661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6890" y="2130662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4" name="Picture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0650" y="1628800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5" name="Picture 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624" y="1628800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6" name="Picture 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5874" y="1628800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7" name="Picture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4347" y="2139806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8" name="Picture 2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958" y="2149997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9" name="Picture 2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1764" y="1628799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70" name="Picture 2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683" y="2550404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71" name="Picture 2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7136" y="1649692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72" name="Picture 2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9975" y="2149997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73" name="Picture 2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2197" y="4797151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74" name="Picture 2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9628" y="5229200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75" name="Picture 2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343" y="5661248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76" name="Picture 2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6179" y="5228756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77" name="Picture 2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9008" y="6165304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78" name="Picture 3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375" y="5661248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79" name="Picture 3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6191" y="6165303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81" name="Picture 3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165" y="6165302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82" name="Picture 3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6295" y="5669598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83" name="Picture 3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0672" y="5661248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86" name="Picture 3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4390" y="5182686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87" name="Picture 3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1506" y="5669598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89" name="Picture 4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270" y="5669597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90" name="Picture 4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7495" y="5207069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91" name="Picture 4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5814" y="5207070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92" name="Picture 4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479" y="5182685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93" name="Picture 4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430" y="4293096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94" name="Picture 4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6295" y="4796007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95" name="Picture 4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7514" y="4796008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96" name="Picture 4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718" y="3838548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97" name="Picture 4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165" y="4252678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98" name="Picture 5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2317" y="4299560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99" name="Picture 5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3131" y="3838547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00" name="Picture 5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9120" y="3500565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01" name="Picture 5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981" y="3455988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02" name="Picture 5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0356" y="3500564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03" name="Picture 5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1167" y="3056474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04" name="Picture 5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0918" y="3098670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05" name="Picture 5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910" y="5205482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06" name="Picture 5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9120" y="2675022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07" name="Picture 5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3098668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08" name="Picture 6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1663" y="2675021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09" name="Picture 6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1920" y="2301167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10" name="Picture 6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2309126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11" name="Picture 6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9374" y="1878036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" name="AutoShape 4"/>
          <p:cNvSpPr>
            <a:spLocks noChangeArrowheads="1"/>
          </p:cNvSpPr>
          <p:nvPr/>
        </p:nvSpPr>
        <p:spPr bwMode="auto">
          <a:xfrm>
            <a:off x="1202671" y="1714735"/>
            <a:ext cx="215900" cy="1081088"/>
          </a:xfrm>
          <a:prstGeom prst="upArrow">
            <a:avLst>
              <a:gd name="adj1" fmla="val 50000"/>
              <a:gd name="adj2" fmla="val 12518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5" name="WordArt 5"/>
          <p:cNvSpPr>
            <a:spLocks noChangeArrowheads="1" noChangeShapeType="1" noTextEdit="1"/>
          </p:cNvSpPr>
          <p:nvPr/>
        </p:nvSpPr>
        <p:spPr bwMode="auto">
          <a:xfrm>
            <a:off x="1143933" y="1249864"/>
            <a:ext cx="333375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ru-RU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chemeClr val="accent1"/>
                    </a:gs>
                    <a:gs pos="100000">
                      <a:srgbClr val="762F18"/>
                    </a:gs>
                  </a:gsLst>
                  <a:lin ang="5400000" scaled="1"/>
                </a:gradFill>
                <a:latin typeface="Arial"/>
                <a:cs typeface="Arial"/>
              </a:rPr>
              <a:t>С</a:t>
            </a:r>
          </a:p>
        </p:txBody>
      </p:sp>
      <p:sp>
        <p:nvSpPr>
          <p:cNvPr id="66" name="WordArt 6"/>
          <p:cNvSpPr>
            <a:spLocks noChangeArrowheads="1" noChangeShapeType="1" noTextEdit="1"/>
          </p:cNvSpPr>
          <p:nvPr/>
        </p:nvSpPr>
        <p:spPr bwMode="auto">
          <a:xfrm>
            <a:off x="5445540" y="6177239"/>
            <a:ext cx="2353115" cy="34810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ru-RU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3300"/>
                    </a:gs>
                    <a:gs pos="100000">
                      <a:srgbClr val="761800"/>
                    </a:gs>
                  </a:gsLst>
                  <a:lin ang="5400000" scaled="1"/>
                </a:gradFill>
                <a:latin typeface="Arial"/>
                <a:cs typeface="Arial"/>
              </a:rPr>
              <a:t>в 1 см - 100 м</a:t>
            </a:r>
          </a:p>
        </p:txBody>
      </p:sp>
    </p:spTree>
    <p:extLst>
      <p:ext uri="{BB962C8B-B14F-4D97-AF65-F5344CB8AC3E}">
        <p14:creationId xmlns:p14="http://schemas.microsoft.com/office/powerpoint/2010/main" val="1144265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686800" cy="1080120"/>
          </a:xfrm>
        </p:spPr>
        <p:txBody>
          <a:bodyPr>
            <a:normAutofit fontScale="92500"/>
          </a:bodyPr>
          <a:lstStyle/>
          <a:p>
            <a:pPr algn="ctr"/>
            <a:r>
              <a:rPr lang="ru-RU" sz="4800" dirty="0" smtClean="0"/>
              <a:t>Маршрутная съёмка местности.</a:t>
            </a:r>
            <a:endParaRPr lang="ru-RU" sz="4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4820" y="1338403"/>
            <a:ext cx="8611674" cy="523598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верх 5"/>
          <p:cNvSpPr/>
          <p:nvPr/>
        </p:nvSpPr>
        <p:spPr>
          <a:xfrm>
            <a:off x="99252" y="1735460"/>
            <a:ext cx="533400" cy="2667000"/>
          </a:xfrm>
          <a:prstGeom prst="upArrow">
            <a:avLst>
              <a:gd name="adj1" fmla="val 50000"/>
              <a:gd name="adj2" fmla="val 168368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ln>
                <a:solidFill>
                  <a:schemeClr val="tx1"/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948" y="770069"/>
            <a:ext cx="684803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365952" y="5373216"/>
            <a:ext cx="2333840" cy="14401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V="1">
            <a:off x="2771800" y="3573016"/>
            <a:ext cx="3096344" cy="194421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flipV="1">
            <a:off x="5868144" y="3068960"/>
            <a:ext cx="2736304" cy="50405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Блок-схема: узел 13"/>
          <p:cNvSpPr/>
          <p:nvPr/>
        </p:nvSpPr>
        <p:spPr>
          <a:xfrm>
            <a:off x="367349" y="5301208"/>
            <a:ext cx="263906" cy="228600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Блок-схема: узел 14"/>
          <p:cNvSpPr/>
          <p:nvPr/>
        </p:nvSpPr>
        <p:spPr>
          <a:xfrm>
            <a:off x="2567839" y="5402932"/>
            <a:ext cx="263906" cy="228600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Блок-схема: узел 15"/>
          <p:cNvSpPr/>
          <p:nvPr/>
        </p:nvSpPr>
        <p:spPr>
          <a:xfrm>
            <a:off x="5708447" y="3458716"/>
            <a:ext cx="263906" cy="228600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Блок-схема: узел 16"/>
          <p:cNvSpPr/>
          <p:nvPr/>
        </p:nvSpPr>
        <p:spPr>
          <a:xfrm>
            <a:off x="8472495" y="2954660"/>
            <a:ext cx="263906" cy="228600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бъект 2"/>
          <p:cNvSpPr txBox="1">
            <a:spLocks/>
          </p:cNvSpPr>
          <p:nvPr/>
        </p:nvSpPr>
        <p:spPr>
          <a:xfrm>
            <a:off x="251520" y="4653136"/>
            <a:ext cx="1554720" cy="540060"/>
          </a:xfrm>
          <a:prstGeom prst="rect">
            <a:avLst/>
          </a:prstGeom>
        </p:spPr>
        <p:txBody>
          <a:bodyPr vert="horz">
            <a:normAutofit fontScale="77500" lnSpcReduction="20000"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000" b="1" dirty="0" smtClean="0"/>
              <a:t>Исходная точка </a:t>
            </a:r>
          </a:p>
          <a:p>
            <a:pPr marL="0" indent="0" algn="ctr">
              <a:buNone/>
            </a:pPr>
            <a:r>
              <a:rPr lang="ru-RU" sz="2000" b="1" dirty="0" smtClean="0"/>
              <a:t>маршрута.</a:t>
            </a:r>
            <a:endParaRPr lang="ru-RU" sz="2000" b="1" dirty="0"/>
          </a:p>
        </p:txBody>
      </p:sp>
      <p:sp>
        <p:nvSpPr>
          <p:cNvPr id="20" name="Объект 2"/>
          <p:cNvSpPr txBox="1">
            <a:spLocks/>
          </p:cNvSpPr>
          <p:nvPr/>
        </p:nvSpPr>
        <p:spPr>
          <a:xfrm>
            <a:off x="7385914" y="2204864"/>
            <a:ext cx="1554720" cy="540060"/>
          </a:xfrm>
          <a:prstGeom prst="rect">
            <a:avLst/>
          </a:prstGeom>
        </p:spPr>
        <p:txBody>
          <a:bodyPr vert="horz">
            <a:normAutofit fontScale="70000" lnSpcReduction="20000"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000" b="1" dirty="0" smtClean="0"/>
              <a:t>Конечная точка </a:t>
            </a:r>
          </a:p>
          <a:p>
            <a:pPr marL="0" indent="0" algn="ctr">
              <a:buNone/>
            </a:pPr>
            <a:r>
              <a:rPr lang="ru-RU" sz="2000" b="1" dirty="0" smtClean="0"/>
              <a:t>маршрута.</a:t>
            </a:r>
            <a:endParaRPr lang="ru-RU" sz="2000" b="1" dirty="0"/>
          </a:p>
        </p:txBody>
      </p:sp>
      <p:sp>
        <p:nvSpPr>
          <p:cNvPr id="22" name="Объект 2"/>
          <p:cNvSpPr txBox="1">
            <a:spLocks/>
          </p:cNvSpPr>
          <p:nvPr/>
        </p:nvSpPr>
        <p:spPr>
          <a:xfrm>
            <a:off x="2339752" y="4761148"/>
            <a:ext cx="491993" cy="540060"/>
          </a:xfrm>
          <a:prstGeom prst="rect">
            <a:avLst/>
          </a:prstGeom>
        </p:spPr>
        <p:txBody>
          <a:bodyPr vert="horz"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b="1" dirty="0" smtClean="0"/>
              <a:t>А</a:t>
            </a:r>
            <a:endParaRPr lang="ru-RU" b="1" dirty="0"/>
          </a:p>
        </p:txBody>
      </p:sp>
      <p:sp>
        <p:nvSpPr>
          <p:cNvPr id="23" name="Объект 2"/>
          <p:cNvSpPr txBox="1">
            <a:spLocks/>
          </p:cNvSpPr>
          <p:nvPr/>
        </p:nvSpPr>
        <p:spPr>
          <a:xfrm>
            <a:off x="5490194" y="2913230"/>
            <a:ext cx="491993" cy="540060"/>
          </a:xfrm>
          <a:prstGeom prst="rect">
            <a:avLst/>
          </a:prstGeom>
        </p:spPr>
        <p:txBody>
          <a:bodyPr vert="horz"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b="1" dirty="0" smtClean="0"/>
              <a:t>Б</a:t>
            </a:r>
            <a:endParaRPr lang="ru-RU" b="1" dirty="0"/>
          </a:p>
        </p:txBody>
      </p:sp>
      <p:sp>
        <p:nvSpPr>
          <p:cNvPr id="24" name="Равнобедренный треугольник 23"/>
          <p:cNvSpPr/>
          <p:nvPr/>
        </p:nvSpPr>
        <p:spPr>
          <a:xfrm>
            <a:off x="1691680" y="3183260"/>
            <a:ext cx="288032" cy="849692"/>
          </a:xfrm>
          <a:prstGeom prst="triangl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блако 24"/>
          <p:cNvSpPr/>
          <p:nvPr/>
        </p:nvSpPr>
        <p:spPr>
          <a:xfrm>
            <a:off x="1468260" y="2636912"/>
            <a:ext cx="734872" cy="864096"/>
          </a:xfrm>
          <a:prstGeom prst="cloud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Равнобедренный треугольник 25"/>
          <p:cNvSpPr/>
          <p:nvPr/>
        </p:nvSpPr>
        <p:spPr>
          <a:xfrm>
            <a:off x="4950042" y="5402932"/>
            <a:ext cx="288032" cy="849692"/>
          </a:xfrm>
          <a:prstGeom prst="triangl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Равнобедренный треугольник 26"/>
          <p:cNvSpPr/>
          <p:nvPr/>
        </p:nvSpPr>
        <p:spPr>
          <a:xfrm>
            <a:off x="4716016" y="5259778"/>
            <a:ext cx="774178" cy="553802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Равнобедренный треугольник 27"/>
          <p:cNvSpPr/>
          <p:nvPr/>
        </p:nvSpPr>
        <p:spPr>
          <a:xfrm>
            <a:off x="4796979" y="5074206"/>
            <a:ext cx="594158" cy="41404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Равнобедренный треугольник 28"/>
          <p:cNvSpPr/>
          <p:nvPr/>
        </p:nvSpPr>
        <p:spPr>
          <a:xfrm>
            <a:off x="4842030" y="4741067"/>
            <a:ext cx="504056" cy="472768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3707904" y="2744924"/>
            <a:ext cx="432048" cy="43833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Равнобедренный треугольник 31"/>
          <p:cNvSpPr/>
          <p:nvPr/>
        </p:nvSpPr>
        <p:spPr>
          <a:xfrm>
            <a:off x="3707904" y="2420888"/>
            <a:ext cx="432048" cy="324036"/>
          </a:xfrm>
          <a:prstGeom prst="triangl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3851920" y="2913230"/>
            <a:ext cx="144016" cy="1557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7731226" y="4842893"/>
            <a:ext cx="432048" cy="43833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7875242" y="4996341"/>
            <a:ext cx="144016" cy="1557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Равнобедренный треугольник 35"/>
          <p:cNvSpPr/>
          <p:nvPr/>
        </p:nvSpPr>
        <p:spPr>
          <a:xfrm>
            <a:off x="7731226" y="4518857"/>
            <a:ext cx="432048" cy="324036"/>
          </a:xfrm>
          <a:prstGeom prst="triangl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5507" y="1890657"/>
            <a:ext cx="457200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5507" y="2225554"/>
            <a:ext cx="4572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557" y="2369222"/>
            <a:ext cx="165100" cy="176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" name="Полилиния 40"/>
          <p:cNvSpPr/>
          <p:nvPr/>
        </p:nvSpPr>
        <p:spPr>
          <a:xfrm>
            <a:off x="2555973" y="1390690"/>
            <a:ext cx="6130827" cy="5131408"/>
          </a:xfrm>
          <a:custGeom>
            <a:avLst/>
            <a:gdLst>
              <a:gd name="connsiteX0" fmla="*/ 6130827 w 6130827"/>
              <a:gd name="connsiteY0" fmla="*/ 5131408 h 5131408"/>
              <a:gd name="connsiteX1" fmla="*/ 6065513 w 6130827"/>
              <a:gd name="connsiteY1" fmla="*/ 3563865 h 5131408"/>
              <a:gd name="connsiteX2" fmla="*/ 6065513 w 6130827"/>
              <a:gd name="connsiteY2" fmla="*/ 3563865 h 5131408"/>
              <a:gd name="connsiteX3" fmla="*/ 4274035 w 6130827"/>
              <a:gd name="connsiteY3" fmla="*/ 447441 h 5131408"/>
              <a:gd name="connsiteX4" fmla="*/ 1344223 w 6130827"/>
              <a:gd name="connsiteY4" fmla="*/ 2173604 h 5131408"/>
              <a:gd name="connsiteX5" fmla="*/ 112582 w 6130827"/>
              <a:gd name="connsiteY5" fmla="*/ 167522 h 5131408"/>
              <a:gd name="connsiteX6" fmla="*/ 131243 w 6130827"/>
              <a:gd name="connsiteY6" fmla="*/ 251498 h 5131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30827" h="5131408">
                <a:moveTo>
                  <a:pt x="6130827" y="5131408"/>
                </a:moveTo>
                <a:lnTo>
                  <a:pt x="6065513" y="3563865"/>
                </a:lnTo>
                <a:lnTo>
                  <a:pt x="6065513" y="3563865"/>
                </a:lnTo>
                <a:cubicBezTo>
                  <a:pt x="5766933" y="3044461"/>
                  <a:pt x="5060917" y="679151"/>
                  <a:pt x="4274035" y="447441"/>
                </a:cubicBezTo>
                <a:cubicBezTo>
                  <a:pt x="3487153" y="215731"/>
                  <a:pt x="2037798" y="2220257"/>
                  <a:pt x="1344223" y="2173604"/>
                </a:cubicBezTo>
                <a:cubicBezTo>
                  <a:pt x="650648" y="2126951"/>
                  <a:pt x="314745" y="487873"/>
                  <a:pt x="112582" y="167522"/>
                </a:cubicBezTo>
                <a:cubicBezTo>
                  <a:pt x="-89581" y="-152829"/>
                  <a:pt x="20831" y="49334"/>
                  <a:pt x="131243" y="251498"/>
                </a:cubicBezTo>
              </a:path>
            </a:pathLst>
          </a:cu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олилиния 43"/>
          <p:cNvSpPr/>
          <p:nvPr/>
        </p:nvSpPr>
        <p:spPr>
          <a:xfrm>
            <a:off x="2015412" y="1313755"/>
            <a:ext cx="3221016" cy="2947290"/>
          </a:xfrm>
          <a:custGeom>
            <a:avLst/>
            <a:gdLst>
              <a:gd name="connsiteX0" fmla="*/ 0 w 3221016"/>
              <a:gd name="connsiteY0" fmla="*/ 123159 h 2947290"/>
              <a:gd name="connsiteX1" fmla="*/ 793102 w 3221016"/>
              <a:gd name="connsiteY1" fmla="*/ 2493135 h 2947290"/>
              <a:gd name="connsiteX2" fmla="*/ 2052735 w 3221016"/>
              <a:gd name="connsiteY2" fmla="*/ 2894351 h 2947290"/>
              <a:gd name="connsiteX3" fmla="*/ 3135086 w 3221016"/>
              <a:gd name="connsiteY3" fmla="*/ 1784008 h 2947290"/>
              <a:gd name="connsiteX4" fmla="*/ 3153747 w 3221016"/>
              <a:gd name="connsiteY4" fmla="*/ 151151 h 2947290"/>
              <a:gd name="connsiteX5" fmla="*/ 3153747 w 3221016"/>
              <a:gd name="connsiteY5" fmla="*/ 169812 h 2947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21016" h="2947290">
                <a:moveTo>
                  <a:pt x="0" y="123159"/>
                </a:moveTo>
                <a:cubicBezTo>
                  <a:pt x="225490" y="1077214"/>
                  <a:pt x="450980" y="2031270"/>
                  <a:pt x="793102" y="2493135"/>
                </a:cubicBezTo>
                <a:cubicBezTo>
                  <a:pt x="1135224" y="2955000"/>
                  <a:pt x="1662404" y="3012539"/>
                  <a:pt x="2052735" y="2894351"/>
                </a:cubicBezTo>
                <a:cubicBezTo>
                  <a:pt x="2443066" y="2776163"/>
                  <a:pt x="2951584" y="2241208"/>
                  <a:pt x="3135086" y="1784008"/>
                </a:cubicBezTo>
                <a:cubicBezTo>
                  <a:pt x="3318588" y="1326808"/>
                  <a:pt x="3150637" y="420184"/>
                  <a:pt x="3153747" y="151151"/>
                </a:cubicBezTo>
                <a:cubicBezTo>
                  <a:pt x="3156857" y="-117882"/>
                  <a:pt x="3155302" y="25965"/>
                  <a:pt x="3153747" y="169812"/>
                </a:cubicBezTo>
              </a:path>
            </a:pathLst>
          </a:cu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 rot="5400000">
            <a:off x="5120029" y="2600271"/>
            <a:ext cx="232797" cy="17766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 flipV="1">
            <a:off x="709751" y="4776310"/>
            <a:ext cx="340345" cy="41688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3552" y="4123951"/>
            <a:ext cx="37147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17683">
            <a:off x="4351346" y="3055413"/>
            <a:ext cx="37147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26749">
            <a:off x="5871253" y="2811433"/>
            <a:ext cx="37147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66791">
            <a:off x="5074624" y="3295496"/>
            <a:ext cx="5429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52727">
            <a:off x="5960299" y="3638285"/>
            <a:ext cx="585787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60300">
            <a:off x="6474886" y="4112328"/>
            <a:ext cx="585787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77583">
            <a:off x="6997453" y="4592254"/>
            <a:ext cx="725487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287421">
            <a:off x="2250563" y="4863457"/>
            <a:ext cx="371475" cy="439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2097" y="4131600"/>
            <a:ext cx="579437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295384">
            <a:off x="2778148" y="5451985"/>
            <a:ext cx="7904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14726">
            <a:off x="3302608" y="5488252"/>
            <a:ext cx="957263" cy="94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23978">
            <a:off x="4037315" y="5714350"/>
            <a:ext cx="957263" cy="94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941385">
            <a:off x="5067104" y="4151469"/>
            <a:ext cx="999068" cy="985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16075">
            <a:off x="5113929" y="3405689"/>
            <a:ext cx="1189037" cy="1195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60750">
            <a:off x="4813512" y="4691064"/>
            <a:ext cx="1189037" cy="1195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4" name="Picture 2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05242">
            <a:off x="4643555" y="5268828"/>
            <a:ext cx="1189037" cy="1195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5" name="Picture 2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21626">
            <a:off x="5273746" y="2882849"/>
            <a:ext cx="585787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6" name="Picture 2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00705">
            <a:off x="8067314" y="4737088"/>
            <a:ext cx="371475" cy="439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7" name="Picture 2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152" y="3990672"/>
            <a:ext cx="549275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8" name="Picture 24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5492" y="3230095"/>
            <a:ext cx="549275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9" name="Picture 25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05239">
            <a:off x="6592533" y="2326359"/>
            <a:ext cx="755650" cy="725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0" name="Picture 26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8565" y="2320863"/>
            <a:ext cx="1017587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1" name="Picture 27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75" y="2435220"/>
            <a:ext cx="1017587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2" name="Picture 2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50401">
            <a:off x="3297371" y="3337442"/>
            <a:ext cx="443395" cy="530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6530" y="3995464"/>
            <a:ext cx="487363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4" name="Picture 30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5753" y="4741067"/>
            <a:ext cx="487363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5" name="Picture 3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01461" y="4677152"/>
            <a:ext cx="1016579" cy="81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6" name="Picture 3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8409" y="2731139"/>
            <a:ext cx="1017587" cy="811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4643" y="4545293"/>
            <a:ext cx="1017587" cy="811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3901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246 0.06343 L 0.03455 0.10347 C 0.04861 0.1125 0.06962 0.11736 0.09149 0.11736 C 0.11649 0.11736 0.13646 0.1125 0.15052 0.10347 L 0.21754 0.06343 " pathEditMode="relative" rAng="0" ptsTypes="FffFF">
                                      <p:cBhvr>
                                        <p:cTn id="96" dur="2000" fill="hold"/>
                                        <p:tgtEl>
                                          <p:spTgt spid="10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2685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5"/>
                                            </p:cond>
                                          </p:stCondLst>
                                        </p:cTn>
                                        <p:tgtEl>
                                          <p:spTgt spid="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066 0.07338 L 0.07101 0.075 C 0.08507 0.08403 0.15313 0.00532 0.17813 -0.00278 C 0.20678 -0.025 0.20452 -0.02546 0.21858 -0.03449 L 0.30782 -0.18218 " pathEditMode="relative" rAng="0" ptsTypes="FffFF">
                                      <p:cBhvr>
                                        <p:cTn id="14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24" y="-12245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1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67 0.04 C 0.081 0.049 0.102 0.054 0.124 0.054 C 0.149 0.054 0.169 0.049 0.183 0.04 L 0.25 0 E" pathEditMode="relative" ptsTypes="">
                                      <p:cBhvr>
                                        <p:cTn id="209" dur="2000" fill="hold"/>
                                        <p:tgtEl>
                                          <p:spTgt spid="1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1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1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1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animBg="1"/>
      <p:bldP spid="7" grpId="0"/>
      <p:bldP spid="14" grpId="0" animBg="1"/>
      <p:bldP spid="15" grpId="0" animBg="1"/>
      <p:bldP spid="16" grpId="0" animBg="1"/>
      <p:bldP spid="17" grpId="0" animBg="1"/>
      <p:bldP spid="19" grpId="0"/>
      <p:bldP spid="20" grpId="0"/>
      <p:bldP spid="22" grpId="0"/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56616" y="260648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/>
              <a:t>План местности</a:t>
            </a:r>
            <a:endParaRPr lang="ru-RU" sz="4400" dirty="0"/>
          </a:p>
        </p:txBody>
      </p:sp>
      <p:pic>
        <p:nvPicPr>
          <p:cNvPr id="3074" name="Picture 2" descr="D:\НАТАШИНА\суворовское\6 класс Презентации\план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6321" y="1196752"/>
            <a:ext cx="6456039" cy="5164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412776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1412776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7855" y="2420888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1781200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4077072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7855" y="4941168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7855" y="3206751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0690" y="5373215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5857874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416" y="5373216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378769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781199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4441" y="1378768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0397" y="5870883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377" y="5856282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566" y="5857874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7274" y="5856283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680592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4014" y="4692749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7274" y="4692749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8765" y="5347071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2329" y="5349650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5026" y="5263043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8781" y="4077072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2922" y="3737314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8678" y="3206751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751" y="3206750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4014" y="3386699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7274" y="3386700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8267" y="4075919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160" y="4083986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377" y="4680591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4014" y="2280699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7274" y="2296269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1554" y="2852936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5591" y="4680590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3858" y="1379563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8268" y="1809218"/>
            <a:ext cx="31115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" name="WordArt 5"/>
          <p:cNvSpPr>
            <a:spLocks noChangeArrowheads="1" noChangeShapeType="1" noTextEdit="1"/>
          </p:cNvSpPr>
          <p:nvPr/>
        </p:nvSpPr>
        <p:spPr bwMode="auto">
          <a:xfrm>
            <a:off x="1298819" y="1194055"/>
            <a:ext cx="333375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ru-RU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chemeClr val="accent1"/>
                    </a:gs>
                    <a:gs pos="100000">
                      <a:srgbClr val="762F18"/>
                    </a:gs>
                  </a:gsLst>
                  <a:lin ang="5400000" scaled="1"/>
                </a:gradFill>
                <a:latin typeface="Arial"/>
                <a:cs typeface="Arial"/>
              </a:rPr>
              <a:t>С</a:t>
            </a:r>
          </a:p>
        </p:txBody>
      </p:sp>
      <p:sp>
        <p:nvSpPr>
          <p:cNvPr id="48" name="AutoShape 4"/>
          <p:cNvSpPr>
            <a:spLocks noChangeArrowheads="1"/>
          </p:cNvSpPr>
          <p:nvPr/>
        </p:nvSpPr>
        <p:spPr bwMode="auto">
          <a:xfrm>
            <a:off x="1357556" y="1714735"/>
            <a:ext cx="215900" cy="1081088"/>
          </a:xfrm>
          <a:prstGeom prst="upArrow">
            <a:avLst>
              <a:gd name="adj1" fmla="val 50000"/>
              <a:gd name="adj2" fmla="val 12518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9" name="WordArt 6"/>
          <p:cNvSpPr>
            <a:spLocks noChangeArrowheads="1" noChangeShapeType="1" noTextEdit="1"/>
          </p:cNvSpPr>
          <p:nvPr/>
        </p:nvSpPr>
        <p:spPr bwMode="auto">
          <a:xfrm>
            <a:off x="5437501" y="5880327"/>
            <a:ext cx="2353115" cy="34810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ru-RU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3300"/>
                    </a:gs>
                    <a:gs pos="100000">
                      <a:srgbClr val="761800"/>
                    </a:gs>
                  </a:gsLst>
                  <a:lin ang="5400000" scaled="1"/>
                </a:gradFill>
                <a:latin typeface="Arial"/>
                <a:cs typeface="Arial"/>
              </a:rPr>
              <a:t>в 1 см - 100 м</a:t>
            </a:r>
          </a:p>
        </p:txBody>
      </p:sp>
    </p:spTree>
    <p:extLst>
      <p:ext uri="{BB962C8B-B14F-4D97-AF65-F5344CB8AC3E}">
        <p14:creationId xmlns:p14="http://schemas.microsoft.com/office/powerpoint/2010/main" val="1128931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806450"/>
            <a:ext cx="6562725" cy="5289550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Домашнее задание: </a:t>
            </a:r>
          </a:p>
          <a:p>
            <a:pPr marL="45720" indent="0" eaLnBrk="1" hangingPunct="1">
              <a:buFont typeface="Wingdings 2" pitchFamily="18" charset="2"/>
              <a:buNone/>
              <a:defRPr/>
            </a:pPr>
            <a:endParaRPr lang="ru-RU" b="1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Стр. 34-35</a:t>
            </a:r>
            <a:r>
              <a:rPr lang="en-US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в учебнике прочитать, </a:t>
            </a:r>
          </a:p>
          <a:p>
            <a:pPr eaLnBrk="1" hangingPunct="1"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календарь погоды, </a:t>
            </a:r>
          </a:p>
          <a:p>
            <a:pPr eaLnBrk="1" hangingPunct="1">
              <a:defRPr/>
            </a:pPr>
            <a:r>
              <a:rPr lang="ru-RU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словарь терминов</a:t>
            </a:r>
            <a:r>
              <a:rPr lang="ru-RU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,</a:t>
            </a:r>
            <a:endParaRPr lang="ru-RU" b="1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принести цветные карандаши, транспортир.</a:t>
            </a:r>
          </a:p>
        </p:txBody>
      </p:sp>
      <p:pic>
        <p:nvPicPr>
          <p:cNvPr id="22531" name="Picture 6" descr="08B8E2~122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25" y="4763"/>
            <a:ext cx="1079500" cy="80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7" descr="tn01340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521801"/>
            <a:ext cx="1655763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8" descr="j029067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4652963"/>
            <a:ext cx="1592263" cy="197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6609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499</TotalTime>
  <Words>234</Words>
  <Application>Microsoft Office PowerPoint</Application>
  <PresentationFormat>Экран (4:3)</PresentationFormat>
  <Paragraphs>76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Трек</vt:lpstr>
      <vt:lpstr>Презентация PowerPoint</vt:lpstr>
      <vt:lpstr>Прочитайте  рассказ:</vt:lpstr>
      <vt:lpstr>Презентация PowerPoint</vt:lpstr>
      <vt:lpstr>Презентация PowerPoint</vt:lpstr>
      <vt:lpstr>Презентация PowerPoint</vt:lpstr>
      <vt:lpstr>Азимут</vt:lpstr>
      <vt:lpstr>Презентация PowerPoint</vt:lpstr>
      <vt:lpstr>Поиски клада.</vt:lpstr>
      <vt:lpstr>Презентация PowerPoint</vt:lpstr>
      <vt:lpstr>Презентация PowerPoint</vt:lpstr>
      <vt:lpstr>План местности</vt:lpstr>
      <vt:lpstr>Презентация PowerPoint</vt:lpstr>
      <vt:lpstr>План местности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Еваева</dc:creator>
  <cp:lastModifiedBy>Admin</cp:lastModifiedBy>
  <cp:revision>71</cp:revision>
  <dcterms:created xsi:type="dcterms:W3CDTF">2011-10-02T16:02:37Z</dcterms:created>
  <dcterms:modified xsi:type="dcterms:W3CDTF">2011-10-25T15:52:22Z</dcterms:modified>
</cp:coreProperties>
</file>