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4" autoAdjust="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F28D66F-40D0-4B0F-9953-1C5531B55BCF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28D66F-40D0-4B0F-9953-1C5531B55BCF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F28D66F-40D0-4B0F-9953-1C5531B55BCF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Сергей Иванович Ожегов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728" y="785794"/>
            <a:ext cx="6943716" cy="578647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857232"/>
            <a:ext cx="1682127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86412"/>
          </a:xfrm>
        </p:spPr>
        <p:txBody>
          <a:bodyPr>
            <a:normAutofit lnSpcReduction="10000"/>
          </a:bodyPr>
          <a:lstStyle/>
          <a:p>
            <a:pPr algn="just">
              <a:buAutoNum type="arabicPeriod"/>
            </a:pPr>
            <a:r>
              <a:rPr lang="ru-RU" sz="2400" dirty="0" smtClean="0"/>
              <a:t>Как называется наука, изучающая словари?</a:t>
            </a:r>
          </a:p>
          <a:p>
            <a:pPr algn="just">
              <a:buAutoNum type="arabicPeriod"/>
            </a:pPr>
            <a:r>
              <a:rPr lang="ru-RU" sz="2400" dirty="0" smtClean="0"/>
              <a:t>Назовите авторов известных вам толковых словарей.</a:t>
            </a:r>
          </a:p>
          <a:p>
            <a:pPr algn="just">
              <a:buAutoNum type="arabicPeriod"/>
            </a:pPr>
            <a:r>
              <a:rPr lang="ru-RU" sz="2400" dirty="0" smtClean="0"/>
              <a:t>Назовите известные вам лингвистические словари.</a:t>
            </a:r>
          </a:p>
          <a:p>
            <a:pPr algn="just">
              <a:buAutoNum type="arabicPeriod"/>
            </a:pPr>
            <a:r>
              <a:rPr lang="ru-RU" sz="2400" dirty="0" smtClean="0"/>
              <a:t>В каком году вышел «Толковый словарь» С.И.Ожегова?</a:t>
            </a:r>
          </a:p>
          <a:p>
            <a:pPr algn="just">
              <a:buAutoNum type="arabicPeriod"/>
            </a:pPr>
            <a:r>
              <a:rPr lang="ru-RU" sz="2400" dirty="0" smtClean="0"/>
              <a:t>Сколько слов включал этот словарь?</a:t>
            </a:r>
          </a:p>
          <a:p>
            <a:pPr algn="just">
              <a:buAutoNum type="arabicPeriod"/>
            </a:pPr>
            <a:r>
              <a:rPr lang="ru-RU" sz="2400" dirty="0" smtClean="0"/>
              <a:t>Сколько слов сегодня в «Толковом словаре» С.И.Ожегова и Н.Ю.Шведовой?</a:t>
            </a:r>
          </a:p>
          <a:p>
            <a:pPr algn="just">
              <a:buAutoNum type="arabicPeriod"/>
            </a:pPr>
            <a:r>
              <a:rPr lang="ru-RU" sz="2400" dirty="0" smtClean="0"/>
              <a:t>Какая премия была присуждена «Толковому словарю» С.И.Ожегова в 1990 году?</a:t>
            </a:r>
          </a:p>
          <a:p>
            <a:pPr algn="just">
              <a:buAutoNum type="arabicPeriod"/>
            </a:pPr>
            <a:r>
              <a:rPr lang="ru-RU" sz="2400" dirty="0" smtClean="0"/>
              <a:t>Что обозначают условные обозначения, принятые в словаре: «л.», «м.», «р.»?</a:t>
            </a:r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endParaRPr lang="ru-RU" sz="1200" dirty="0"/>
          </a:p>
          <a:p>
            <a:pPr>
              <a:buNone/>
            </a:pPr>
            <a:endParaRPr lang="ru-RU" sz="1200" dirty="0" smtClean="0"/>
          </a:p>
          <a:p>
            <a:pPr>
              <a:buAutoNum type="arabicPeriod"/>
            </a:pPr>
            <a:endParaRPr lang="ru-RU" sz="1200" dirty="0" smtClean="0"/>
          </a:p>
          <a:p>
            <a:pPr>
              <a:buAutoNum type="arabicPeriod"/>
            </a:pPr>
            <a:endParaRPr lang="ru-RU" sz="1200" dirty="0" smtClean="0"/>
          </a:p>
          <a:p>
            <a:pPr>
              <a:buAutoNum type="arabicPeriod"/>
            </a:pPr>
            <a:endParaRPr lang="ru-RU" sz="1200" dirty="0" smtClean="0"/>
          </a:p>
          <a:p>
            <a:pPr>
              <a:buNone/>
            </a:pPr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«Теоретическая»</a:t>
            </a:r>
            <a:endParaRPr lang="ru-RU" b="1" dirty="0"/>
          </a:p>
        </p:txBody>
      </p:sp>
    </p:spTree>
  </p:cSld>
  <p:clrMapOvr>
    <a:masterClrMapping/>
  </p:clrMapOvr>
  <p:transition spd="med">
    <p:dissolv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4929222"/>
          </a:xfrm>
        </p:spPr>
        <p:txBody>
          <a:bodyPr>
            <a:normAutofit fontScale="92500" lnSpcReduction="10000"/>
          </a:bodyPr>
          <a:lstStyle/>
          <a:p>
            <a:pPr algn="just">
              <a:buAutoNum type="arabicPeriod"/>
            </a:pPr>
            <a:r>
              <a:rPr lang="ru-RU" sz="2000" dirty="0" smtClean="0"/>
              <a:t>Как называется наука, изучающая словари? – Лексикография.</a:t>
            </a:r>
          </a:p>
          <a:p>
            <a:pPr algn="just">
              <a:buAutoNum type="arabicPeriod"/>
            </a:pPr>
            <a:r>
              <a:rPr lang="ru-RU" sz="2000" dirty="0" smtClean="0"/>
              <a:t>Назовите авторов известных вам толковых словарей. – Даль, Грот, Ушаков, </a:t>
            </a:r>
            <a:r>
              <a:rPr lang="ru-RU" sz="2000" dirty="0" err="1" smtClean="0"/>
              <a:t>Лапатухин</a:t>
            </a:r>
            <a:r>
              <a:rPr lang="ru-RU" sz="2000" dirty="0" smtClean="0"/>
              <a:t>.</a:t>
            </a:r>
          </a:p>
          <a:p>
            <a:pPr algn="just">
              <a:buAutoNum type="arabicPeriod"/>
            </a:pPr>
            <a:r>
              <a:rPr lang="ru-RU" sz="2000" dirty="0" smtClean="0"/>
              <a:t>Назовите известные вам лингвистические словари. – Этимологический, толковый, синонимов, антонимов, орфографический, этимологический, орфоэпический, словообразования, иностранных слов, сочетаемости и т.д.)</a:t>
            </a:r>
          </a:p>
          <a:p>
            <a:pPr algn="just">
              <a:buAutoNum type="arabicPeriod"/>
            </a:pPr>
            <a:r>
              <a:rPr lang="ru-RU" sz="2000" dirty="0" smtClean="0"/>
              <a:t>В каком году вышел толковый словарь им. С.И.Ожегова? – 1949 год.</a:t>
            </a:r>
          </a:p>
          <a:p>
            <a:pPr algn="just">
              <a:buAutoNum type="arabicPeriod"/>
            </a:pPr>
            <a:r>
              <a:rPr lang="ru-RU" sz="2000" dirty="0" smtClean="0"/>
              <a:t>Сколько слов включал этот словарь? – 57 тысяч.</a:t>
            </a:r>
          </a:p>
          <a:p>
            <a:pPr algn="just">
              <a:buAutoNum type="arabicPeriod"/>
            </a:pPr>
            <a:r>
              <a:rPr lang="ru-RU" sz="2000" dirty="0" smtClean="0"/>
              <a:t>Сколько слов сегодня в толковом словаре С.И.Ожегова и Н.Ю.Шведовой? – 80 тысяч.</a:t>
            </a:r>
          </a:p>
          <a:p>
            <a:pPr algn="just">
              <a:buAutoNum type="arabicPeriod"/>
            </a:pPr>
            <a:r>
              <a:rPr lang="ru-RU" sz="2000" dirty="0" smtClean="0"/>
              <a:t>Какая премия была присуждена Толовому словарю С.И.Ожегова в 1990 году? – В 1990 года Академия наук СССР присудила словарю премию им. А.с.Пушкина.</a:t>
            </a:r>
          </a:p>
          <a:p>
            <a:pPr algn="just">
              <a:buAutoNum type="arabicPeriod"/>
            </a:pPr>
            <a:r>
              <a:rPr lang="ru-RU" sz="2000" dirty="0" smtClean="0"/>
              <a:t>Что обозначают условные обозначения, принятые в словаре «л.», «м.», «р.»? – л. – лицо, м. – мужской род, п. – падеж.</a:t>
            </a:r>
          </a:p>
          <a:p>
            <a:pPr>
              <a:buNone/>
            </a:pPr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«Теоретическая»</a:t>
            </a:r>
            <a:endParaRPr lang="ru-RU" b="1" dirty="0"/>
          </a:p>
        </p:txBody>
      </p:sp>
    </p:spTree>
  </p:cSld>
  <p:clrMapOvr>
    <a:masterClrMapping/>
  </p:clrMapOvr>
  <p:transition spd="med">
    <p:wheel spokes="8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21497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Угадай слово:</a:t>
            </a:r>
          </a:p>
          <a:p>
            <a:pPr>
              <a:buNone/>
            </a:pPr>
            <a:endParaRPr lang="ru-RU" dirty="0" smtClean="0"/>
          </a:p>
          <a:p>
            <a:pPr>
              <a:buAutoNum type="arabicPeriod"/>
            </a:pPr>
            <a:r>
              <a:rPr lang="ru-RU" sz="2000" dirty="0" smtClean="0"/>
              <a:t>Ее заваривают, затевая какое-либо неприятное, хлопотливое дело, а потом расхлебывают, распутывая это дело; ее не сварить с тем, с кем трудно сговориться; ее просит рваная обувь; она в голове у путаников.</a:t>
            </a:r>
          </a:p>
          <a:p>
            <a:pPr>
              <a:buAutoNum type="arabicPeriod"/>
            </a:pPr>
            <a:endParaRPr lang="ru-RU" sz="2000" dirty="0" smtClean="0"/>
          </a:p>
          <a:p>
            <a:pPr>
              <a:buAutoNum type="arabicPeriod"/>
            </a:pPr>
            <a:r>
              <a:rPr lang="ru-RU" sz="2000" dirty="0" smtClean="0"/>
              <a:t>Ее толкут в ступе или носят решетом те, кто занимается бесполезным делом; ее набирают в рот, когда молчат;  ею нельзя разлить неразлучных друзей; в нее прячут концы несчастные люди, иногда они выходят из нее сухими.</a:t>
            </a:r>
          </a:p>
          <a:p>
            <a:pPr>
              <a:buAutoNum type="arabicPeriod"/>
            </a:pPr>
            <a:endParaRPr lang="ru-RU" sz="2000" dirty="0" smtClean="0"/>
          </a:p>
          <a:p>
            <a:pPr>
              <a:buAutoNum type="arabicPeriod"/>
            </a:pPr>
            <a:r>
              <a:rPr lang="ru-RU" sz="2000" dirty="0" smtClean="0"/>
              <a:t>Не цветы, а вянут; не ладоши, а ими хлопают, если чего-то не понимают; не белье, а их развешивают чрезмерно доверчивые и любопытные.</a:t>
            </a:r>
          </a:p>
          <a:p>
            <a:pPr>
              <a:buAutoNum type="arabicPeriod"/>
            </a:pPr>
            <a:endParaRPr lang="ru-RU" sz="2000" dirty="0" smtClean="0"/>
          </a:p>
          <a:p>
            <a:pPr>
              <a:buAutoNum type="arabicPeriod"/>
            </a:pPr>
            <a:r>
              <a:rPr lang="ru-RU" sz="2000" dirty="0" smtClean="0"/>
              <a:t>Он в голове у легкомысленного, несерьезного человека; его советуют искать в поле, когда кто-нибудь бесследно исчез; на него бросают слова и деньги, кто их не ценит.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«Лексическая»</a:t>
            </a:r>
            <a:endParaRPr lang="ru-RU" b="1" dirty="0"/>
          </a:p>
        </p:txBody>
      </p:sp>
    </p:spTree>
  </p:cSld>
  <p:clrMapOvr>
    <a:masterClrMapping/>
  </p:clrMapOvr>
  <p:transition spd="med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528641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200" dirty="0" smtClean="0"/>
              <a:t>Угадай слово:</a:t>
            </a:r>
          </a:p>
          <a:p>
            <a:pPr>
              <a:buNone/>
            </a:pPr>
            <a:endParaRPr lang="ru-RU" sz="1800" dirty="0" smtClean="0"/>
          </a:p>
          <a:p>
            <a:pPr>
              <a:buAutoNum type="arabicPeriod"/>
            </a:pPr>
            <a:r>
              <a:rPr lang="ru-RU" sz="1800" dirty="0" smtClean="0"/>
              <a:t>Ее заваривают, затевая какое-либо неприятное, хлопотливое дело, а потом расхлебывают, распутывая это дело; ее не сварить с тем, с кем трудно сговориться; ее просит рваная обувь; она в голове у путаников. (каша)</a:t>
            </a:r>
          </a:p>
          <a:p>
            <a:pPr>
              <a:buAutoNum type="arabicPeriod"/>
            </a:pPr>
            <a:endParaRPr lang="ru-RU" sz="1800" dirty="0" smtClean="0"/>
          </a:p>
          <a:p>
            <a:pPr>
              <a:buAutoNum type="arabicPeriod"/>
            </a:pPr>
            <a:r>
              <a:rPr lang="ru-RU" sz="1800" dirty="0" smtClean="0"/>
              <a:t>Ее толкут в ступе или носят решетом те, кто занимается бесполезным делом; ее набирают в рот, когда молчат;  ею нельзя разлить неразлучных друзей; в нее прячут концы несчастные люди, иногда они выходят из нее сухими. (Вода)</a:t>
            </a:r>
          </a:p>
          <a:p>
            <a:pPr>
              <a:buAutoNum type="arabicPeriod"/>
            </a:pPr>
            <a:endParaRPr lang="ru-RU" sz="1800" dirty="0" smtClean="0"/>
          </a:p>
          <a:p>
            <a:pPr>
              <a:buAutoNum type="arabicPeriod"/>
            </a:pPr>
            <a:r>
              <a:rPr lang="ru-RU" sz="1800" dirty="0" smtClean="0"/>
              <a:t>Не цветы, а вянут; не ладоши, а ими хлопают, если чего-то не понимают; не белье, а их развешивают чрезмерно доверчивые и любопытные. (Уши)</a:t>
            </a:r>
          </a:p>
          <a:p>
            <a:pPr>
              <a:buAutoNum type="arabicPeriod"/>
            </a:pPr>
            <a:endParaRPr lang="ru-RU" sz="1800" dirty="0" smtClean="0"/>
          </a:p>
          <a:p>
            <a:pPr>
              <a:buAutoNum type="arabicPeriod"/>
            </a:pPr>
            <a:r>
              <a:rPr lang="ru-RU" sz="1800" dirty="0" smtClean="0"/>
              <a:t>Он в голове у легкомысленного, несерьезного человека; его советуют искать в поле, когда кто-нибудь бесследно исчез; на него бросают слова и деньги; кто их не ценит. (Ветер)</a:t>
            </a:r>
          </a:p>
          <a:p>
            <a:pPr>
              <a:buNone/>
            </a:pPr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«Лексическая»</a:t>
            </a:r>
            <a:endParaRPr lang="ru-RU" b="1" dirty="0"/>
          </a:p>
        </p:txBody>
      </p:sp>
    </p:spTree>
  </p:cSld>
  <p:clrMapOvr>
    <a:masterClrMapping/>
  </p:clrMapOvr>
  <p:transition spd="med">
    <p:checker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525963"/>
          </a:xfrm>
        </p:spPr>
        <p:txBody>
          <a:bodyPr>
            <a:normAutofit/>
          </a:bodyPr>
          <a:lstStyle/>
          <a:p>
            <a:pPr algn="ctr">
              <a:buAutoNum type="arabicPeriod"/>
            </a:pPr>
            <a:endParaRPr lang="ru-RU" sz="4400" dirty="0" smtClean="0"/>
          </a:p>
          <a:p>
            <a:pPr algn="ctr">
              <a:buAutoNum type="arabicPeriod"/>
            </a:pPr>
            <a:r>
              <a:rPr lang="ru-RU" sz="4400" dirty="0" smtClean="0"/>
              <a:t>Назовите фразеологизмы со словом «нос».</a:t>
            </a:r>
          </a:p>
          <a:p>
            <a:pPr algn="ctr">
              <a:buAutoNum type="arabicPeriod"/>
            </a:pPr>
            <a:endParaRPr lang="ru-RU" sz="4400" dirty="0" smtClean="0"/>
          </a:p>
          <a:p>
            <a:pPr algn="ctr">
              <a:buAutoNum type="arabicPeriod"/>
            </a:pPr>
            <a:r>
              <a:rPr lang="ru-RU" sz="4400" dirty="0" smtClean="0"/>
              <a:t>Назовите фразеологизмы со словом «зуб».</a:t>
            </a:r>
          </a:p>
          <a:p>
            <a:pPr>
              <a:buAutoNum type="arabicPeriod"/>
            </a:pPr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654032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/>
              <a:t>Станция «Фразеологическая»</a:t>
            </a:r>
            <a:endParaRPr lang="ru-RU" sz="4800" b="1" dirty="0"/>
          </a:p>
        </p:txBody>
      </p:sp>
    </p:spTree>
  </p:cSld>
  <p:clrMapOvr>
    <a:masterClrMapping/>
  </p:clrMapOvr>
  <p:transition spd="med">
    <p:checker dir="vert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just">
              <a:buAutoNum type="arabicPeriod"/>
            </a:pPr>
            <a:r>
              <a:rPr lang="ru-RU" sz="2400" dirty="0" smtClean="0"/>
              <a:t>Назовите фразеологизмы со словом «нос». – Под носом – рядом, совсем близко; из-под носа – незаметно, неожиданно, на носу – очень скоро; с носом оставить – обмануть, провести;  не по носу – не по вкусу, не по нраву;  нос натянуть – одурачить, обмануть; нос показать – сделать жест несогласия, приставить к носу большой палец; нос не дорос – молод; носом землю рыть – очень стараться.</a:t>
            </a:r>
          </a:p>
          <a:p>
            <a:pPr algn="just">
              <a:buAutoNum type="arabicPeriod"/>
            </a:pPr>
            <a:endParaRPr lang="ru-RU" sz="2400" dirty="0" smtClean="0"/>
          </a:p>
          <a:p>
            <a:pPr algn="just">
              <a:buAutoNum type="arabicPeriod"/>
            </a:pPr>
            <a:r>
              <a:rPr lang="ru-RU" sz="2400" dirty="0" smtClean="0"/>
              <a:t>Назовите фразеологизмы со словом «зуб». – Зуб на зуб не попадает, держать язык за зубами, положить зубы на полку, иметь зуб против кого-либо, в зубах навязло, вооружены до зубов, это тебе не по зубам.</a:t>
            </a:r>
          </a:p>
          <a:p>
            <a:pPr algn="just">
              <a:buAutoNum type="arabicPeriod"/>
            </a:pPr>
            <a:endParaRPr lang="ru-RU" sz="1200" dirty="0" smtClean="0"/>
          </a:p>
          <a:p>
            <a:pPr algn="just">
              <a:buNone/>
            </a:pPr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«Фразеологическая»</a:t>
            </a:r>
            <a:endParaRPr lang="ru-RU" dirty="0"/>
          </a:p>
        </p:txBody>
      </p:sp>
    </p:spTree>
  </p:cSld>
  <p:clrMapOvr>
    <a:masterClrMapping/>
  </p:clrMapOvr>
  <p:transition spd="med">
    <p:comb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/>
              <a:t>К каким частям речи  относятся слова: пятеро, пять, пятый, пятак, пятиэтажный, в-пятых, пятерня, впятером?</a:t>
            </a:r>
            <a:endParaRPr lang="ru-RU" sz="4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«Морфологическая».</a:t>
            </a:r>
            <a:endParaRPr lang="ru-RU" b="1" dirty="0"/>
          </a:p>
        </p:txBody>
      </p:sp>
    </p:spTree>
  </p:cSld>
  <p:clrMapOvr>
    <a:masterClrMapping/>
  </p:clrMapOvr>
  <p:transition spd="med">
    <p:comb dir="vert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000" dirty="0" smtClean="0"/>
              <a:t>Пятеро - числительное, пять - числительное, пятый - числительное, пятак - существительное, пятиэтажный - прилагательное, в-пятых - наречие, пятерня - существительное, впятером – наречие.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«Морфологическая».</a:t>
            </a:r>
            <a:endParaRPr lang="ru-RU" dirty="0"/>
          </a:p>
        </p:txBody>
      </p:sp>
    </p:spTree>
  </p:cSld>
  <p:clrMapOvr>
    <a:masterClrMapping/>
  </p:clrMapOvr>
  <p:transition spd="med">
    <p:randomBar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000" dirty="0" smtClean="0"/>
              <a:t>Расставьте ударение в словах: шарфов, простыней, досок, тортов, сирот, профессоров, мельком, иконопись, намерение, сколькими, обеспечение, феномен, созвонимся, договор, баловать, каталог, квартал, оптовый.</a:t>
            </a:r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«Орфоэпическая»</a:t>
            </a:r>
            <a:endParaRPr lang="ru-RU" b="1" dirty="0"/>
          </a:p>
        </p:txBody>
      </p:sp>
    </p:spTree>
  </p:cSld>
  <p:clrMapOvr>
    <a:masterClrMapping/>
  </p:clrMapOvr>
  <p:transition spd="med">
    <p:randomBar dir="vert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5259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4000" dirty="0"/>
              <a:t>Ш</a:t>
            </a:r>
            <a:r>
              <a:rPr lang="ru-RU" sz="4000" b="1" i="1" u="sng" dirty="0" smtClean="0"/>
              <a:t>а</a:t>
            </a:r>
            <a:r>
              <a:rPr lang="ru-RU" sz="4000" dirty="0" smtClean="0"/>
              <a:t>рфов, простын</a:t>
            </a:r>
            <a:r>
              <a:rPr lang="ru-RU" sz="4000" b="1" i="1" u="sng" dirty="0" smtClean="0"/>
              <a:t>е</a:t>
            </a:r>
            <a:r>
              <a:rPr lang="ru-RU" sz="4000" dirty="0" smtClean="0"/>
              <a:t>й, дос</a:t>
            </a:r>
            <a:r>
              <a:rPr lang="ru-RU" sz="4000" b="1" i="1" u="sng" dirty="0" smtClean="0"/>
              <a:t>о</a:t>
            </a:r>
            <a:r>
              <a:rPr lang="ru-RU" sz="4000" dirty="0" smtClean="0"/>
              <a:t>к, т</a:t>
            </a:r>
            <a:r>
              <a:rPr lang="ru-RU" sz="4000" b="1" i="1" u="sng" dirty="0" smtClean="0"/>
              <a:t>о</a:t>
            </a:r>
            <a:r>
              <a:rPr lang="ru-RU" sz="4000" dirty="0" smtClean="0"/>
              <a:t>ртов, сир</a:t>
            </a:r>
            <a:r>
              <a:rPr lang="ru-RU" sz="4000" b="1" i="1" u="sng" dirty="0" smtClean="0"/>
              <a:t>о</a:t>
            </a:r>
            <a:r>
              <a:rPr lang="ru-RU" sz="4000" dirty="0" smtClean="0"/>
              <a:t>т, проф</a:t>
            </a:r>
            <a:r>
              <a:rPr lang="ru-RU" sz="4000" b="1" i="1" u="sng" dirty="0" smtClean="0"/>
              <a:t>е</a:t>
            </a:r>
            <a:r>
              <a:rPr lang="ru-RU" sz="4000" dirty="0" smtClean="0"/>
              <a:t>ссоров, м</a:t>
            </a:r>
            <a:r>
              <a:rPr lang="ru-RU" sz="4000" b="1" i="1" u="sng" dirty="0" smtClean="0"/>
              <a:t>е</a:t>
            </a:r>
            <a:r>
              <a:rPr lang="ru-RU" sz="4000" dirty="0" smtClean="0"/>
              <a:t>льком, </a:t>
            </a:r>
            <a:r>
              <a:rPr lang="ru-RU" sz="4000" b="1" i="1" u="sng" dirty="0" smtClean="0"/>
              <a:t>и</a:t>
            </a:r>
            <a:r>
              <a:rPr lang="ru-RU" sz="4000" dirty="0" smtClean="0"/>
              <a:t>конопись, нам</a:t>
            </a:r>
            <a:r>
              <a:rPr lang="ru-RU" sz="4000" b="1" i="1" u="sng" dirty="0" smtClean="0"/>
              <a:t>е</a:t>
            </a:r>
            <a:r>
              <a:rPr lang="ru-RU" sz="4000" dirty="0" smtClean="0"/>
              <a:t>рение, ск</a:t>
            </a:r>
            <a:r>
              <a:rPr lang="ru-RU" sz="4000" b="1" i="1" u="sng" dirty="0" smtClean="0"/>
              <a:t>о</a:t>
            </a:r>
            <a:r>
              <a:rPr lang="ru-RU" sz="4000" dirty="0" smtClean="0"/>
              <a:t>лькими, обесп</a:t>
            </a:r>
            <a:r>
              <a:rPr lang="ru-RU" sz="4000" b="1" i="1" u="sng" dirty="0" smtClean="0"/>
              <a:t>е</a:t>
            </a:r>
            <a:r>
              <a:rPr lang="ru-RU" sz="4000" dirty="0" smtClean="0"/>
              <a:t>чение, фен</a:t>
            </a:r>
            <a:r>
              <a:rPr lang="ru-RU" sz="4000" b="1" i="1" u="sng" dirty="0" smtClean="0"/>
              <a:t>о</a:t>
            </a:r>
            <a:r>
              <a:rPr lang="ru-RU" sz="4000" dirty="0" smtClean="0"/>
              <a:t>мен, созвон</a:t>
            </a:r>
            <a:r>
              <a:rPr lang="ru-RU" sz="4000" b="1" i="1" u="sng" dirty="0" smtClean="0"/>
              <a:t>и</a:t>
            </a:r>
            <a:r>
              <a:rPr lang="ru-RU" sz="4000" dirty="0" smtClean="0"/>
              <a:t>мся, догов</a:t>
            </a:r>
            <a:r>
              <a:rPr lang="ru-RU" sz="4000" b="1" i="1" u="sng" dirty="0" smtClean="0"/>
              <a:t>о</a:t>
            </a:r>
            <a:r>
              <a:rPr lang="ru-RU" sz="4000" dirty="0" smtClean="0"/>
              <a:t>р, балов</a:t>
            </a:r>
            <a:r>
              <a:rPr lang="ru-RU" sz="4000" b="1" i="1" u="sng" dirty="0" smtClean="0"/>
              <a:t>а</a:t>
            </a:r>
            <a:r>
              <a:rPr lang="ru-RU" sz="4000" dirty="0" smtClean="0"/>
              <a:t>ть, катал</a:t>
            </a:r>
            <a:r>
              <a:rPr lang="ru-RU" sz="4000" b="1" i="1" u="sng" dirty="0" smtClean="0"/>
              <a:t>о</a:t>
            </a:r>
            <a:r>
              <a:rPr lang="ru-RU" sz="4000" dirty="0" smtClean="0"/>
              <a:t>г, кварт</a:t>
            </a:r>
            <a:r>
              <a:rPr lang="ru-RU" sz="4000" b="1" i="1" u="sng" dirty="0" smtClean="0"/>
              <a:t>а</a:t>
            </a:r>
            <a:r>
              <a:rPr lang="ru-RU" sz="4000" dirty="0" smtClean="0"/>
              <a:t>л, опт</a:t>
            </a:r>
            <a:r>
              <a:rPr lang="ru-RU" sz="4000" b="1" i="1" u="sng" dirty="0" smtClean="0"/>
              <a:t>о</a:t>
            </a:r>
            <a:r>
              <a:rPr lang="ru-RU" sz="4000" dirty="0" smtClean="0"/>
              <a:t>вый.</a:t>
            </a:r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«Орфоэпическая»</a:t>
            </a:r>
            <a:endParaRPr lang="ru-RU" dirty="0"/>
          </a:p>
        </p:txBody>
      </p:sp>
    </p:spTree>
  </p:cSld>
  <p:clrMapOvr>
    <a:masterClrMapping/>
  </p:clrMapOvr>
  <p:transition spd="med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/>
              <a:t>	Логогрифы – слова, меняющие свое значение при отнимании или прибавлении к ним букв.</a:t>
            </a:r>
          </a:p>
          <a:p>
            <a:pPr>
              <a:buNone/>
            </a:pPr>
            <a:r>
              <a:rPr lang="ru-RU" sz="1800" dirty="0" smtClean="0"/>
              <a:t>Угадай логогрифы:</a:t>
            </a:r>
          </a:p>
          <a:p>
            <a:pPr>
              <a:buAutoNum type="arabicPeriod"/>
            </a:pPr>
            <a:r>
              <a:rPr lang="ru-RU" sz="1800" dirty="0" smtClean="0"/>
              <a:t>Я глубока и полноводна,</a:t>
            </a:r>
          </a:p>
          <a:p>
            <a:pPr>
              <a:buNone/>
            </a:pPr>
            <a:r>
              <a:rPr lang="ru-RU" sz="1800" dirty="0"/>
              <a:t>	</a:t>
            </a:r>
            <a:r>
              <a:rPr lang="ru-RU" sz="1800" dirty="0" smtClean="0"/>
              <a:t>И вся страна гордится мной,</a:t>
            </a:r>
          </a:p>
          <a:p>
            <a:pPr>
              <a:buNone/>
            </a:pPr>
            <a:r>
              <a:rPr lang="ru-RU" sz="1800" dirty="0"/>
              <a:t>	</a:t>
            </a:r>
            <a:r>
              <a:rPr lang="ru-RU" sz="1800" dirty="0" smtClean="0"/>
              <a:t>А впереди союз прибавь – </a:t>
            </a:r>
          </a:p>
          <a:p>
            <a:pPr>
              <a:buNone/>
            </a:pPr>
            <a:r>
              <a:rPr lang="ru-RU" sz="1800" dirty="0"/>
              <a:t>	</a:t>
            </a:r>
            <a:r>
              <a:rPr lang="ru-RU" sz="1800" dirty="0" smtClean="0"/>
              <a:t>И стану птицей я лесной.</a:t>
            </a:r>
          </a:p>
          <a:p>
            <a:pPr>
              <a:buNone/>
            </a:pPr>
            <a:r>
              <a:rPr lang="ru-RU" sz="1800" dirty="0" smtClean="0"/>
              <a:t>2. 	Известное я блюдо,</a:t>
            </a:r>
          </a:p>
          <a:p>
            <a:pPr>
              <a:buNone/>
            </a:pPr>
            <a:r>
              <a:rPr lang="ru-RU" sz="1800" dirty="0" smtClean="0"/>
              <a:t>	Когда ж добавишь «м»,</a:t>
            </a:r>
          </a:p>
          <a:p>
            <a:pPr>
              <a:buNone/>
            </a:pPr>
            <a:r>
              <a:rPr lang="ru-RU" sz="1800" dirty="0"/>
              <a:t>	</a:t>
            </a:r>
            <a:r>
              <a:rPr lang="ru-RU" sz="1800" dirty="0" smtClean="0"/>
              <a:t>Летать, жужжать я буду,</a:t>
            </a:r>
          </a:p>
          <a:p>
            <a:pPr>
              <a:buNone/>
            </a:pPr>
            <a:r>
              <a:rPr lang="ru-RU" sz="1800" dirty="0"/>
              <a:t>	</a:t>
            </a:r>
            <a:r>
              <a:rPr lang="ru-RU" sz="1800" dirty="0" smtClean="0"/>
              <a:t>Надоедая всем.</a:t>
            </a:r>
          </a:p>
          <a:p>
            <a:pPr>
              <a:buAutoNum type="arabicPeriod" startAt="3"/>
            </a:pPr>
            <a:r>
              <a:rPr lang="ru-RU" sz="1800" dirty="0" smtClean="0"/>
              <a:t>На дне реки, в прохладной тьме</a:t>
            </a:r>
          </a:p>
          <a:p>
            <a:pPr>
              <a:buNone/>
            </a:pPr>
            <a:r>
              <a:rPr lang="ru-RU" sz="1800" dirty="0" smtClean="0"/>
              <a:t>	Скрываюсь я века.</a:t>
            </a:r>
          </a:p>
          <a:p>
            <a:pPr>
              <a:buNone/>
            </a:pPr>
            <a:r>
              <a:rPr lang="ru-RU" sz="1800" dirty="0"/>
              <a:t>	</a:t>
            </a:r>
            <a:r>
              <a:rPr lang="ru-RU" sz="1800" dirty="0" smtClean="0"/>
              <a:t>Но вот ты «не» добавил мне – </a:t>
            </a:r>
          </a:p>
          <a:p>
            <a:pPr>
              <a:buNone/>
            </a:pPr>
            <a:r>
              <a:rPr lang="ru-RU" sz="1800" dirty="0"/>
              <a:t>	</a:t>
            </a:r>
            <a:r>
              <a:rPr lang="ru-RU" sz="1800" dirty="0" smtClean="0"/>
              <a:t>И я уже река.</a:t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«Игровая»</a:t>
            </a:r>
            <a:endParaRPr lang="ru-RU" b="1" dirty="0"/>
          </a:p>
        </p:txBody>
      </p:sp>
    </p:spTree>
  </p:cSld>
  <p:clrMapOvr>
    <a:masterClrMapping/>
  </p:clrMapOvr>
  <p:transition spd="med">
    <p:wheel spokes="3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4292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/>
              <a:t>Логогрифы – слова, меняющие свое значение при отнимании или прибавлении к ним букв.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Угадай логогрифы:</a:t>
            </a:r>
          </a:p>
          <a:p>
            <a:pPr>
              <a:buNone/>
            </a:pPr>
            <a:endParaRPr lang="ru-RU" sz="1600" dirty="0" smtClean="0"/>
          </a:p>
          <a:p>
            <a:pPr>
              <a:buAutoNum type="arabicPeriod"/>
            </a:pPr>
            <a:r>
              <a:rPr lang="ru-RU" sz="1600" dirty="0" smtClean="0"/>
              <a:t>Я глубока и полноводна,</a:t>
            </a:r>
          </a:p>
          <a:p>
            <a:pPr>
              <a:buNone/>
            </a:pPr>
            <a:r>
              <a:rPr lang="ru-RU" sz="1600" dirty="0" smtClean="0"/>
              <a:t>	И вся страна гордится мной,</a:t>
            </a:r>
          </a:p>
          <a:p>
            <a:pPr>
              <a:buNone/>
            </a:pPr>
            <a:r>
              <a:rPr lang="ru-RU" sz="1600" dirty="0" smtClean="0"/>
              <a:t>	А впереди союз прибавь – </a:t>
            </a:r>
          </a:p>
          <a:p>
            <a:pPr>
              <a:buNone/>
            </a:pPr>
            <a:r>
              <a:rPr lang="ru-RU" sz="1600" dirty="0" smtClean="0"/>
              <a:t>	И стану птицей я лесной. (Волга - иволга)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2. 	Известное я блюдо,</a:t>
            </a:r>
          </a:p>
          <a:p>
            <a:pPr>
              <a:buNone/>
            </a:pPr>
            <a:r>
              <a:rPr lang="ru-RU" sz="1600" dirty="0" smtClean="0"/>
              <a:t>	Когда ж добавишь «м»,</a:t>
            </a:r>
          </a:p>
          <a:p>
            <a:pPr>
              <a:buNone/>
            </a:pPr>
            <a:r>
              <a:rPr lang="ru-RU" sz="1600" dirty="0" smtClean="0"/>
              <a:t>	Летать, жужжать я буду,</a:t>
            </a:r>
          </a:p>
          <a:p>
            <a:pPr>
              <a:buNone/>
            </a:pPr>
            <a:r>
              <a:rPr lang="ru-RU" sz="1600" dirty="0" smtClean="0"/>
              <a:t>	Надоедая всем. (Уха-муха)</a:t>
            </a:r>
          </a:p>
          <a:p>
            <a:pPr>
              <a:buNone/>
            </a:pPr>
            <a:endParaRPr lang="ru-RU" sz="1600" dirty="0" smtClean="0"/>
          </a:p>
          <a:p>
            <a:pPr>
              <a:buAutoNum type="arabicPeriod" startAt="3"/>
            </a:pPr>
            <a:r>
              <a:rPr lang="ru-RU" sz="1600" dirty="0" smtClean="0"/>
              <a:t>На дне реки, в прохладной тьме</a:t>
            </a:r>
          </a:p>
          <a:p>
            <a:pPr>
              <a:buNone/>
            </a:pPr>
            <a:r>
              <a:rPr lang="ru-RU" sz="1600" dirty="0" smtClean="0"/>
              <a:t>	Скрываюсь я века.</a:t>
            </a:r>
          </a:p>
          <a:p>
            <a:pPr>
              <a:buNone/>
            </a:pPr>
            <a:r>
              <a:rPr lang="ru-RU" sz="1600" dirty="0" smtClean="0"/>
              <a:t>	Но вот ты «</a:t>
            </a:r>
            <a:r>
              <a:rPr lang="ru-RU" sz="1600" dirty="0" err="1" smtClean="0"/>
              <a:t>н</a:t>
            </a:r>
            <a:r>
              <a:rPr lang="ru-RU" sz="1600" dirty="0" smtClean="0"/>
              <a:t>» добавил мне – </a:t>
            </a:r>
          </a:p>
          <a:p>
            <a:pPr>
              <a:buNone/>
            </a:pPr>
            <a:r>
              <a:rPr lang="ru-RU" sz="1600" dirty="0" smtClean="0"/>
              <a:t>	И я уже река. (Ил - </a:t>
            </a:r>
            <a:r>
              <a:rPr lang="ru-RU" sz="1600" dirty="0"/>
              <a:t>Н</a:t>
            </a:r>
            <a:r>
              <a:rPr lang="ru-RU" sz="1600" dirty="0" smtClean="0"/>
              <a:t>ил)</a:t>
            </a:r>
            <a:br>
              <a:rPr lang="ru-RU" sz="1600" dirty="0" smtClean="0"/>
            </a:br>
            <a:endParaRPr lang="ru-RU" sz="1600" dirty="0" smtClean="0"/>
          </a:p>
          <a:p>
            <a:pPr>
              <a:buNone/>
            </a:pP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«Игровая»</a:t>
            </a:r>
            <a:endParaRPr lang="ru-RU" dirty="0"/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118</TotalTime>
  <Words>881</Words>
  <Application>Microsoft Office PowerPoint</Application>
  <PresentationFormat>Экран (4:3)</PresentationFormat>
  <Paragraphs>95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Сергей Иванович Ожегов</vt:lpstr>
      <vt:lpstr>Станция «Теоретическая»</vt:lpstr>
      <vt:lpstr>Станция «Теоретическая»</vt:lpstr>
      <vt:lpstr>Станция «Лексическая»</vt:lpstr>
      <vt:lpstr>Станция «Лексическая»</vt:lpstr>
      <vt:lpstr>Станция «Фразеологическая»</vt:lpstr>
      <vt:lpstr>Станция «Фразеологическая»</vt:lpstr>
      <vt:lpstr>Станция «Морфологическая».</vt:lpstr>
      <vt:lpstr>Станция «Морфологическая».</vt:lpstr>
      <vt:lpstr>Станция «Орфоэпическая»</vt:lpstr>
      <vt:lpstr>Станция «Орфоэпическая»</vt:lpstr>
      <vt:lpstr>Станция «Игровая»</vt:lpstr>
      <vt:lpstr>Станция «Игровая»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Сергей Иванович Ожегов</dc:title>
  <dc:creator>D</dc:creator>
  <cp:lastModifiedBy>Пользователь</cp:lastModifiedBy>
  <cp:revision>14</cp:revision>
  <dcterms:created xsi:type="dcterms:W3CDTF">2011-01-30T07:49:22Z</dcterms:created>
  <dcterms:modified xsi:type="dcterms:W3CDTF">2014-01-18T12:52:33Z</dcterms:modified>
</cp:coreProperties>
</file>