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1219" y="-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F455CD-A312-4FE9-9487-AA3998564D4F}" type="datetimeFigureOut">
              <a:rPr lang="ru-RU" smtClean="0"/>
              <a:t>26.03.2012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FCE97-029D-4A7F-BC23-BEEFA4EE7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607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FCE97-029D-4A7F-BC23-BEEFA4EE7B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645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3/26/2012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3/26/2012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3/26/2012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3/26/2012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3/26/2012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3/26/2012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3/26/2012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3/26/2012</a:t>
            </a:fld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3/26/2012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3/26/2012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3/26/2012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3/26/2012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Нахождение части от числа </a:t>
            </a:r>
            <a:br>
              <a:rPr lang="ru-RU" dirty="0" smtClean="0"/>
            </a:br>
            <a:r>
              <a:rPr lang="ru-RU" dirty="0" smtClean="0"/>
              <a:t>и</a:t>
            </a:r>
            <a:br>
              <a:rPr lang="ru-RU" dirty="0" smtClean="0"/>
            </a:br>
            <a:r>
              <a:rPr lang="ru-RU" dirty="0" smtClean="0"/>
              <a:t> нахождение числа по его части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/>
              <a:t>Титова Н.Ю. 2012год.</a:t>
            </a:r>
          </a:p>
          <a:p>
            <a:pPr algn="ctr"/>
            <a:r>
              <a:rPr lang="ru-RU" dirty="0" smtClean="0"/>
              <a:t>Презентация к уроку математики 5класс.</a:t>
            </a:r>
          </a:p>
          <a:p>
            <a:pPr algn="ctr"/>
            <a:r>
              <a:rPr lang="ru-RU" dirty="0" smtClean="0"/>
              <a:t>Дифференцированный подход.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473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635670"/>
          </a:xfrm>
        </p:spPr>
        <p:txBody>
          <a:bodyPr>
            <a:normAutofit/>
          </a:bodyPr>
          <a:lstStyle/>
          <a:p>
            <a:r>
              <a:rPr lang="ru-RU" dirty="0" smtClean="0"/>
              <a:t>Реши задачи: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Текст 4"/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836712"/>
                <a:ext cx="3657600" cy="1391376"/>
              </a:xfrm>
            </p:spPr>
            <p:txBody>
              <a:bodyPr/>
              <a:lstStyle/>
              <a:p>
                <a:r>
                  <a:rPr lang="ru-RU" dirty="0" smtClean="0"/>
                  <a:t>Отрезок равен 16см. Найти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ru-RU" dirty="0" smtClean="0"/>
                  <a:t> отрезка.</a:t>
                </a:r>
                <a:endParaRPr lang="ru-RU" dirty="0"/>
              </a:p>
            </p:txBody>
          </p:sp>
        </mc:Choice>
        <mc:Fallback xmlns="">
          <p:sp>
            <p:nvSpPr>
              <p:cNvPr id="5" name="Текс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836712"/>
                <a:ext cx="3657600" cy="1391376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Текст 5"/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4343400" y="836712"/>
                <a:ext cx="3657600" cy="1391376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dirty="0" smtClean="0"/>
                  <a:t>отрезка равны 10см. Найти весь отрезок.</a:t>
                </a:r>
                <a:endParaRPr lang="ru-RU" dirty="0"/>
              </a:p>
            </p:txBody>
          </p:sp>
        </mc:Choice>
        <mc:Fallback xmlns="">
          <p:sp>
            <p:nvSpPr>
              <p:cNvPr id="6" name="Текс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4343400" y="836712"/>
                <a:ext cx="3657600" cy="1391376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единительная линия 7"/>
          <p:cNvCxnSpPr/>
          <p:nvPr/>
        </p:nvCxnSpPr>
        <p:spPr>
          <a:xfrm flipH="1">
            <a:off x="755576" y="3068960"/>
            <a:ext cx="3096344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07704" y="263691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16см.</a:t>
            </a:r>
            <a:endParaRPr lang="ru-RU" dirty="0"/>
          </a:p>
        </p:txBody>
      </p:sp>
      <p:sp>
        <p:nvSpPr>
          <p:cNvPr id="13" name="Правая фигурная скобка 12"/>
          <p:cNvSpPr/>
          <p:nvPr/>
        </p:nvSpPr>
        <p:spPr>
          <a:xfrm rot="5400000">
            <a:off x="5257504" y="2602339"/>
            <a:ext cx="432050" cy="136529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547664" y="3501009"/>
                <a:ext cx="1368152" cy="484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ru-RU" dirty="0" smtClean="0"/>
                  <a:t>доли=?</a:t>
                </a:r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3501009"/>
                <a:ext cx="1368152" cy="484043"/>
              </a:xfrm>
              <a:prstGeom prst="rect">
                <a:avLst/>
              </a:prstGeom>
              <a:blipFill rotWithShape="1">
                <a:blip r:embed="rId4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67544" y="4725143"/>
                <a:ext cx="367240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16:4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3=12(см.)</m:t>
                    </m:r>
                  </m:oMath>
                </a14:m>
                <a:endParaRPr lang="ru-RU" b="0" dirty="0" smtClean="0">
                  <a:ea typeface="Cambria Math"/>
                </a:endParaRPr>
              </a:p>
              <a:p>
                <a:r>
                  <a:rPr lang="ru-RU" dirty="0" smtClean="0"/>
                  <a:t>Ответ:12см.</a:t>
                </a:r>
                <a:endParaRPr lang="ru-RU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725143"/>
                <a:ext cx="3672408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1495" t="-4717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Прямая соединительная линия 15"/>
          <p:cNvCxnSpPr/>
          <p:nvPr/>
        </p:nvCxnSpPr>
        <p:spPr>
          <a:xfrm flipH="1">
            <a:off x="4788024" y="3068960"/>
            <a:ext cx="3096344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авая фигурная скобка 16"/>
          <p:cNvSpPr/>
          <p:nvPr/>
        </p:nvSpPr>
        <p:spPr>
          <a:xfrm rot="5400000">
            <a:off x="1680006" y="2187786"/>
            <a:ext cx="432048" cy="228090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931336" y="2636912"/>
            <a:ext cx="656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?см.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355976" y="3283145"/>
                <a:ext cx="2517423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ru-RU" b="0" i="1" smtClean="0">
                          <a:latin typeface="Cambria Math"/>
                        </a:rPr>
                        <m:t> доли=10см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283145"/>
                <a:ext cx="2517423" cy="63478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790882" y="4725144"/>
                <a:ext cx="32375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10:2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5=25</m:t>
                    </m:r>
                    <m:d>
                      <m:dPr>
                        <m:ctrlPr>
                          <a:rPr lang="ru-RU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см.</m:t>
                        </m:r>
                      </m:e>
                    </m:d>
                  </m:oMath>
                </a14:m>
                <a:endParaRPr lang="ru-RU" b="0" dirty="0" smtClean="0">
                  <a:ea typeface="Cambria Math"/>
                </a:endParaRPr>
              </a:p>
              <a:p>
                <a:r>
                  <a:rPr lang="ru-RU" dirty="0" smtClean="0"/>
                  <a:t>Ответ:25см.</a:t>
                </a:r>
                <a:endParaRPr lang="ru-RU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82" y="4725144"/>
                <a:ext cx="3237502" cy="646331"/>
              </a:xfrm>
              <a:prstGeom prst="rect">
                <a:avLst/>
              </a:prstGeom>
              <a:blipFill rotWithShape="1">
                <a:blip r:embed="rId7"/>
                <a:stretch>
                  <a:fillRect l="-1695" t="-4717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Прямая соединительная линия 21"/>
          <p:cNvCxnSpPr>
            <a:stCxn id="2" idx="0"/>
          </p:cNvCxnSpPr>
          <p:nvPr/>
        </p:nvCxnSpPr>
        <p:spPr>
          <a:xfrm>
            <a:off x="4229100" y="273050"/>
            <a:ext cx="63438" cy="6396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12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5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8153" y="116632"/>
            <a:ext cx="7543800" cy="635670"/>
          </a:xfrm>
        </p:spPr>
        <p:txBody>
          <a:bodyPr/>
          <a:lstStyle/>
          <a:p>
            <a:pPr algn="ctr"/>
            <a:r>
              <a:rPr lang="ru-RU" dirty="0" smtClean="0"/>
              <a:t>Сравни две задачи: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Текст 4"/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179512" y="908720"/>
                <a:ext cx="3996359" cy="2088232"/>
              </a:xfrm>
            </p:spPr>
            <p:txBody>
              <a:bodyPr/>
              <a:lstStyle/>
              <a:p>
                <a:r>
                  <a:rPr lang="ru-RU" sz="1800" dirty="0" smtClean="0"/>
                  <a:t>В вазе лежали 10слив,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1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1800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ru-RU" sz="1800" b="1" i="1" smtClean="0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1800" dirty="0" smtClean="0"/>
                  <a:t> из них жёлтые. Маша взяла все жёлтые сливы и отнесла бабушке. Сколько слив Маша отнесла бабушке?</a:t>
                </a:r>
                <a:endParaRPr lang="ru-RU" sz="1800" dirty="0"/>
              </a:p>
            </p:txBody>
          </p:sp>
        </mc:Choice>
        <mc:Fallback xmlns="">
          <p:sp>
            <p:nvSpPr>
              <p:cNvPr id="5" name="Текс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179512" y="908720"/>
                <a:ext cx="3996359" cy="2088232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Текст 6"/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4362760" y="783585"/>
                <a:ext cx="4248472" cy="2304256"/>
              </a:xfrm>
            </p:spPr>
            <p:txBody>
              <a:bodyPr/>
              <a:lstStyle/>
              <a:p>
                <a:r>
                  <a:rPr lang="ru-RU" sz="1800" dirty="0" smtClean="0"/>
                  <a:t>В вазе лежали сливы, среди которых было 4 жёлтых. Маша выбрала все жёлтые сливы и отнесла бабушке. Сколько всего слив было в вазе, если Маша забрала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1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1800" b="1" i="1" smtClean="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ru-RU" sz="1800" b="1" i="1" smtClean="0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1800" dirty="0" smtClean="0"/>
                  <a:t> всего количества слив.</a:t>
                </a:r>
                <a:endParaRPr lang="ru-RU" sz="1800" dirty="0"/>
              </a:p>
            </p:txBody>
          </p:sp>
        </mc:Choice>
        <mc:Fallback xmlns="">
          <p:sp>
            <p:nvSpPr>
              <p:cNvPr id="7" name="Текст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4362760" y="783585"/>
                <a:ext cx="4248472" cy="2304256"/>
              </a:xfrm>
              <a:blipFill rotWithShape="1">
                <a:blip r:embed="rId3"/>
                <a:stretch>
                  <a:fillRect b="-5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Овал 8"/>
          <p:cNvSpPr/>
          <p:nvPr/>
        </p:nvSpPr>
        <p:spPr>
          <a:xfrm>
            <a:off x="647564" y="3545894"/>
            <a:ext cx="216024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965863" y="3545894"/>
            <a:ext cx="216024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284162" y="3545894"/>
            <a:ext cx="216024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602461" y="3545894"/>
            <a:ext cx="216024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920760" y="3545894"/>
            <a:ext cx="216024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2239059" y="3545894"/>
            <a:ext cx="216024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557358" y="3545894"/>
            <a:ext cx="216024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2875657" y="3545894"/>
            <a:ext cx="216024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193956" y="3545894"/>
            <a:ext cx="216024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3512256" y="3545894"/>
            <a:ext cx="216024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4041846"/>
                <a:ext cx="1981802" cy="485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dirty="0" smtClean="0"/>
                  <a:t> доли=</a:t>
                </a:r>
                <a:r>
                  <a:rPr lang="ru-RU" sz="2000" b="1" dirty="0" smtClean="0">
                    <a:solidFill>
                      <a:schemeClr val="accent1"/>
                    </a:solidFill>
                  </a:rPr>
                  <a:t>?</a:t>
                </a:r>
                <a:r>
                  <a:rPr lang="ru-RU" dirty="0" smtClean="0"/>
                  <a:t>сливы</a:t>
                </a:r>
                <a:endParaRPr lang="ru-RU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041846"/>
                <a:ext cx="1981802" cy="485774"/>
              </a:xfrm>
              <a:prstGeom prst="rect">
                <a:avLst/>
              </a:prstGeom>
              <a:blipFill rotWithShape="1">
                <a:blip r:embed="rId4"/>
                <a:stretch>
                  <a:fillRect t="-1250" b="-87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22776"/>
            <a:ext cx="31099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558709" y="3953728"/>
                <a:ext cx="1987004" cy="485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dirty="0" smtClean="0"/>
                  <a:t> доли=4сливы</a:t>
                </a:r>
                <a:endParaRPr lang="ru-RU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709" y="3953728"/>
                <a:ext cx="1987004" cy="485774"/>
              </a:xfrm>
              <a:prstGeom prst="rect">
                <a:avLst/>
              </a:prstGeom>
              <a:blipFill rotWithShape="1">
                <a:blip r:embed="rId6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5536" y="5085184"/>
                <a:ext cx="3600400" cy="1432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10:5=2(сливы)-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dirty="0" smtClean="0"/>
                  <a:t>доля</a:t>
                </a:r>
              </a:p>
              <a:p>
                <a:r>
                  <a:rPr lang="ru-RU" dirty="0" smtClean="0"/>
                  <a:t>2</a:t>
                </a:r>
                <a:r>
                  <a:rPr lang="ru-RU" dirty="0" smtClean="0">
                    <a:latin typeface="Century Gothic"/>
                  </a:rPr>
                  <a:t>·3=6(слив)-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dirty="0" smtClean="0"/>
                  <a:t>доли</a:t>
                </a:r>
              </a:p>
              <a:p>
                <a:r>
                  <a:rPr lang="ru-RU" dirty="0" smtClean="0"/>
                  <a:t>Ответ:6слив отнесла Маша бабушке.</a:t>
                </a:r>
                <a:endParaRPr lang="ru-RU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085184"/>
                <a:ext cx="3600400" cy="1432636"/>
              </a:xfrm>
              <a:prstGeom prst="rect">
                <a:avLst/>
              </a:prstGeom>
              <a:blipFill rotWithShape="1">
                <a:blip r:embed="rId7"/>
                <a:stretch>
                  <a:fillRect l="-1523" b="-59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Прямая соединительная линия 31"/>
          <p:cNvCxnSpPr/>
          <p:nvPr/>
        </p:nvCxnSpPr>
        <p:spPr>
          <a:xfrm>
            <a:off x="575556" y="3401878"/>
            <a:ext cx="31527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63588" y="3068960"/>
            <a:ext cx="2756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10слив</a:t>
            </a:r>
            <a:endParaRPr lang="ru-RU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4932040" y="3401878"/>
            <a:ext cx="310991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868144" y="306896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/>
                </a:solidFill>
              </a:rPr>
              <a:t>?</a:t>
            </a:r>
            <a:r>
              <a:rPr lang="ru-RU" dirty="0" smtClean="0"/>
              <a:t>слив</a:t>
            </a:r>
            <a:endParaRPr lang="ru-RU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575556" y="4005064"/>
            <a:ext cx="1879527" cy="0"/>
          </a:xfrm>
          <a:prstGeom prst="line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4932040" y="3932071"/>
            <a:ext cx="1224136" cy="0"/>
          </a:xfrm>
          <a:prstGeom prst="line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427984" y="5085184"/>
                <a:ext cx="4032448" cy="1159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4:2=2(сливы)-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dirty="0" smtClean="0"/>
                  <a:t>доля</a:t>
                </a:r>
              </a:p>
              <a:p>
                <a:r>
                  <a:rPr lang="ru-RU" dirty="0" smtClean="0"/>
                  <a:t>2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5=10</m:t>
                    </m:r>
                    <m:d>
                      <m:dPr>
                        <m:ctrlPr>
                          <a:rPr lang="ru-RU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слив</m:t>
                        </m:r>
                      </m:e>
                    </m:d>
                    <m:r>
                      <a:rPr lang="ru-RU" b="0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ru-RU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dirty="0" smtClean="0"/>
                  <a:t>долей, все сливы</a:t>
                </a:r>
              </a:p>
              <a:p>
                <a:r>
                  <a:rPr lang="ru-RU" dirty="0" smtClean="0"/>
                  <a:t>Ответ:10слив было в вазе.</a:t>
                </a:r>
                <a:endParaRPr lang="ru-RU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5085184"/>
                <a:ext cx="4032448" cy="1159548"/>
              </a:xfrm>
              <a:prstGeom prst="rect">
                <a:avLst/>
              </a:prstGeom>
              <a:blipFill rotWithShape="1">
                <a:blip r:embed="rId8"/>
                <a:stretch>
                  <a:fillRect l="-1208" r="-453" b="-73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431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8" grpId="0" animBg="1"/>
      <p:bldP spid="29" grpId="0" animBg="1"/>
      <p:bldP spid="15" grpId="0"/>
      <p:bldP spid="17" grpId="0"/>
      <p:bldP spid="21" grpId="0"/>
      <p:bldP spid="33" grpId="0"/>
      <p:bldP spid="36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Текст 7"/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67544" y="188640"/>
                <a:ext cx="3657600" cy="2376264"/>
              </a:xfrm>
            </p:spPr>
            <p:txBody>
              <a:bodyPr/>
              <a:lstStyle/>
              <a:p>
                <a:r>
                  <a:rPr lang="ru-RU" dirty="0" smtClean="0"/>
                  <a:t>Ваня и Маша собрали грибы в одну большую корзину. Ваня собрал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dirty="0" smtClean="0"/>
                  <a:t> всех грибов. Сколько собрала Маша, если в корзине 63гриба?</a:t>
                </a:r>
                <a:endParaRPr lang="ru-RU" dirty="0"/>
              </a:p>
            </p:txBody>
          </p:sp>
        </mc:Choice>
        <mc:Fallback xmlns="">
          <p:sp>
            <p:nvSpPr>
              <p:cNvPr id="8" name="Текст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67544" y="188640"/>
                <a:ext cx="3657600" cy="237626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Текст 9"/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4355976" y="188640"/>
                <a:ext cx="3657600" cy="2376264"/>
              </a:xfrm>
            </p:spPr>
            <p:txBody>
              <a:bodyPr/>
              <a:lstStyle/>
              <a:p>
                <a:r>
                  <a:rPr lang="ru-RU" dirty="0" smtClean="0"/>
                  <a:t>Кира и Лиза собирали грибы. Кира собрала </a:t>
                </a:r>
                <a14:m>
                  <m:oMath xmlns:m="http://schemas.openxmlformats.org/officeDocument/2006/math">
                    <m:r>
                      <a:rPr lang="ru-RU" b="1" i="0" smtClean="0">
                        <a:latin typeface="Cambria Math"/>
                      </a:rPr>
                      <m:t>𝟐𝟒</m:t>
                    </m:r>
                    <m:r>
                      <a:rPr lang="ru-RU" b="1" i="0" smtClean="0">
                        <a:latin typeface="Cambria Math"/>
                      </a:rPr>
                      <m:t>гриба, что составило</m:t>
                    </m:r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dirty="0" smtClean="0"/>
                  <a:t> от общего количества грибов. Найдите сколько собрала Лиза.</a:t>
                </a:r>
                <a:endParaRPr lang="ru-RU" dirty="0"/>
              </a:p>
            </p:txBody>
          </p:sp>
        </mc:Choice>
        <mc:Fallback xmlns="">
          <p:sp>
            <p:nvSpPr>
              <p:cNvPr id="10" name="Текст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4355976" y="188640"/>
                <a:ext cx="3657600" cy="237626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Таблица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8308772"/>
                  </p:ext>
                </p:extLst>
              </p:nvPr>
            </p:nvGraphicFramePr>
            <p:xfrm>
              <a:off x="467544" y="2924944"/>
              <a:ext cx="2592288" cy="134708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64096"/>
                    <a:gridCol w="864096"/>
                    <a:gridCol w="864096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Доля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грибы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Ваня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lang="ru-RU" b="1" i="1" smtClean="0">
                                        <a:latin typeface="Cambria Math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Маша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?</a:t>
                          </a:r>
                          <a:endParaRPr lang="ru-RU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Таблица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8308772"/>
                  </p:ext>
                </p:extLst>
              </p:nvPr>
            </p:nvGraphicFramePr>
            <p:xfrm>
              <a:off x="467544" y="2924944"/>
              <a:ext cx="2592288" cy="134708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64096"/>
                    <a:gridCol w="864096"/>
                    <a:gridCol w="864096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Доля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грибы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605409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Ваня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418" t="-66667" r="-100709" b="-767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Маша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?</a:t>
                          </a:r>
                          <a:endParaRPr lang="ru-RU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19" name="Правая фигурная скобка 18"/>
          <p:cNvSpPr/>
          <p:nvPr/>
        </p:nvSpPr>
        <p:spPr>
          <a:xfrm>
            <a:off x="3088838" y="2924944"/>
            <a:ext cx="396750" cy="13681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3185928" y="3455131"/>
            <a:ext cx="907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63гриба</a:t>
            </a:r>
            <a:endParaRPr lang="ru-RU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Таблица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697610"/>
                  </p:ext>
                </p:extLst>
              </p:nvPr>
            </p:nvGraphicFramePr>
            <p:xfrm>
              <a:off x="4427984" y="2924945"/>
              <a:ext cx="3168352" cy="136815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08112"/>
                    <a:gridCol w="936104"/>
                    <a:gridCol w="1224136"/>
                  </a:tblGrid>
                  <a:tr h="391903"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Доля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грибы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Кира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ru-RU" b="1" i="1" smtClean="0">
                                        <a:latin typeface="Cambria Math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24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Лиза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?</a:t>
                          </a:r>
                          <a:endParaRPr lang="ru-RU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Таблица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697610"/>
                  </p:ext>
                </p:extLst>
              </p:nvPr>
            </p:nvGraphicFramePr>
            <p:xfrm>
              <a:off x="4427984" y="2924945"/>
              <a:ext cx="3168352" cy="136815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08112"/>
                    <a:gridCol w="936104"/>
                    <a:gridCol w="1224136"/>
                  </a:tblGrid>
                  <a:tr h="391903"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Доля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грибы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605409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Кира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7143" t="-69697" r="-131169" b="-767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24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Лиза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?</a:t>
                          </a:r>
                          <a:endParaRPr lang="ru-RU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2" name="Правая фигурная скобка 21"/>
          <p:cNvSpPr/>
          <p:nvPr/>
        </p:nvSpPr>
        <p:spPr>
          <a:xfrm>
            <a:off x="7668344" y="2924943"/>
            <a:ext cx="360040" cy="13681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 rot="16200000">
            <a:off x="7767084" y="3455989"/>
            <a:ext cx="9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?гриба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29815" y="4509120"/>
                <a:ext cx="3600400" cy="1314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63:7=9(грибов)</a:t>
                </a:r>
                <a14:m>
                  <m:oMath xmlns:m="http://schemas.openxmlformats.org/officeDocument/2006/math">
                    <m:r>
                      <a:rPr lang="ru-RU" b="0" i="0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ru-RU" b="0" i="1" smtClean="0">
                        <a:latin typeface="Cambria Math"/>
                      </a:rPr>
                      <m:t>доля</m:t>
                    </m:r>
                  </m:oMath>
                </a14:m>
                <a:r>
                  <a:rPr lang="ru-RU" dirty="0" smtClean="0"/>
                  <a:t> </a:t>
                </a:r>
              </a:p>
              <a:p>
                <a:r>
                  <a:rPr lang="ru-RU" dirty="0" smtClean="0"/>
                  <a:t>9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3=27</m:t>
                    </m:r>
                    <m:d>
                      <m:dPr>
                        <m:ctrlPr>
                          <a:rPr lang="ru-RU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грибов</m:t>
                        </m:r>
                      </m:e>
                    </m:d>
                    <m:r>
                      <a:rPr lang="ru-RU" b="0" i="1" smtClean="0">
                        <a:latin typeface="Cambria Math"/>
                        <a:ea typeface="Cambria Math"/>
                      </a:rPr>
                      <m:t>−собрал В.</m:t>
                    </m:r>
                  </m:oMath>
                </a14:m>
                <a:endParaRPr lang="ru-RU" b="0" dirty="0" smtClean="0">
                  <a:ea typeface="Cambria Math"/>
                </a:endParaRPr>
              </a:p>
              <a:p>
                <a:r>
                  <a:rPr lang="ru-RU" dirty="0" smtClean="0"/>
                  <a:t>63-27=36(грибов)-собрала М</a:t>
                </a:r>
              </a:p>
              <a:p>
                <a:r>
                  <a:rPr lang="ru-RU" dirty="0" smtClean="0"/>
                  <a:t>Ответ:36грибов собрала Маша</a:t>
                </a:r>
                <a:endParaRPr lang="ru-RU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15" y="4509120"/>
                <a:ext cx="3600400" cy="1314912"/>
              </a:xfrm>
              <a:prstGeom prst="rect">
                <a:avLst/>
              </a:prstGeom>
              <a:blipFill rotWithShape="1">
                <a:blip r:embed="rId6"/>
                <a:stretch>
                  <a:fillRect l="-1354" b="-69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355976" y="4509120"/>
                <a:ext cx="4392488" cy="1314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24:2=12(грибов)-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ru-RU" dirty="0" smtClean="0"/>
                  <a:t>доля</a:t>
                </a:r>
              </a:p>
              <a:p>
                <a:r>
                  <a:rPr lang="ru-RU" dirty="0" smtClean="0"/>
                  <a:t>12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7=84</m:t>
                    </m:r>
                    <m:d>
                      <m:dPr>
                        <m:ctrlPr>
                          <a:rPr lang="ru-RU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гриба</m:t>
                        </m:r>
                      </m:e>
                    </m:d>
                    <m:r>
                      <a:rPr lang="ru-RU" b="0" i="1" smtClean="0">
                        <a:latin typeface="Cambria Math"/>
                        <a:ea typeface="Cambria Math"/>
                      </a:rPr>
                      <m:t>−собрали девочки</m:t>
                    </m:r>
                  </m:oMath>
                </a14:m>
                <a:endParaRPr lang="ru-RU" b="0" dirty="0" smtClean="0">
                  <a:ea typeface="Cambria Math"/>
                </a:endParaRPr>
              </a:p>
              <a:p>
                <a:r>
                  <a:rPr lang="ru-RU" dirty="0" smtClean="0"/>
                  <a:t>84-24=60(грибов)-собрала Л</a:t>
                </a:r>
              </a:p>
              <a:p>
                <a:r>
                  <a:rPr lang="ru-RU" dirty="0" smtClean="0"/>
                  <a:t>Ответ:60грибов собрала Лиза</a:t>
                </a:r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509120"/>
                <a:ext cx="4392488" cy="1314912"/>
              </a:xfrm>
              <a:prstGeom prst="rect">
                <a:avLst/>
              </a:prstGeom>
              <a:blipFill rotWithShape="1">
                <a:blip r:embed="rId7"/>
                <a:stretch>
                  <a:fillRect l="-1250" b="-69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52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  <p:bldP spid="10" grpId="0" build="p" animBg="1"/>
      <p:bldP spid="19" grpId="0" animBg="1"/>
      <p:bldP spid="20" grpId="0"/>
      <p:bldP spid="22" grpId="0" animBg="1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к задачам: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Можно ли решить задачу другим способом?</a:t>
            </a:r>
          </a:p>
          <a:p>
            <a:r>
              <a:rPr lang="ru-RU" dirty="0" smtClean="0"/>
              <a:t>Какую долю от всех грибов собрала Маша?</a:t>
            </a:r>
          </a:p>
          <a:p>
            <a:r>
              <a:rPr lang="ru-RU" dirty="0" smtClean="0"/>
              <a:t>Запиши другой способ решения.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Можно ли решить задачу другим способом?</a:t>
            </a:r>
          </a:p>
          <a:p>
            <a:r>
              <a:rPr lang="ru-RU" dirty="0" smtClean="0"/>
              <a:t>Какую долю всех грибов собрала Лиза?</a:t>
            </a:r>
          </a:p>
          <a:p>
            <a:r>
              <a:rPr lang="ru-RU" dirty="0" smtClean="0"/>
              <a:t>Запиши другой способ решения.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53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635670"/>
          </a:xfrm>
        </p:spPr>
        <p:txBody>
          <a:bodyPr/>
          <a:lstStyle/>
          <a:p>
            <a:r>
              <a:rPr lang="ru-RU" dirty="0" smtClean="0"/>
              <a:t>Сравни свои решения с таким: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2"/>
              </p:nvPr>
            </p:nvSpPr>
            <p:spPr>
              <a:xfrm>
                <a:off x="457200" y="4149080"/>
                <a:ext cx="3657600" cy="209932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ru-RU" dirty="0" smtClean="0"/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dirty="0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b="0" i="1" dirty="0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ru-RU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dirty="0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ru-RU" b="0" i="1" dirty="0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ru-RU" dirty="0" smtClean="0"/>
                  <a:t>(доли)-собрала М</a:t>
                </a:r>
              </a:p>
              <a:p>
                <a:r>
                  <a:rPr lang="ru-RU" dirty="0" smtClean="0"/>
                  <a:t>63:7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4=36</m:t>
                    </m:r>
                    <m:d>
                      <m:dPr>
                        <m:ctrlPr>
                          <a:rPr lang="ru-RU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грибов</m:t>
                        </m:r>
                      </m:e>
                    </m:d>
                  </m:oMath>
                </a14:m>
                <a:endParaRPr lang="ru-RU" b="0" dirty="0" smtClean="0">
                  <a:ea typeface="Cambria Math"/>
                </a:endParaRPr>
              </a:p>
              <a:p>
                <a:r>
                  <a:rPr lang="ru-RU" dirty="0" smtClean="0"/>
                  <a:t>Ответ:36грибов собрала Маша.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>
              <a:xfrm>
                <a:off x="457200" y="4149080"/>
                <a:ext cx="3657600" cy="2099320"/>
              </a:xfrm>
              <a:blipFill rotWithShape="1">
                <a:blip r:embed="rId3"/>
                <a:stretch>
                  <a:fillRect l="-667" r="-2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3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355976" y="4149080"/>
                <a:ext cx="4104456" cy="2099320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ru-RU" dirty="0" smtClean="0"/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dirty="0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b="0" i="1" dirty="0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ru-RU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dirty="0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ru-RU" b="0" i="1" dirty="0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ru-RU" dirty="0" smtClean="0"/>
                  <a:t>(доли)-собрала Л.</a:t>
                </a:r>
              </a:p>
              <a:p>
                <a:r>
                  <a:rPr lang="ru-RU" dirty="0" smtClean="0"/>
                  <a:t>24</a:t>
                </a:r>
                <a14:m>
                  <m:oMath xmlns:m="http://schemas.openxmlformats.org/officeDocument/2006/math">
                    <m:r>
                      <a:rPr lang="ru-RU" b="0" i="0" smtClean="0">
                        <a:latin typeface="Cambria Math"/>
                        <a:ea typeface="Cambria Math"/>
                      </a:rPr>
                      <m:t>:2</m:t>
                    </m:r>
                    <m:r>
                      <a:rPr lang="ru-RU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5=60</m:t>
                    </m:r>
                    <m:d>
                      <m:dPr>
                        <m:ctrlPr>
                          <a:rPr lang="ru-RU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грибов</m:t>
                        </m:r>
                      </m:e>
                    </m:d>
                    <m:r>
                      <a:rPr lang="ru-RU" b="0" i="1" smtClean="0">
                        <a:latin typeface="Cambria Math"/>
                        <a:ea typeface="Cambria Math"/>
                      </a:rPr>
                      <m:t>−собрала Л.</m:t>
                    </m:r>
                  </m:oMath>
                </a14:m>
                <a:endParaRPr lang="ru-RU" dirty="0" smtClean="0"/>
              </a:p>
              <a:p>
                <a:r>
                  <a:rPr lang="ru-RU" dirty="0" smtClean="0"/>
                  <a:t>Ответ:60грибов собрала Лиза.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355976" y="4149080"/>
                <a:ext cx="4104456" cy="2099320"/>
              </a:xfrm>
              <a:blipFill rotWithShape="1">
                <a:blip r:embed="rId4"/>
                <a:stretch>
                  <a:fillRect l="-743" t="-872" r="-149" b="-34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Текст 4"/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395536" y="980728"/>
                <a:ext cx="3657600" cy="2507352"/>
              </a:xfrm>
            </p:spPr>
            <p:txBody>
              <a:bodyPr/>
              <a:lstStyle/>
              <a:p>
                <a:r>
                  <a:rPr lang="ru-RU" dirty="0"/>
                  <a:t>Ваня и Маша собрали грибы в одну большую корзину. Ваня собрал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ru-RU" i="1"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dirty="0"/>
                  <a:t> всех грибов. Сколько собрала Маша, если в корзине 63гриба?</a:t>
                </a:r>
              </a:p>
            </p:txBody>
          </p:sp>
        </mc:Choice>
        <mc:Fallback xmlns="">
          <p:sp>
            <p:nvSpPr>
              <p:cNvPr id="5" name="Текс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395536" y="980728"/>
                <a:ext cx="3657600" cy="2507352"/>
              </a:xfr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Текст 5"/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4355976" y="980728"/>
                <a:ext cx="3657600" cy="2520280"/>
              </a:xfrm>
            </p:spPr>
            <p:txBody>
              <a:bodyPr/>
              <a:lstStyle/>
              <a:p>
                <a:r>
                  <a:rPr lang="ru-RU" dirty="0"/>
                  <a:t>Кира и Лиза собирали грибы. Кира собрала </a:t>
                </a:r>
                <a14:m>
                  <m:oMath xmlns:m="http://schemas.openxmlformats.org/officeDocument/2006/math">
                    <m:r>
                      <a:rPr lang="ru-RU">
                        <a:latin typeface="Cambria Math"/>
                      </a:rPr>
                      <m:t>𝟐𝟒</m:t>
                    </m:r>
                    <m:r>
                      <a:rPr lang="ru-RU">
                        <a:latin typeface="Cambria Math"/>
                      </a:rPr>
                      <m:t>гриба, что составило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ru-RU" i="1"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dirty="0"/>
                  <a:t> от общего количества грибов. Найдите сколько собрала Лиза</a:t>
                </a:r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6" name="Текс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4355976" y="980728"/>
                <a:ext cx="3657600" cy="2520280"/>
              </a:xfr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441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179512" y="116632"/>
            <a:ext cx="8424935" cy="647923"/>
          </a:xfrm>
        </p:spPr>
        <p:txBody>
          <a:bodyPr>
            <a:normAutofit/>
          </a:bodyPr>
          <a:lstStyle/>
          <a:p>
            <a:r>
              <a:rPr lang="ru-RU" dirty="0" smtClean="0"/>
              <a:t>Задачи для самостоятельного решения: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Текст 7"/>
              <p:cNvSpPr>
                <a:spLocks noGrp="1"/>
              </p:cNvSpPr>
              <p:nvPr>
                <p:ph type="body" idx="4294967295"/>
              </p:nvPr>
            </p:nvSpPr>
            <p:spPr>
              <a:xfrm>
                <a:off x="179512" y="1052736"/>
                <a:ext cx="8568952" cy="5544616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Базовый уровень:</a:t>
                </a:r>
              </a:p>
              <a:p>
                <a:r>
                  <a:rPr lang="ru-RU" dirty="0" smtClean="0"/>
                  <a:t>Отрезок равен 57см. Найти сколько сантиметров составляют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dirty="0" smtClean="0"/>
                  <a:t>отрезка.</a:t>
                </a:r>
              </a:p>
              <a:p>
                <a:r>
                  <a:rPr lang="ru-RU" dirty="0" smtClean="0"/>
                  <a:t>Дорога от </a:t>
                </a:r>
                <a:r>
                  <a:rPr lang="ru-RU" dirty="0" err="1" smtClean="0"/>
                  <a:t>Краково</a:t>
                </a:r>
                <a:r>
                  <a:rPr lang="ru-RU" dirty="0" smtClean="0"/>
                  <a:t> до </a:t>
                </a:r>
                <a:r>
                  <a:rPr lang="ru-RU" dirty="0" err="1" smtClean="0"/>
                  <a:t>Чижово</a:t>
                </a:r>
                <a:r>
                  <a:rPr lang="ru-RU" dirty="0" smtClean="0"/>
                  <a:t> равна 36 км. Велосипедист проехал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dirty="0" smtClean="0"/>
                  <a:t>км. Найти сколько километров осталось ещё проехать?</a:t>
                </a:r>
              </a:p>
              <a:p>
                <a:r>
                  <a:rPr lang="ru-RU" dirty="0" smtClean="0"/>
                  <a:t>Дорожные работники заасфальтировали 16км дороги и выполнили при этом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dirty="0" smtClean="0"/>
                  <a:t>запланированной работы. Сколько всего километров должны заасфальтировать дорожные работники?</a:t>
                </a:r>
              </a:p>
              <a:p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Дядя Фёдор съел </m:t>
                    </m:r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13</m:t>
                        </m:r>
                      </m:den>
                    </m:f>
                  </m:oMath>
                </a14:m>
                <a:r>
                  <a:rPr lang="ru-RU" dirty="0" smtClean="0"/>
                  <a:t> мороженого, что составило 24грамма. А оставшееся мороженое  съел </a:t>
                </a:r>
                <a:r>
                  <a:rPr lang="ru-RU" dirty="0" err="1" smtClean="0"/>
                  <a:t>Матросскин</a:t>
                </a:r>
                <a:r>
                  <a:rPr lang="ru-RU" dirty="0" smtClean="0"/>
                  <a:t>. Сколько грамм мороженого досталось </a:t>
                </a:r>
                <a:r>
                  <a:rPr lang="ru-RU" dirty="0" err="1" smtClean="0"/>
                  <a:t>Матросскину</a:t>
                </a:r>
                <a:r>
                  <a:rPr lang="ru-RU" dirty="0" smtClean="0"/>
                  <a:t>?</a:t>
                </a:r>
              </a:p>
              <a:p>
                <a:pPr marL="0" indent="0">
                  <a:buNone/>
                </a:pPr>
                <a:r>
                  <a:rPr lang="ru-RU" dirty="0" smtClean="0"/>
                  <a:t>Дополнительно:</a:t>
                </a:r>
              </a:p>
              <a:p>
                <a:r>
                  <a:rPr lang="ru-RU" dirty="0" smtClean="0"/>
                  <a:t>Двое друзей вместе съели на Дне рождения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dirty="0" smtClean="0"/>
                  <a:t> всех мандаринов из вазы. Сколько ещё мандаринов осталось в вазе, если первый друг съел полкило мандаринов, а второй 350гр мандаринов.</a:t>
                </a:r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  <a:p>
                <a:endParaRPr lang="ru-RU" dirty="0" smtClean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8" name="Текст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179512" y="1052736"/>
                <a:ext cx="8568952" cy="5544616"/>
              </a:xfrm>
              <a:blipFill rotWithShape="1">
                <a:blip r:embed="rId2"/>
                <a:stretch>
                  <a:fillRect l="-711" t="-1100" r="-8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276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тех кому темя оказалась трудной: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67544" y="1413080"/>
                <a:ext cx="7467600" cy="396013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ru-RU" dirty="0" smtClean="0"/>
                  <a:t>Длина ленты 12метров. Найти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ru-RU" dirty="0" smtClean="0"/>
                  <a:t> этой ленты.</a:t>
                </a:r>
              </a:p>
              <a:p>
                <a:r>
                  <a:rPr lang="ru-RU" dirty="0" smtClean="0"/>
                  <a:t>Необходимо заасфальтировать дорогу длиной 25км. В первый день заасфальтировали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dirty="0" smtClean="0"/>
                  <a:t>дороги. Найти сколько осталось заасфальтировать во второй день.</a:t>
                </a:r>
                <a:endParaRPr lang="ru-RU" dirty="0"/>
              </a:p>
              <a:p>
                <a:r>
                  <a:rPr lang="ru-RU" dirty="0" smtClean="0"/>
                  <a:t>Дорога от Кракова до Жукова составляет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ru-RU" dirty="0" smtClean="0"/>
                  <a:t> дороги от Кракова до Быкова. Найти длину дороги от Кракова до Быкова, если от Кракова до Жукова 14км.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67544" y="1413080"/>
                <a:ext cx="7467600" cy="3960136"/>
              </a:xfrm>
              <a:blipFill rotWithShape="1">
                <a:blip r:embed="rId2"/>
                <a:stretch>
                  <a:fillRect l="-408" t="-6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единительная линия 4"/>
          <p:cNvCxnSpPr/>
          <p:nvPr/>
        </p:nvCxnSpPr>
        <p:spPr>
          <a:xfrm>
            <a:off x="1934736" y="6068496"/>
            <a:ext cx="4581480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олилиния 6"/>
          <p:cNvSpPr/>
          <p:nvPr/>
        </p:nvSpPr>
        <p:spPr>
          <a:xfrm>
            <a:off x="2642223" y="6013723"/>
            <a:ext cx="0" cy="78537"/>
          </a:xfrm>
          <a:custGeom>
            <a:avLst/>
            <a:gdLst>
              <a:gd name="connsiteX0" fmla="*/ 0 w 0"/>
              <a:gd name="connsiteY0" fmla="*/ 0 h 78537"/>
              <a:gd name="connsiteX1" fmla="*/ 0 w 0"/>
              <a:gd name="connsiteY1" fmla="*/ 78537 h 7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8537">
                <a:moveTo>
                  <a:pt x="0" y="0"/>
                </a:moveTo>
                <a:lnTo>
                  <a:pt x="0" y="7853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3275856" y="6013722"/>
            <a:ext cx="0" cy="78537"/>
          </a:xfrm>
          <a:custGeom>
            <a:avLst/>
            <a:gdLst>
              <a:gd name="connsiteX0" fmla="*/ 0 w 0"/>
              <a:gd name="connsiteY0" fmla="*/ 0 h 78537"/>
              <a:gd name="connsiteX1" fmla="*/ 0 w 0"/>
              <a:gd name="connsiteY1" fmla="*/ 78537 h 7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8537">
                <a:moveTo>
                  <a:pt x="0" y="0"/>
                </a:moveTo>
                <a:lnTo>
                  <a:pt x="0" y="7853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3923928" y="6014268"/>
            <a:ext cx="0" cy="78537"/>
          </a:xfrm>
          <a:custGeom>
            <a:avLst/>
            <a:gdLst>
              <a:gd name="connsiteX0" fmla="*/ 0 w 0"/>
              <a:gd name="connsiteY0" fmla="*/ 0 h 78537"/>
              <a:gd name="connsiteX1" fmla="*/ 0 w 0"/>
              <a:gd name="connsiteY1" fmla="*/ 78537 h 7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8537">
                <a:moveTo>
                  <a:pt x="0" y="0"/>
                </a:moveTo>
                <a:lnTo>
                  <a:pt x="0" y="7853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4577610" y="6013721"/>
            <a:ext cx="0" cy="78537"/>
          </a:xfrm>
          <a:custGeom>
            <a:avLst/>
            <a:gdLst>
              <a:gd name="connsiteX0" fmla="*/ 0 w 0"/>
              <a:gd name="connsiteY0" fmla="*/ 0 h 78537"/>
              <a:gd name="connsiteX1" fmla="*/ 0 w 0"/>
              <a:gd name="connsiteY1" fmla="*/ 78537 h 7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8537">
                <a:moveTo>
                  <a:pt x="0" y="0"/>
                </a:moveTo>
                <a:lnTo>
                  <a:pt x="0" y="7853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5868144" y="6022137"/>
            <a:ext cx="0" cy="78537"/>
          </a:xfrm>
          <a:custGeom>
            <a:avLst/>
            <a:gdLst>
              <a:gd name="connsiteX0" fmla="*/ 0 w 0"/>
              <a:gd name="connsiteY0" fmla="*/ 0 h 78537"/>
              <a:gd name="connsiteX1" fmla="*/ 0 w 0"/>
              <a:gd name="connsiteY1" fmla="*/ 78537 h 7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8537">
                <a:moveTo>
                  <a:pt x="0" y="0"/>
                </a:moveTo>
                <a:lnTo>
                  <a:pt x="0" y="7853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5220072" y="6014268"/>
            <a:ext cx="0" cy="78537"/>
          </a:xfrm>
          <a:custGeom>
            <a:avLst/>
            <a:gdLst>
              <a:gd name="connsiteX0" fmla="*/ 0 w 0"/>
              <a:gd name="connsiteY0" fmla="*/ 0 h 78537"/>
              <a:gd name="connsiteX1" fmla="*/ 0 w 0"/>
              <a:gd name="connsiteY1" fmla="*/ 78537 h 7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8537">
                <a:moveTo>
                  <a:pt x="0" y="0"/>
                </a:moveTo>
                <a:lnTo>
                  <a:pt x="0" y="7853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2523184" y="5512226"/>
            <a:ext cx="172175" cy="134907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174171" y="618676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14км.</a:t>
            </a:r>
            <a:endParaRPr lang="ru-RU" dirty="0"/>
          </a:p>
        </p:txBody>
      </p:sp>
      <p:sp>
        <p:nvSpPr>
          <p:cNvPr id="18" name="Левая фигурная скобка 17"/>
          <p:cNvSpPr/>
          <p:nvPr/>
        </p:nvSpPr>
        <p:spPr>
          <a:xfrm rot="5400000">
            <a:off x="4003716" y="3436782"/>
            <a:ext cx="443518" cy="458148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231188" y="5151820"/>
            <a:ext cx="113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?км.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2794623" y="6166123"/>
            <a:ext cx="0" cy="78537"/>
          </a:xfrm>
          <a:custGeom>
            <a:avLst/>
            <a:gdLst>
              <a:gd name="connsiteX0" fmla="*/ 0 w 0"/>
              <a:gd name="connsiteY0" fmla="*/ 0 h 78537"/>
              <a:gd name="connsiteX1" fmla="*/ 0 w 0"/>
              <a:gd name="connsiteY1" fmla="*/ 78537 h 7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8537">
                <a:moveTo>
                  <a:pt x="0" y="0"/>
                </a:moveTo>
                <a:lnTo>
                  <a:pt x="0" y="7853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638850" y="5789968"/>
            <a:ext cx="387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110275" y="5727522"/>
            <a:ext cx="30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516216" y="591218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86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94645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Удачи!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59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Symphony">
      <a:dk1>
        <a:sysClr val="windowText" lastClr="000000"/>
      </a:dk1>
      <a:lt1>
        <a:sysClr val="window" lastClr="FFFFFF"/>
      </a:lt1>
      <a:dk2>
        <a:srgbClr val="241F00"/>
      </a:dk2>
      <a:lt2>
        <a:srgbClr val="E5E9F7"/>
      </a:lt2>
      <a:accent1>
        <a:srgbClr val="AE0000"/>
      </a:accent1>
      <a:accent2>
        <a:srgbClr val="63457F"/>
      </a:accent2>
      <a:accent3>
        <a:srgbClr val="255775"/>
      </a:accent3>
      <a:accent4>
        <a:srgbClr val="A47C0C"/>
      </a:accent4>
      <a:accent5>
        <a:srgbClr val="39378D"/>
      </a:accent5>
      <a:accent6>
        <a:srgbClr val="680039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2660</TotalTime>
  <Words>735</Words>
  <Application>Microsoft Office PowerPoint</Application>
  <PresentationFormat>Экран (4:3)</PresentationFormat>
  <Paragraphs>116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Нахождение части от числа  и  нахождение числа по его части</vt:lpstr>
      <vt:lpstr>Реши задачи:</vt:lpstr>
      <vt:lpstr>Сравни две задачи:</vt:lpstr>
      <vt:lpstr>Презентация PowerPoint</vt:lpstr>
      <vt:lpstr>Вопросы к задачам:</vt:lpstr>
      <vt:lpstr>Сравни свои решения с таким:</vt:lpstr>
      <vt:lpstr>Задачи для самостоятельного решения:</vt:lpstr>
      <vt:lpstr>Для тех кому темя оказалась трудной:</vt:lpstr>
      <vt:lpstr>Удачи!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Нахождение части от числа  и  нахождение числа по его части</dc:title>
  <dc:creator>Наталья</dc:creator>
  <cp:lastModifiedBy>Наталья</cp:lastModifiedBy>
  <cp:revision>28</cp:revision>
  <dcterms:created xsi:type="dcterms:W3CDTF">2012-01-21T19:18:11Z</dcterms:created>
  <dcterms:modified xsi:type="dcterms:W3CDTF">2012-03-26T08:57:25Z</dcterms:modified>
</cp:coreProperties>
</file>