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3" r:id="rId9"/>
    <p:sldId id="270" r:id="rId10"/>
    <p:sldId id="262" r:id="rId11"/>
    <p:sldId id="264" r:id="rId12"/>
    <p:sldId id="265" r:id="rId13"/>
    <p:sldId id="266" r:id="rId14"/>
    <p:sldId id="272" r:id="rId15"/>
    <p:sldId id="267" r:id="rId16"/>
    <p:sldId id="271" r:id="rId17"/>
    <p:sldId id="273" r:id="rId18"/>
    <p:sldId id="281" r:id="rId19"/>
    <p:sldId id="269" r:id="rId20"/>
    <p:sldId id="278" r:id="rId21"/>
    <p:sldId id="274" r:id="rId22"/>
    <p:sldId id="275" r:id="rId23"/>
    <p:sldId id="276" r:id="rId24"/>
    <p:sldId id="279" r:id="rId25"/>
    <p:sldId id="277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20C2B-A00C-4BB7-A29B-867277F24F9C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5713B3-F177-4162-80E2-26EA20E71B9C}">
      <dgm:prSet phldrT="[Текст]"/>
      <dgm:spPr/>
      <dgm:t>
        <a:bodyPr/>
        <a:lstStyle/>
        <a:p>
          <a:r>
            <a:rPr lang="ru-RU" dirty="0" smtClean="0"/>
            <a:t>     Спектры испускания</a:t>
          </a:r>
          <a:endParaRPr lang="ru-RU" dirty="0"/>
        </a:p>
      </dgm:t>
    </dgm:pt>
    <dgm:pt modelId="{AB991325-899C-4100-BC07-CA5C92DA61C6}" type="parTrans" cxnId="{9FF206F4-26F2-40DA-93C2-5898F51B3DEB}">
      <dgm:prSet/>
      <dgm:spPr/>
      <dgm:t>
        <a:bodyPr/>
        <a:lstStyle/>
        <a:p>
          <a:endParaRPr lang="ru-RU"/>
        </a:p>
      </dgm:t>
    </dgm:pt>
    <dgm:pt modelId="{A7CB7CD3-AD62-4C30-9FFE-4E77A3899EA1}" type="sibTrans" cxnId="{9FF206F4-26F2-40DA-93C2-5898F51B3DEB}">
      <dgm:prSet/>
      <dgm:spPr/>
      <dgm:t>
        <a:bodyPr/>
        <a:lstStyle/>
        <a:p>
          <a:endParaRPr lang="ru-RU"/>
        </a:p>
      </dgm:t>
    </dgm:pt>
    <dgm:pt modelId="{E807ECD3-8937-4D79-A884-3CD42294A25D}">
      <dgm:prSet phldrT="[Текст]"/>
      <dgm:spPr/>
      <dgm:t>
        <a:bodyPr/>
        <a:lstStyle/>
        <a:p>
          <a:r>
            <a:rPr lang="ru-RU" dirty="0" smtClean="0"/>
            <a:t>сплошной</a:t>
          </a:r>
          <a:endParaRPr lang="ru-RU" dirty="0"/>
        </a:p>
      </dgm:t>
    </dgm:pt>
    <dgm:pt modelId="{8B1DBE92-8D3C-43F6-AAA3-A6058BAE7BED}" type="parTrans" cxnId="{693C6B21-A428-4100-AA79-92795F99EAEF}">
      <dgm:prSet/>
      <dgm:spPr/>
      <dgm:t>
        <a:bodyPr/>
        <a:lstStyle/>
        <a:p>
          <a:endParaRPr lang="ru-RU"/>
        </a:p>
      </dgm:t>
    </dgm:pt>
    <dgm:pt modelId="{505FEA5F-AFCB-4B6A-9252-7FF530392BB4}" type="sibTrans" cxnId="{693C6B21-A428-4100-AA79-92795F99EAEF}">
      <dgm:prSet/>
      <dgm:spPr/>
      <dgm:t>
        <a:bodyPr/>
        <a:lstStyle/>
        <a:p>
          <a:endParaRPr lang="ru-RU"/>
        </a:p>
      </dgm:t>
    </dgm:pt>
    <dgm:pt modelId="{8DB79E56-66EA-4728-94C4-15B5D016F75D}">
      <dgm:prSet phldrT="[Текст]"/>
      <dgm:spPr/>
      <dgm:t>
        <a:bodyPr/>
        <a:lstStyle/>
        <a:p>
          <a:r>
            <a:rPr lang="ru-RU" dirty="0" smtClean="0"/>
            <a:t>линейчатый</a:t>
          </a:r>
          <a:endParaRPr lang="ru-RU" dirty="0"/>
        </a:p>
      </dgm:t>
    </dgm:pt>
    <dgm:pt modelId="{C1EAABD4-D50A-4CF4-8779-7E5D03A56E1C}" type="parTrans" cxnId="{B32D88E3-4226-4B65-863C-3BC4096B56E4}">
      <dgm:prSet/>
      <dgm:spPr/>
      <dgm:t>
        <a:bodyPr/>
        <a:lstStyle/>
        <a:p>
          <a:endParaRPr lang="ru-RU"/>
        </a:p>
      </dgm:t>
    </dgm:pt>
    <dgm:pt modelId="{8F0308F3-120A-42A5-B076-11465C8B22BB}" type="sibTrans" cxnId="{B32D88E3-4226-4B65-863C-3BC4096B56E4}">
      <dgm:prSet/>
      <dgm:spPr/>
      <dgm:t>
        <a:bodyPr/>
        <a:lstStyle/>
        <a:p>
          <a:endParaRPr lang="ru-RU"/>
        </a:p>
      </dgm:t>
    </dgm:pt>
    <dgm:pt modelId="{C9C1CF1A-8E85-4B75-BC40-4A5E483629A1}">
      <dgm:prSet phldrT="[Текст]"/>
      <dgm:spPr/>
      <dgm:t>
        <a:bodyPr/>
        <a:lstStyle/>
        <a:p>
          <a:r>
            <a:rPr lang="ru-RU" dirty="0" smtClean="0"/>
            <a:t>      Спектры поглощения</a:t>
          </a:r>
          <a:endParaRPr lang="ru-RU" dirty="0"/>
        </a:p>
      </dgm:t>
    </dgm:pt>
    <dgm:pt modelId="{E5176CA7-F872-4E6B-9376-3BFB4E09B0D9}" type="parTrans" cxnId="{AA7C29A5-4BE5-4E9E-A1B9-485AD727D5A9}">
      <dgm:prSet/>
      <dgm:spPr/>
      <dgm:t>
        <a:bodyPr/>
        <a:lstStyle/>
        <a:p>
          <a:endParaRPr lang="ru-RU"/>
        </a:p>
      </dgm:t>
    </dgm:pt>
    <dgm:pt modelId="{2E23ABB0-6A46-412F-BB3B-D10DB09C5856}" type="sibTrans" cxnId="{AA7C29A5-4BE5-4E9E-A1B9-485AD727D5A9}">
      <dgm:prSet/>
      <dgm:spPr/>
      <dgm:t>
        <a:bodyPr/>
        <a:lstStyle/>
        <a:p>
          <a:endParaRPr lang="ru-RU"/>
        </a:p>
      </dgm:t>
    </dgm:pt>
    <dgm:pt modelId="{B5FFA1F6-8321-475D-ABE9-D5D83065F299}">
      <dgm:prSet phldrT="[Текст]"/>
      <dgm:spPr/>
      <dgm:t>
        <a:bodyPr/>
        <a:lstStyle/>
        <a:p>
          <a:r>
            <a:rPr lang="ru-RU" dirty="0" smtClean="0"/>
            <a:t>полосатый</a:t>
          </a:r>
          <a:endParaRPr lang="ru-RU" dirty="0"/>
        </a:p>
      </dgm:t>
    </dgm:pt>
    <dgm:pt modelId="{29CA3564-C70D-488F-9D4B-4EE064F1872C}" type="parTrans" cxnId="{F7980FE4-1487-4BB9-B1FB-0D0E8486725D}">
      <dgm:prSet/>
      <dgm:spPr/>
    </dgm:pt>
    <dgm:pt modelId="{58082B40-3436-47B9-8E09-46248B3FA714}" type="sibTrans" cxnId="{F7980FE4-1487-4BB9-B1FB-0D0E8486725D}">
      <dgm:prSet/>
      <dgm:spPr/>
    </dgm:pt>
    <dgm:pt modelId="{C0BC5387-DBD6-4F32-A949-57E9679EDF27}" type="pres">
      <dgm:prSet presAssocID="{BC520C2B-A00C-4BB7-A29B-867277F24F9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8F1266-E412-46BB-9458-D0F665C543F2}" type="pres">
      <dgm:prSet presAssocID="{EE5713B3-F177-4162-80E2-26EA20E71B9C}" presName="comp" presStyleCnt="0"/>
      <dgm:spPr/>
    </dgm:pt>
    <dgm:pt modelId="{D4665CE5-FC15-4406-92CE-B42633176B38}" type="pres">
      <dgm:prSet presAssocID="{EE5713B3-F177-4162-80E2-26EA20E71B9C}" presName="box" presStyleLbl="node1" presStyleIdx="0" presStyleCnt="2"/>
      <dgm:spPr/>
      <dgm:t>
        <a:bodyPr/>
        <a:lstStyle/>
        <a:p>
          <a:endParaRPr lang="ru-RU"/>
        </a:p>
      </dgm:t>
    </dgm:pt>
    <dgm:pt modelId="{547EAAD2-CE3C-42B2-AD9A-4232F326AC19}" type="pres">
      <dgm:prSet presAssocID="{EE5713B3-F177-4162-80E2-26EA20E71B9C}" presName="img" presStyleLbl="fgImgPlace1" presStyleIdx="0" presStyleCnt="2" custLinFactNeighborX="2004" custLinFactNeighborY="184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32754C5-9147-4A2A-A38A-8DD77C67D8F0}" type="pres">
      <dgm:prSet presAssocID="{EE5713B3-F177-4162-80E2-26EA20E71B9C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76255-F6AE-4F30-BBB9-D35D7D15CFE7}" type="pres">
      <dgm:prSet presAssocID="{A7CB7CD3-AD62-4C30-9FFE-4E77A3899EA1}" presName="spacer" presStyleCnt="0"/>
      <dgm:spPr/>
    </dgm:pt>
    <dgm:pt modelId="{C57990EE-8D29-48BF-9FC2-4237F54F1969}" type="pres">
      <dgm:prSet presAssocID="{C9C1CF1A-8E85-4B75-BC40-4A5E483629A1}" presName="comp" presStyleCnt="0"/>
      <dgm:spPr/>
    </dgm:pt>
    <dgm:pt modelId="{EDC6B81D-6882-4B92-9DB3-5FD4CAA556AF}" type="pres">
      <dgm:prSet presAssocID="{C9C1CF1A-8E85-4B75-BC40-4A5E483629A1}" presName="box" presStyleLbl="node1" presStyleIdx="1" presStyleCnt="2"/>
      <dgm:spPr/>
      <dgm:t>
        <a:bodyPr/>
        <a:lstStyle/>
        <a:p>
          <a:endParaRPr lang="ru-RU"/>
        </a:p>
      </dgm:t>
    </dgm:pt>
    <dgm:pt modelId="{0AD631C7-B96E-4C01-86BB-7F273E6F4087}" type="pres">
      <dgm:prSet presAssocID="{C9C1CF1A-8E85-4B75-BC40-4A5E483629A1}" presName="img" presStyleLbl="fgImgPlace1" presStyleIdx="1" presStyleCnt="2" custLinFactNeighborX="2004" custLinFactNeighborY="-2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8A744CA-A612-4EDE-9C06-5B257EB34117}" type="pres">
      <dgm:prSet presAssocID="{C9C1CF1A-8E85-4B75-BC40-4A5E483629A1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F65E3D-C347-425A-A100-CE14DE03599D}" type="presOf" srcId="{E807ECD3-8937-4D79-A884-3CD42294A25D}" destId="{932754C5-9147-4A2A-A38A-8DD77C67D8F0}" srcOrd="1" destOrd="1" presId="urn:microsoft.com/office/officeart/2005/8/layout/vList4#2"/>
    <dgm:cxn modelId="{9B2A6F59-7E3E-4BE0-8C68-4FD6108519E4}" type="presOf" srcId="{E807ECD3-8937-4D79-A884-3CD42294A25D}" destId="{D4665CE5-FC15-4406-92CE-B42633176B38}" srcOrd="0" destOrd="1" presId="urn:microsoft.com/office/officeart/2005/8/layout/vList4#2"/>
    <dgm:cxn modelId="{FDC1F23C-90B4-418D-9AA0-F9B95ADBE786}" type="presOf" srcId="{BC520C2B-A00C-4BB7-A29B-867277F24F9C}" destId="{C0BC5387-DBD6-4F32-A949-57E9679EDF27}" srcOrd="0" destOrd="0" presId="urn:microsoft.com/office/officeart/2005/8/layout/vList4#2"/>
    <dgm:cxn modelId="{89065102-299A-45C8-810D-DE56FD658567}" type="presOf" srcId="{C9C1CF1A-8E85-4B75-BC40-4A5E483629A1}" destId="{78A744CA-A612-4EDE-9C06-5B257EB34117}" srcOrd="1" destOrd="0" presId="urn:microsoft.com/office/officeart/2005/8/layout/vList4#2"/>
    <dgm:cxn modelId="{D32DC991-7E46-41EE-97FE-C0ACE1C2DFC6}" type="presOf" srcId="{8DB79E56-66EA-4728-94C4-15B5D016F75D}" destId="{932754C5-9147-4A2A-A38A-8DD77C67D8F0}" srcOrd="1" destOrd="2" presId="urn:microsoft.com/office/officeart/2005/8/layout/vList4#2"/>
    <dgm:cxn modelId="{8B726998-A8E2-4184-8323-FE1B9F043255}" type="presOf" srcId="{EE5713B3-F177-4162-80E2-26EA20E71B9C}" destId="{932754C5-9147-4A2A-A38A-8DD77C67D8F0}" srcOrd="1" destOrd="0" presId="urn:microsoft.com/office/officeart/2005/8/layout/vList4#2"/>
    <dgm:cxn modelId="{AA7C29A5-4BE5-4E9E-A1B9-485AD727D5A9}" srcId="{BC520C2B-A00C-4BB7-A29B-867277F24F9C}" destId="{C9C1CF1A-8E85-4B75-BC40-4A5E483629A1}" srcOrd="1" destOrd="0" parTransId="{E5176CA7-F872-4E6B-9376-3BFB4E09B0D9}" sibTransId="{2E23ABB0-6A46-412F-BB3B-D10DB09C5856}"/>
    <dgm:cxn modelId="{076F2157-B83A-4C97-88A4-3123E86DC4AB}" type="presOf" srcId="{8DB79E56-66EA-4728-94C4-15B5D016F75D}" destId="{D4665CE5-FC15-4406-92CE-B42633176B38}" srcOrd="0" destOrd="2" presId="urn:microsoft.com/office/officeart/2005/8/layout/vList4#2"/>
    <dgm:cxn modelId="{9FF206F4-26F2-40DA-93C2-5898F51B3DEB}" srcId="{BC520C2B-A00C-4BB7-A29B-867277F24F9C}" destId="{EE5713B3-F177-4162-80E2-26EA20E71B9C}" srcOrd="0" destOrd="0" parTransId="{AB991325-899C-4100-BC07-CA5C92DA61C6}" sibTransId="{A7CB7CD3-AD62-4C30-9FFE-4E77A3899EA1}"/>
    <dgm:cxn modelId="{60359F31-4C95-479C-976E-3012EBE9F337}" type="presOf" srcId="{C9C1CF1A-8E85-4B75-BC40-4A5E483629A1}" destId="{EDC6B81D-6882-4B92-9DB3-5FD4CAA556AF}" srcOrd="0" destOrd="0" presId="urn:microsoft.com/office/officeart/2005/8/layout/vList4#2"/>
    <dgm:cxn modelId="{585FCDF4-ED3F-4A30-B872-64D86B10B230}" type="presOf" srcId="{B5FFA1F6-8321-475D-ABE9-D5D83065F299}" destId="{932754C5-9147-4A2A-A38A-8DD77C67D8F0}" srcOrd="1" destOrd="3" presId="urn:microsoft.com/office/officeart/2005/8/layout/vList4#2"/>
    <dgm:cxn modelId="{F7980FE4-1487-4BB9-B1FB-0D0E8486725D}" srcId="{EE5713B3-F177-4162-80E2-26EA20E71B9C}" destId="{B5FFA1F6-8321-475D-ABE9-D5D83065F299}" srcOrd="2" destOrd="0" parTransId="{29CA3564-C70D-488F-9D4B-4EE064F1872C}" sibTransId="{58082B40-3436-47B9-8E09-46248B3FA714}"/>
    <dgm:cxn modelId="{C8DE5982-E538-4045-8AEC-5EB1B163F192}" type="presOf" srcId="{EE5713B3-F177-4162-80E2-26EA20E71B9C}" destId="{D4665CE5-FC15-4406-92CE-B42633176B38}" srcOrd="0" destOrd="0" presId="urn:microsoft.com/office/officeart/2005/8/layout/vList4#2"/>
    <dgm:cxn modelId="{B32D88E3-4226-4B65-863C-3BC4096B56E4}" srcId="{EE5713B3-F177-4162-80E2-26EA20E71B9C}" destId="{8DB79E56-66EA-4728-94C4-15B5D016F75D}" srcOrd="1" destOrd="0" parTransId="{C1EAABD4-D50A-4CF4-8779-7E5D03A56E1C}" sibTransId="{8F0308F3-120A-42A5-B076-11465C8B22BB}"/>
    <dgm:cxn modelId="{693C6B21-A428-4100-AA79-92795F99EAEF}" srcId="{EE5713B3-F177-4162-80E2-26EA20E71B9C}" destId="{E807ECD3-8937-4D79-A884-3CD42294A25D}" srcOrd="0" destOrd="0" parTransId="{8B1DBE92-8D3C-43F6-AAA3-A6058BAE7BED}" sibTransId="{505FEA5F-AFCB-4B6A-9252-7FF530392BB4}"/>
    <dgm:cxn modelId="{E1CC63FF-D260-4145-9789-B12476FCCDEF}" type="presOf" srcId="{B5FFA1F6-8321-475D-ABE9-D5D83065F299}" destId="{D4665CE5-FC15-4406-92CE-B42633176B38}" srcOrd="0" destOrd="3" presId="urn:microsoft.com/office/officeart/2005/8/layout/vList4#2"/>
    <dgm:cxn modelId="{7FD27C7F-5790-418A-9735-241FFB16B8A9}" type="presParOf" srcId="{C0BC5387-DBD6-4F32-A949-57E9679EDF27}" destId="{1D8F1266-E412-46BB-9458-D0F665C543F2}" srcOrd="0" destOrd="0" presId="urn:microsoft.com/office/officeart/2005/8/layout/vList4#2"/>
    <dgm:cxn modelId="{B069539B-37F0-47DB-9D06-CB154B2FE2F9}" type="presParOf" srcId="{1D8F1266-E412-46BB-9458-D0F665C543F2}" destId="{D4665CE5-FC15-4406-92CE-B42633176B38}" srcOrd="0" destOrd="0" presId="urn:microsoft.com/office/officeart/2005/8/layout/vList4#2"/>
    <dgm:cxn modelId="{15BF8ED0-09F1-4A48-B123-C493F3425046}" type="presParOf" srcId="{1D8F1266-E412-46BB-9458-D0F665C543F2}" destId="{547EAAD2-CE3C-42B2-AD9A-4232F326AC19}" srcOrd="1" destOrd="0" presId="urn:microsoft.com/office/officeart/2005/8/layout/vList4#2"/>
    <dgm:cxn modelId="{27FC65B3-873F-4A71-B401-D5D29743DDF0}" type="presParOf" srcId="{1D8F1266-E412-46BB-9458-D0F665C543F2}" destId="{932754C5-9147-4A2A-A38A-8DD77C67D8F0}" srcOrd="2" destOrd="0" presId="urn:microsoft.com/office/officeart/2005/8/layout/vList4#2"/>
    <dgm:cxn modelId="{664F728F-A923-44ED-A117-27A0B366036C}" type="presParOf" srcId="{C0BC5387-DBD6-4F32-A949-57E9679EDF27}" destId="{ABE76255-F6AE-4F30-BBB9-D35D7D15CFE7}" srcOrd="1" destOrd="0" presId="urn:microsoft.com/office/officeart/2005/8/layout/vList4#2"/>
    <dgm:cxn modelId="{B53FDD2C-4559-4701-9728-A16AA5422CE7}" type="presParOf" srcId="{C0BC5387-DBD6-4F32-A949-57E9679EDF27}" destId="{C57990EE-8D29-48BF-9FC2-4237F54F1969}" srcOrd="2" destOrd="0" presId="urn:microsoft.com/office/officeart/2005/8/layout/vList4#2"/>
    <dgm:cxn modelId="{F0D932AC-3765-4C25-BBE6-D9228DED386C}" type="presParOf" srcId="{C57990EE-8D29-48BF-9FC2-4237F54F1969}" destId="{EDC6B81D-6882-4B92-9DB3-5FD4CAA556AF}" srcOrd="0" destOrd="0" presId="urn:microsoft.com/office/officeart/2005/8/layout/vList4#2"/>
    <dgm:cxn modelId="{9761DD39-BD4C-4C8B-854A-27E8527E4A96}" type="presParOf" srcId="{C57990EE-8D29-48BF-9FC2-4237F54F1969}" destId="{0AD631C7-B96E-4C01-86BB-7F273E6F4087}" srcOrd="1" destOrd="0" presId="urn:microsoft.com/office/officeart/2005/8/layout/vList4#2"/>
    <dgm:cxn modelId="{366C5E2F-CB51-454C-80C1-D2A2F06FF83E}" type="presParOf" srcId="{C57990EE-8D29-48BF-9FC2-4237F54F1969}" destId="{78A744CA-A612-4EDE-9C06-5B257EB34117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65CE5-FC15-4406-92CE-B42633176B38}">
      <dsp:nvSpPr>
        <dsp:cNvPr id="0" name=""/>
        <dsp:cNvSpPr/>
      </dsp:nvSpPr>
      <dsp:spPr>
        <a:xfrm>
          <a:off x="0" y="0"/>
          <a:ext cx="8229600" cy="22416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    Спектры испускания</a:t>
          </a:r>
          <a:endParaRPr lang="ru-RU" sz="37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сплошной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линейчатый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полосатый</a:t>
          </a:r>
          <a:endParaRPr lang="ru-RU" sz="2900" kern="1200" dirty="0"/>
        </a:p>
      </dsp:txBody>
      <dsp:txXfrm>
        <a:off x="1870080" y="0"/>
        <a:ext cx="6359519" cy="2241607"/>
      </dsp:txXfrm>
    </dsp:sp>
    <dsp:sp modelId="{547EAAD2-CE3C-42B2-AD9A-4232F326AC19}">
      <dsp:nvSpPr>
        <dsp:cNvPr id="0" name=""/>
        <dsp:cNvSpPr/>
      </dsp:nvSpPr>
      <dsp:spPr>
        <a:xfrm>
          <a:off x="257144" y="257157"/>
          <a:ext cx="1645920" cy="17932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6B81D-6882-4B92-9DB3-5FD4CAA556AF}">
      <dsp:nvSpPr>
        <dsp:cNvPr id="0" name=""/>
        <dsp:cNvSpPr/>
      </dsp:nvSpPr>
      <dsp:spPr>
        <a:xfrm>
          <a:off x="0" y="2465768"/>
          <a:ext cx="8229600" cy="22416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     Спектры поглощения</a:t>
          </a:r>
          <a:endParaRPr lang="ru-RU" sz="3700" kern="1200" dirty="0"/>
        </a:p>
      </dsp:txBody>
      <dsp:txXfrm>
        <a:off x="1870080" y="2465768"/>
        <a:ext cx="6359519" cy="2241607"/>
      </dsp:txXfrm>
    </dsp:sp>
    <dsp:sp modelId="{0AD631C7-B96E-4C01-86BB-7F273E6F4087}">
      <dsp:nvSpPr>
        <dsp:cNvPr id="0" name=""/>
        <dsp:cNvSpPr/>
      </dsp:nvSpPr>
      <dsp:spPr>
        <a:xfrm>
          <a:off x="257144" y="2686055"/>
          <a:ext cx="1645920" cy="17932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iles.school-collection.edu.ru/dlrstore/9276d80c-17e7-4615-8bed-8a5c19e34f0f/9_121.swf" TargetMode="External"/><Relationship Id="rId2" Type="http://schemas.openxmlformats.org/officeDocument/2006/relationships/hyperlink" Target="http://files.school-collection.edu.ru/dlrstore/9da42253-f827-46b6-b37f-a7c9379ae49f/9_123.sw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irlib.eunnet.net/win/metod_materials/wm2/compare.ht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files.school-collection.edu.ru/dlrstore/aaf2f40a-ba0d-425a-bd93-884731b13b87/9_158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g.gazeta.ru/files3/178/3411178/pls5.jpg" TargetMode="External"/><Relationship Id="rId2" Type="http://schemas.openxmlformats.org/officeDocument/2006/relationships/hyperlink" Target="http://www.mso.anu.edu.au/nifs/pics/aug04_4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anospectrum.ru/images/400-22.jpg" TargetMode="External"/><Relationship Id="rId4" Type="http://schemas.openxmlformats.org/officeDocument/2006/relationships/hyperlink" Target="http://www.nanospectrum.ru/images/NSI-600GS%20%203-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0034" y="385730"/>
            <a:ext cx="8229600" cy="1543072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Спектры . </a:t>
            </a:r>
            <a:br>
              <a:rPr lang="ru-RU" sz="3600" dirty="0" smtClean="0"/>
            </a:br>
            <a:r>
              <a:rPr lang="ru-RU" sz="3600" dirty="0" smtClean="0"/>
              <a:t>спектральный анализ. Спектральные аппараты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14414" y="5696835"/>
            <a:ext cx="7329494" cy="1083794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  <p:pic>
        <p:nvPicPr>
          <p:cNvPr id="7" name="Содержимое 6" descr="505059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14282" y="2071678"/>
            <a:ext cx="4000500" cy="3929063"/>
          </a:xfrm>
          <a:prstGeom prst="ellipse">
            <a:avLst/>
          </a:prstGeom>
        </p:spPr>
      </p:pic>
      <p:pic>
        <p:nvPicPr>
          <p:cNvPr id="6" name="Содержимое 5" descr="0510200051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357686" y="2321068"/>
            <a:ext cx="4600575" cy="3286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излучений</a:t>
            </a:r>
            <a:endParaRPr lang="ru-RU" dirty="0"/>
          </a:p>
        </p:txBody>
      </p:sp>
      <p:pic>
        <p:nvPicPr>
          <p:cNvPr id="9" name="Содержимое 8" descr="resDD2FA608-DEC3-4AE7-A813-0D04AA563A5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571612"/>
            <a:ext cx="4038600" cy="4525963"/>
          </a:xfrm>
        </p:spPr>
      </p:pic>
      <p:pic>
        <p:nvPicPr>
          <p:cNvPr id="11" name="Содержимое 10" descr="res63492943-E6E5-47D5-9788-4A50AF9FB9A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42012" y="1857364"/>
            <a:ext cx="4601988" cy="368159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спектров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Сплошной спектр</a:t>
            </a:r>
            <a:endParaRPr lang="ru-RU" sz="5400" dirty="0"/>
          </a:p>
        </p:txBody>
      </p:sp>
      <p:pic>
        <p:nvPicPr>
          <p:cNvPr id="6" name="Содержимое 5" descr="resE4435B39-0A01-01FD-001D-8F23568722BE.bmp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111"/>
          <a:stretch>
            <a:fillRect/>
          </a:stretch>
        </p:blipFill>
        <p:spPr>
          <a:xfrm>
            <a:off x="928661" y="1643050"/>
            <a:ext cx="7595473" cy="1500198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71472" y="3429000"/>
            <a:ext cx="8115328" cy="3071834"/>
          </a:xfrm>
        </p:spPr>
        <p:txBody>
          <a:bodyPr>
            <a:noAutofit/>
          </a:bodyPr>
          <a:lstStyle/>
          <a:p>
            <a:r>
              <a:rPr lang="ru-RU" sz="2800" dirty="0" smtClean="0"/>
              <a:t>Это спектры, содержащие все длины волны определенного диапазона.</a:t>
            </a:r>
          </a:p>
          <a:p>
            <a:r>
              <a:rPr lang="ru-RU" sz="2800" dirty="0" smtClean="0"/>
              <a:t>Излучают нагретые твердые и жидкие вещества, газы, нагретые под большим давлением.</a:t>
            </a:r>
          </a:p>
          <a:p>
            <a:r>
              <a:rPr lang="ru-RU" sz="2800" dirty="0" smtClean="0"/>
              <a:t>Одинаковы для разных веществ, поэтому их нельзя использовать для определения состава вещества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Линейчатый спектр</a:t>
            </a:r>
            <a:endParaRPr lang="ru-RU" sz="4800" dirty="0"/>
          </a:p>
        </p:txBody>
      </p:sp>
      <p:pic>
        <p:nvPicPr>
          <p:cNvPr id="5" name="Содержимое 4" descr="resE4435B45-0A01-01FD-01DA-4EC184230174.bmp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5555" b="11111"/>
          <a:stretch>
            <a:fillRect/>
          </a:stretch>
        </p:blipFill>
        <p:spPr>
          <a:xfrm>
            <a:off x="357158" y="1714488"/>
            <a:ext cx="8544907" cy="121444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472" y="3357562"/>
            <a:ext cx="8115328" cy="2768601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Состоит из отдельных линий разного или одного цвета, имеющих разные расположения</a:t>
            </a:r>
          </a:p>
          <a:p>
            <a:r>
              <a:rPr lang="ru-RU" sz="2800" dirty="0" smtClean="0"/>
              <a:t>Испускается газами, парами малой плотности в атомарном состоянии</a:t>
            </a:r>
          </a:p>
          <a:p>
            <a:r>
              <a:rPr lang="ru-RU" sz="2800" dirty="0" smtClean="0"/>
              <a:t>Позволяет по спектральным линиям судить о химическом составе источника света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Полосатый спектр</a:t>
            </a:r>
            <a:endParaRPr lang="ru-RU" sz="4800" dirty="0"/>
          </a:p>
        </p:txBody>
      </p:sp>
      <p:pic>
        <p:nvPicPr>
          <p:cNvPr id="7" name="Содержимое 6" descr="spectrum-700x6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8334426" cy="135732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85786" y="3143248"/>
            <a:ext cx="7901014" cy="298291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Состоит из большого числа тесно расположенных линий</a:t>
            </a:r>
          </a:p>
          <a:p>
            <a:r>
              <a:rPr lang="ru-RU" sz="2800" dirty="0" smtClean="0"/>
              <a:t>Дают вещества, находящиеся в молекулярном состоянии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Спектры поглощения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3071810"/>
            <a:ext cx="7972452" cy="3357586"/>
          </a:xfrm>
        </p:spPr>
        <p:txBody>
          <a:bodyPr>
            <a:normAutofit/>
          </a:bodyPr>
          <a:lstStyle/>
          <a:p>
            <a:r>
              <a:rPr lang="ru-RU" dirty="0" smtClean="0"/>
              <a:t>Это совокупность частот, поглощаемых данным веществом. Вещество поглощает те линии спектра, которые и испускает, являясь источником света</a:t>
            </a:r>
          </a:p>
          <a:p>
            <a:r>
              <a:rPr lang="ru-RU" dirty="0" smtClean="0"/>
              <a:t>Спектры поглощения получают, пропуская свет от источника, дающего сплошной спектр, через вещество, атомы которого находятся в невозбужденном состоянии</a:t>
            </a:r>
            <a:endParaRPr lang="ru-RU" dirty="0"/>
          </a:p>
        </p:txBody>
      </p:sp>
      <p:pic>
        <p:nvPicPr>
          <p:cNvPr id="8" name="Содержимое 7" descr="resE4435B5C-0A01-01FD-0075-3CE2B6BAB388.bmp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8544907" cy="14287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Примеры спектров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http://files.school-collection.edu.ru/dlrstore/9da42253-f827-46b6-b37f-a7c9379ae49f/9_123.swf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http://files.school-collection.edu.ru/dlrstore/9276d80c-17e7-4615-8bed-8a5c19e34f0f/9_121.swf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Opera - [New Page 2]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5300" dirty="0" smtClean="0"/>
              <a:t>Спектр метеора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meteorspect_eso_mont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285860"/>
            <a:ext cx="5286412" cy="466395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48" y="1214422"/>
            <a:ext cx="3857652" cy="519749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Навести очень большой телескоп на короткую вспышку </a:t>
            </a:r>
            <a:r>
              <a:rPr lang="ru-RU" u="sng" dirty="0" smtClean="0">
                <a:solidFill>
                  <a:srgbClr val="C00000"/>
                </a:solidFill>
              </a:rPr>
              <a:t>метеора</a:t>
            </a: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/>
              <a:t>на небе почти невозможно. Но 12-го мая 2002 года астрономам повезло - яркий метеор случайно пролетел как раз там, куда была направлена узкая щель спектрографа на обсерватории </a:t>
            </a:r>
            <a:r>
              <a:rPr lang="ru-RU" dirty="0" err="1" smtClean="0"/>
              <a:t>Паранал</a:t>
            </a:r>
            <a:r>
              <a:rPr lang="ru-RU" dirty="0" smtClean="0"/>
              <a:t>. В это время спектрограф исследовал свет.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Спектральный анализ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 определения качественного и количественного состава вещества по его спектру называется </a:t>
            </a:r>
            <a:r>
              <a:rPr lang="ru-RU" b="1" i="1" dirty="0" smtClean="0">
                <a:solidFill>
                  <a:schemeClr val="accent2"/>
                </a:solidFill>
              </a:rPr>
              <a:t>спектральным анализом</a:t>
            </a:r>
            <a:r>
              <a:rPr lang="ru-RU" i="1" dirty="0" smtClean="0"/>
              <a:t>. </a:t>
            </a:r>
            <a:r>
              <a:rPr lang="ru-RU" dirty="0" smtClean="0"/>
              <a:t>Спектральный анализ широко применяется при поисках полезных ископаемых для определения химического состава образцов руды. С его помощью контролируют состав сплавов в металлургической промышленности. На его основе был определен химический состав звезд и т.д.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Спектроскоп</a:t>
            </a:r>
            <a:endParaRPr lang="ru-RU" dirty="0"/>
          </a:p>
        </p:txBody>
      </p:sp>
      <p:pic>
        <p:nvPicPr>
          <p:cNvPr id="6" name="Содержимое 5" descr="resE443275A-0A01-01FD-009C-C3329186F882.bmp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500174"/>
            <a:ext cx="4227150" cy="4357718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Для получения спектра излучения видимого диапазона используется прибор, называемый </a:t>
            </a:r>
            <a:r>
              <a:rPr lang="ru-RU" b="1" i="1" dirty="0" smtClean="0">
                <a:solidFill>
                  <a:schemeClr val="accent2"/>
                </a:solidFill>
              </a:rPr>
              <a:t>спектроскопом</a:t>
            </a:r>
            <a:r>
              <a:rPr lang="ru-RU" dirty="0" smtClean="0"/>
              <a:t> , в котором детектором излучения служит человеческий глаз.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17596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Устройство спектроскопа</a:t>
            </a:r>
            <a:endParaRPr lang="ru-RU" sz="4800" dirty="0"/>
          </a:p>
        </p:txBody>
      </p:sp>
      <p:pic>
        <p:nvPicPr>
          <p:cNvPr id="7" name="Содержимое 6" descr="resE4432786-0A01-01FD-0025-46E23CA0C984.bmp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857232"/>
            <a:ext cx="8429684" cy="3587634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-357222" y="4500570"/>
            <a:ext cx="9501222" cy="235743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dirty="0" smtClean="0"/>
              <a:t>         В спектроскопе свет от исследуемого источника </a:t>
            </a:r>
            <a:r>
              <a:rPr lang="ru-RU" sz="3300" i="1" dirty="0" smtClean="0"/>
              <a:t>1</a:t>
            </a:r>
            <a:r>
              <a:rPr lang="ru-RU" sz="3300" dirty="0" smtClean="0"/>
              <a:t> направляется на щель </a:t>
            </a:r>
            <a:r>
              <a:rPr lang="ru-RU" sz="3300" i="1" dirty="0" smtClean="0"/>
              <a:t>2</a:t>
            </a:r>
            <a:r>
              <a:rPr lang="ru-RU" sz="3300" dirty="0" smtClean="0"/>
              <a:t> трубы </a:t>
            </a:r>
            <a:r>
              <a:rPr lang="ru-RU" sz="3300" i="1" dirty="0" smtClean="0"/>
              <a:t>3</a:t>
            </a:r>
            <a:r>
              <a:rPr lang="ru-RU" sz="3300" dirty="0" smtClean="0"/>
              <a:t>, называемой </a:t>
            </a:r>
            <a:r>
              <a:rPr lang="ru-RU" sz="3300" dirty="0" err="1" smtClean="0"/>
              <a:t>коллиматорной</a:t>
            </a:r>
            <a:r>
              <a:rPr lang="ru-RU" sz="3300" dirty="0" smtClean="0"/>
              <a:t> трубой. Щель выделяет узкий пучок света. На втором конце </a:t>
            </a:r>
            <a:r>
              <a:rPr lang="ru-RU" sz="3300" dirty="0" err="1" smtClean="0"/>
              <a:t>коллиматорной</a:t>
            </a:r>
            <a:r>
              <a:rPr lang="ru-RU" sz="3300" dirty="0" smtClean="0"/>
              <a:t> трубы имеется линза, которая расходящийся пучок света преобразует в параллельный. Параллельный пучок света, выходящий из </a:t>
            </a:r>
            <a:r>
              <a:rPr lang="ru-RU" sz="3300" dirty="0" err="1" smtClean="0"/>
              <a:t>коллиматорной</a:t>
            </a:r>
            <a:r>
              <a:rPr lang="ru-RU" sz="3300" dirty="0" smtClean="0"/>
              <a:t> трубы, падает на грань стеклянной призмы </a:t>
            </a:r>
            <a:r>
              <a:rPr lang="ru-RU" sz="3300" i="1" dirty="0" smtClean="0"/>
              <a:t>4</a:t>
            </a:r>
            <a:r>
              <a:rPr lang="ru-RU" sz="3300" dirty="0" smtClean="0"/>
              <a:t>. Так как показатель преломления света в стекле зависит от длины волны, то параллельный поэтому пучок света, состоящий из волн разной длины, разлагается на параллельные пучки света разного цвета, идущие по разным направлениям. Линза </a:t>
            </a:r>
            <a:r>
              <a:rPr lang="ru-RU" sz="3300" i="1" dirty="0" smtClean="0"/>
              <a:t>5</a:t>
            </a:r>
            <a:r>
              <a:rPr lang="ru-RU" sz="3300" dirty="0" smtClean="0"/>
              <a:t> зрительной трубы фокусирует каждый из параллельных пучков и дает изображение щели в каждом цвете. Разноцветные изображения щели образуют разноцветную полосу — спектр.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Исследования с помощью спектроскопа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2336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http://files.school-collection.edu.ru/dlrstore/aaf2f40a-ba0d-425a-bd93-884731b13b87/9_158.swf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СПЕКТРОМЕТРОВ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14282" y="1535112"/>
            <a:ext cx="4283106" cy="1608136"/>
          </a:xfrm>
          <a:ln w="57150"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Эмиссионный спектрометр для анализа свинцовых  и алюминиевых сплавов.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1608136"/>
          </a:xfrm>
          <a:ln w="571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Лазерно-искровой  спектрометр (ЛИС-1)</a:t>
            </a:r>
            <a:endParaRPr lang="ru-RU" dirty="0"/>
          </a:p>
        </p:txBody>
      </p:sp>
      <p:pic>
        <p:nvPicPr>
          <p:cNvPr id="10" name="Содержимое 9" descr="fec12_s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14282" y="3357562"/>
            <a:ext cx="4357718" cy="3268289"/>
          </a:xfrm>
        </p:spPr>
      </p:pic>
      <p:pic>
        <p:nvPicPr>
          <p:cNvPr id="11" name="Содержимое 10" descr="fec9_s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72000" y="3357562"/>
            <a:ext cx="4381531" cy="32861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Спектр можно наблюдать через окуляр, используемый в качестве лупы. Если нужно получить фотографию спектра, то фотопленку или фотопластинку помещают в том месте, где получается действительное изображение спектра. Прибор для фотографирования спектров называется   </a:t>
            </a:r>
            <a:r>
              <a:rPr lang="ru-RU" b="1" i="1" dirty="0" smtClean="0">
                <a:solidFill>
                  <a:schemeClr val="accent2"/>
                </a:solidFill>
              </a:rPr>
              <a:t>спектрографом.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ifs_new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1" y="214290"/>
            <a:ext cx="4907955" cy="6429420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286380" y="1600200"/>
            <a:ext cx="3400420" cy="4525963"/>
          </a:xfrm>
        </p:spPr>
        <p:txBody>
          <a:bodyPr/>
          <a:lstStyle/>
          <a:p>
            <a:r>
              <a:rPr lang="ru-RU" dirty="0" smtClean="0"/>
              <a:t>Новый спектрограф NIFS готовится к отправке в обсерваторию Gemini North (фото с сайта www.mso.anu.edu.au)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спектрографов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5072074"/>
            <a:ext cx="4040188" cy="1322391"/>
          </a:xfrm>
        </p:spPr>
        <p:txBody>
          <a:bodyPr>
            <a:normAutofit/>
          </a:bodyPr>
          <a:lstStyle/>
          <a:p>
            <a:r>
              <a:rPr lang="ru-RU" dirty="0" smtClean="0"/>
              <a:t>Спектрограф </a:t>
            </a:r>
          </a:p>
          <a:p>
            <a:r>
              <a:rPr lang="ru-RU" dirty="0" smtClean="0"/>
              <a:t> высокоразрешающий </a:t>
            </a:r>
            <a:r>
              <a:rPr lang="en-US" dirty="0" smtClean="0"/>
              <a:t>NSI-800GS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4876" y="5000636"/>
            <a:ext cx="4041775" cy="1250953"/>
          </a:xfrm>
        </p:spPr>
        <p:txBody>
          <a:bodyPr>
            <a:normAutofit/>
          </a:bodyPr>
          <a:lstStyle/>
          <a:p>
            <a:r>
              <a:rPr lang="ru-RU" dirty="0" smtClean="0"/>
              <a:t>Спектрограф/монохроматор средней мощности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54" y="1643050"/>
            <a:ext cx="4395346" cy="287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500174"/>
            <a:ext cx="40005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7" y="1640370"/>
            <a:ext cx="7215238" cy="481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Спектрограф  </a:t>
            </a:r>
            <a:r>
              <a:rPr lang="en-US" dirty="0" smtClean="0"/>
              <a:t>HARPS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Спектральная чувствительность глаза человека</a:t>
            </a:r>
            <a:endParaRPr lang="ru-RU" dirty="0"/>
          </a:p>
        </p:txBody>
      </p:sp>
      <p:pic>
        <p:nvPicPr>
          <p:cNvPr id="5" name="Содержимое 4" descr="res4909B03C-24F2-48A5-B0FF-B81BDFB6D5E9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785926"/>
            <a:ext cx="6072230" cy="44989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3100" dirty="0" smtClean="0">
                <a:solidFill>
                  <a:srgbClr val="C00000"/>
                </a:solidFill>
              </a:rPr>
              <a:t>5.   </a:t>
            </a:r>
            <a:r>
              <a:rPr lang="ru-RU" sz="3100" dirty="0" smtClean="0"/>
              <a:t>Выберите один правильный ответ из предложенных вариантов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00200"/>
            <a:ext cx="7615262" cy="470916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Излучение какого тела является тепловым?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</a:t>
            </a:r>
            <a:r>
              <a:rPr lang="ru-RU" dirty="0" smtClean="0"/>
              <a:t>Лампа дневного света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</a:t>
            </a:r>
            <a:r>
              <a:rPr lang="ru-RU" dirty="0" smtClean="0"/>
              <a:t>Лампа накаливания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</a:t>
            </a:r>
            <a:r>
              <a:rPr lang="ru-RU" dirty="0" smtClean="0"/>
              <a:t>Инфракрасный лазер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</a:t>
            </a:r>
            <a:r>
              <a:rPr lang="ru-RU" dirty="0" smtClean="0"/>
              <a:t>Экран телевизора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2643182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3643314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Б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4572008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5643578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Г</a:t>
            </a:r>
            <a:endParaRPr lang="ru-RU" dirty="0"/>
          </a:p>
        </p:txBody>
      </p:sp>
      <p:pic>
        <p:nvPicPr>
          <p:cNvPr id="8" name="Рисунок 7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428868"/>
            <a:ext cx="461830" cy="706579"/>
          </a:xfrm>
          <a:prstGeom prst="rect">
            <a:avLst/>
          </a:prstGeom>
        </p:spPr>
      </p:pic>
      <p:pic>
        <p:nvPicPr>
          <p:cNvPr id="9" name="Рисунок 8" descr="Рисун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571876"/>
            <a:ext cx="695907" cy="580906"/>
          </a:xfrm>
          <a:prstGeom prst="rect">
            <a:avLst/>
          </a:prstGeom>
        </p:spPr>
      </p:pic>
      <p:pic>
        <p:nvPicPr>
          <p:cNvPr id="10" name="Рисунок 9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357694"/>
            <a:ext cx="461830" cy="706579"/>
          </a:xfrm>
          <a:prstGeom prst="rect">
            <a:avLst/>
          </a:prstGeom>
        </p:spPr>
      </p:pic>
      <p:pic>
        <p:nvPicPr>
          <p:cNvPr id="11" name="Рисунок 10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5429264"/>
            <a:ext cx="461830" cy="706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 Исследователь с помощью оптического спектроскопа в четырех наблюдениях видел разные спектры. Какой из спектров является спектром теплового излучения?</a:t>
            </a:r>
          </a:p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</a:t>
            </a:r>
          </a:p>
          <a:p>
            <a:endParaRPr lang="ru-RU" dirty="0"/>
          </a:p>
        </p:txBody>
      </p:sp>
      <p:sp>
        <p:nvSpPr>
          <p:cNvPr id="12" name="Прямоугольник 11">
            <a:hlinkClick r:id="" action="ppaction://noaction" highlightClick="1"/>
            <a:hlinkHover r:id="rId2" action="ppaction://hlinksldjump"/>
          </p:cNvPr>
          <p:cNvSpPr/>
          <p:nvPr/>
        </p:nvSpPr>
        <p:spPr>
          <a:xfrm>
            <a:off x="1142976" y="2928934"/>
            <a:ext cx="571504" cy="64294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472518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1.   </a:t>
            </a:r>
            <a:r>
              <a:rPr lang="ru-RU" sz="3600" dirty="0" smtClean="0"/>
              <a:t>Выберите один правильный ответ из предложенных вариантов: </a:t>
            </a:r>
          </a:p>
        </p:txBody>
      </p:sp>
      <p:pic>
        <p:nvPicPr>
          <p:cNvPr id="4" name="Рисунок 3" descr="resE4435B51-0A01-01FD-01FE-B9112E7A06D5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2857496"/>
            <a:ext cx="6646038" cy="714380"/>
          </a:xfrm>
          <a:prstGeom prst="rect">
            <a:avLst/>
          </a:prstGeom>
        </p:spPr>
      </p:pic>
      <p:pic>
        <p:nvPicPr>
          <p:cNvPr id="5" name="Рисунок 4" descr="resE4435B39-0A01-01FD-001D-8F23568722BE.bmp"/>
          <p:cNvPicPr>
            <a:picLocks noChangeAspect="1"/>
          </p:cNvPicPr>
          <p:nvPr/>
        </p:nvPicPr>
        <p:blipFill>
          <a:blip r:embed="rId4"/>
          <a:srcRect t="10000"/>
          <a:stretch>
            <a:fillRect/>
          </a:stretch>
        </p:blipFill>
        <p:spPr>
          <a:xfrm>
            <a:off x="1928794" y="3857628"/>
            <a:ext cx="6646038" cy="714380"/>
          </a:xfrm>
          <a:prstGeom prst="rect">
            <a:avLst/>
          </a:prstGeom>
        </p:spPr>
      </p:pic>
      <p:pic>
        <p:nvPicPr>
          <p:cNvPr id="6" name="Рисунок 5" descr="resE4435B45-0A01-01FD-01DA-4EC184230174.bmp"/>
          <p:cNvPicPr>
            <a:picLocks noChangeAspect="1"/>
          </p:cNvPicPr>
          <p:nvPr/>
        </p:nvPicPr>
        <p:blipFill>
          <a:blip r:embed="rId5"/>
          <a:srcRect t="9090" b="9091"/>
          <a:stretch>
            <a:fillRect/>
          </a:stretch>
        </p:blipFill>
        <p:spPr>
          <a:xfrm>
            <a:off x="1928794" y="4857760"/>
            <a:ext cx="6646038" cy="785818"/>
          </a:xfrm>
          <a:prstGeom prst="rect">
            <a:avLst/>
          </a:prstGeom>
        </p:spPr>
      </p:pic>
      <p:pic>
        <p:nvPicPr>
          <p:cNvPr id="7" name="Рисунок 6" descr="resE4435B5C-0A01-01FD-0075-3CE2B6BAB388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7357" y="5929330"/>
            <a:ext cx="6786610" cy="714380"/>
          </a:xfrm>
          <a:prstGeom prst="rect">
            <a:avLst/>
          </a:prstGeom>
        </p:spPr>
      </p:pic>
      <p:pic>
        <p:nvPicPr>
          <p:cNvPr id="8" name="Рисунок 7" descr="Рисунок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2786058"/>
            <a:ext cx="461830" cy="706579"/>
          </a:xfrm>
          <a:prstGeom prst="rect">
            <a:avLst/>
          </a:prstGeom>
        </p:spPr>
      </p:pic>
      <p:pic>
        <p:nvPicPr>
          <p:cNvPr id="9" name="Рисунок 8" descr="Рисунок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720" y="3929066"/>
            <a:ext cx="695907" cy="580906"/>
          </a:xfrm>
          <a:prstGeom prst="rect">
            <a:avLst/>
          </a:prstGeom>
        </p:spPr>
      </p:pic>
      <p:pic>
        <p:nvPicPr>
          <p:cNvPr id="10" name="Рисунок 9" descr="Рисунок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4786322"/>
            <a:ext cx="461830" cy="706579"/>
          </a:xfrm>
          <a:prstGeom prst="rect">
            <a:avLst/>
          </a:prstGeom>
        </p:spPr>
      </p:pic>
      <p:pic>
        <p:nvPicPr>
          <p:cNvPr id="11" name="Рисунок 10" descr="Рисунок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5857892"/>
            <a:ext cx="461830" cy="7065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2976" y="3000372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А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42976" y="3929066"/>
            <a:ext cx="571504" cy="64294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Б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4929198"/>
            <a:ext cx="571504" cy="64294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В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42976" y="5929330"/>
            <a:ext cx="571504" cy="64294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Г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443914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2.   </a:t>
            </a:r>
            <a:r>
              <a:rPr lang="ru-RU" sz="2800" dirty="0" smtClean="0"/>
              <a:t>Выберите один правильный ответ из предложенных вариантов</a:t>
            </a:r>
            <a:endParaRPr lang="ru-RU" sz="2800" dirty="0"/>
          </a:p>
        </p:txBody>
      </p:sp>
      <p:pic>
        <p:nvPicPr>
          <p:cNvPr id="6" name="Содержимое 5" descr="resE445C719-0A01-01FD-008A-7971267294B9.bmp"/>
          <p:cNvPicPr>
            <a:picLocks noGrp="1" noChangeAspect="1"/>
          </p:cNvPicPr>
          <p:nvPr>
            <p:ph sz="half" idx="1"/>
          </p:nvPr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3000364" y="2143116"/>
            <a:ext cx="5572164" cy="2536744"/>
          </a:xfrm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2285984" y="4643446"/>
            <a:ext cx="6858016" cy="22145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только азота (N) и калия (К)</a:t>
            </a:r>
          </a:p>
          <a:p>
            <a:pPr>
              <a:buNone/>
            </a:pPr>
            <a:r>
              <a:rPr lang="ru-RU" dirty="0" smtClean="0"/>
              <a:t>только магния (</a:t>
            </a:r>
            <a:r>
              <a:rPr lang="ru-RU" dirty="0" err="1" smtClean="0"/>
              <a:t>Mg</a:t>
            </a:r>
            <a:r>
              <a:rPr lang="ru-RU" dirty="0" smtClean="0"/>
              <a:t>) и азота (N)</a:t>
            </a:r>
          </a:p>
          <a:p>
            <a:pPr>
              <a:buNone/>
            </a:pPr>
            <a:r>
              <a:rPr lang="ru-RU" dirty="0" smtClean="0"/>
              <a:t>азота (N), магния (</a:t>
            </a:r>
            <a:r>
              <a:rPr lang="ru-RU" dirty="0" err="1" smtClean="0"/>
              <a:t>Mg</a:t>
            </a:r>
            <a:r>
              <a:rPr lang="ru-RU" dirty="0" smtClean="0"/>
              <a:t>) и другого   неизвестного  вещества</a:t>
            </a:r>
          </a:p>
          <a:p>
            <a:pPr>
              <a:buNone/>
            </a:pPr>
            <a:r>
              <a:rPr lang="ru-RU" dirty="0" smtClean="0"/>
              <a:t>магния(</a:t>
            </a:r>
            <a:r>
              <a:rPr lang="ru-RU" dirty="0" err="1" smtClean="0"/>
              <a:t>Mg</a:t>
            </a:r>
            <a:r>
              <a:rPr lang="ru-RU" dirty="0" smtClean="0"/>
              <a:t>), калия (К) и азота (N)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928670"/>
            <a:ext cx="8786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На рисунке приведен спектр поглощения неизвестного газа и спектры поглощения паров известных металлов. По анализу спектров можно утверждать, что неизвестный газ содержит атомы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728" y="4572008"/>
            <a:ext cx="928694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А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5072074"/>
            <a:ext cx="928694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Б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28728" y="5643578"/>
            <a:ext cx="928694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В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6286520"/>
            <a:ext cx="928694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Г</a:t>
            </a:r>
            <a:endParaRPr lang="ru-RU" b="1" dirty="0"/>
          </a:p>
        </p:txBody>
      </p:sp>
      <p:pic>
        <p:nvPicPr>
          <p:cNvPr id="14" name="Рисунок 13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286256"/>
            <a:ext cx="461830" cy="706579"/>
          </a:xfrm>
          <a:prstGeom prst="rect">
            <a:avLst/>
          </a:prstGeom>
        </p:spPr>
      </p:pic>
      <p:pic>
        <p:nvPicPr>
          <p:cNvPr id="15" name="Рисунок 14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929198"/>
            <a:ext cx="461830" cy="706579"/>
          </a:xfrm>
          <a:prstGeom prst="rect">
            <a:avLst/>
          </a:prstGeom>
        </p:spPr>
      </p:pic>
      <p:pic>
        <p:nvPicPr>
          <p:cNvPr id="16" name="Рисунок 15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5500702"/>
            <a:ext cx="461830" cy="706579"/>
          </a:xfrm>
          <a:prstGeom prst="rect">
            <a:avLst/>
          </a:prstGeom>
        </p:spPr>
      </p:pic>
      <p:pic>
        <p:nvPicPr>
          <p:cNvPr id="17" name="Рисунок 16" descr="Рисунок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6277094"/>
            <a:ext cx="695907" cy="580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3.  </a:t>
            </a:r>
            <a:r>
              <a:rPr lang="ru-RU" sz="3200" dirty="0" smtClean="0"/>
              <a:t>Выберите один правильный ответ из предложенных вариантов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928794" y="1600200"/>
            <a:ext cx="6758006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  Для каких тел характерны полосатые спектры поглощения и испускания?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Для нагретых твердых тел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Для нагретых жидкостей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Для разреженных молекулярных газов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     Для нагретых атомарных газов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Для любых перечисленных выше тел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2786058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А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5357826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Г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28794" y="6143644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Д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28794" y="4572008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28794" y="3643314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Б</a:t>
            </a:r>
            <a:endParaRPr lang="ru-RU" dirty="0"/>
          </a:p>
        </p:txBody>
      </p:sp>
      <p:pic>
        <p:nvPicPr>
          <p:cNvPr id="11" name="Рисунок 10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4500570"/>
            <a:ext cx="695907" cy="580906"/>
          </a:xfrm>
          <a:prstGeom prst="rect">
            <a:avLst/>
          </a:prstGeom>
        </p:spPr>
      </p:pic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2643182"/>
            <a:ext cx="461830" cy="706579"/>
          </a:xfrm>
          <a:prstGeom prst="rect">
            <a:avLst/>
          </a:prstGeom>
        </p:spPr>
      </p:pic>
      <p:pic>
        <p:nvPicPr>
          <p:cNvPr id="13" name="Рисунок 12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5214950"/>
            <a:ext cx="461830" cy="706579"/>
          </a:xfrm>
          <a:prstGeom prst="rect">
            <a:avLst/>
          </a:prstGeom>
        </p:spPr>
      </p:pic>
      <p:pic>
        <p:nvPicPr>
          <p:cNvPr id="14" name="Рисунок 13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6000768"/>
            <a:ext cx="461830" cy="706579"/>
          </a:xfrm>
          <a:prstGeom prst="rect">
            <a:avLst/>
          </a:prstGeom>
        </p:spPr>
      </p:pic>
      <p:pic>
        <p:nvPicPr>
          <p:cNvPr id="15" name="Рисунок 14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500438"/>
            <a:ext cx="461830" cy="706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6.   </a:t>
            </a:r>
            <a:r>
              <a:rPr lang="ru-RU" sz="2800" dirty="0" smtClean="0">
                <a:gradFill>
                  <a:gsLst>
                    <a:gs pos="0">
                      <a:srgbClr val="7FD13B">
                        <a:tint val="73000"/>
                        <a:satMod val="145000"/>
                      </a:srgbClr>
                    </a:gs>
                    <a:gs pos="73000">
                      <a:srgbClr val="7FD13B">
                        <a:tint val="73000"/>
                        <a:satMod val="145000"/>
                      </a:srgbClr>
                    </a:gs>
                    <a:gs pos="100000">
                      <a:srgbClr val="7FD13B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  <a:t>Выберите один правильный ответ из предложенных вариантов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1785918" y="4929198"/>
            <a:ext cx="7185047" cy="1928802"/>
          </a:xfrm>
        </p:spPr>
        <p:txBody>
          <a:bodyPr anchor="t">
            <a:normAutofit/>
          </a:bodyPr>
          <a:lstStyle/>
          <a:p>
            <a:r>
              <a:rPr lang="ru-RU" dirty="0" smtClean="0"/>
              <a:t>       водорода (Н), гелия (Не) и натрия (</a:t>
            </a:r>
            <a:r>
              <a:rPr lang="ru-RU" dirty="0" err="1" smtClean="0"/>
              <a:t>Na</a:t>
            </a:r>
            <a:r>
              <a:rPr lang="ru-RU" dirty="0" smtClean="0"/>
              <a:t>)</a:t>
            </a:r>
          </a:p>
          <a:p>
            <a:r>
              <a:rPr lang="ru-RU" dirty="0" smtClean="0"/>
              <a:t>       только натрия (</a:t>
            </a:r>
            <a:r>
              <a:rPr lang="ru-RU" dirty="0" err="1" smtClean="0"/>
              <a:t>Na</a:t>
            </a:r>
            <a:r>
              <a:rPr lang="ru-RU" dirty="0" smtClean="0"/>
              <a:t>) и водорода (Н)</a:t>
            </a:r>
          </a:p>
          <a:p>
            <a:r>
              <a:rPr lang="ru-RU" dirty="0" smtClean="0"/>
              <a:t>       только натрия (</a:t>
            </a:r>
            <a:r>
              <a:rPr lang="ru-RU" dirty="0" err="1" smtClean="0"/>
              <a:t>Na</a:t>
            </a:r>
            <a:r>
              <a:rPr lang="ru-RU" dirty="0" smtClean="0"/>
              <a:t>) и гелия (Не)</a:t>
            </a:r>
          </a:p>
          <a:p>
            <a:r>
              <a:rPr lang="ru-RU" dirty="0" smtClean="0"/>
              <a:t>       только водорода (Н) и гелия (Не)</a:t>
            </a:r>
            <a:endParaRPr lang="ru-RU" dirty="0"/>
          </a:p>
        </p:txBody>
      </p:sp>
      <p:pic>
        <p:nvPicPr>
          <p:cNvPr id="7" name="Содержимое 6" descr="resE443CA44-0A01-01FD-0081-9433459E26F9.bmp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071802" y="1928802"/>
            <a:ext cx="4963125" cy="2928244"/>
          </a:xfrm>
        </p:spPr>
      </p:pic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14282" y="1000108"/>
            <a:ext cx="8715436" cy="121444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     На рисунке приведен спектр поглощения неизвестного газа и спектры поглощения атомов известных газов. По анализу спектров можно утверждать, что неизвестный газ содержит атомы: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5000636"/>
            <a:ext cx="785818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rgbClr val="C00000"/>
                </a:solidFill>
              </a:rPr>
              <a:t>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57290" y="5429264"/>
            <a:ext cx="785818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rgbClr val="C00000"/>
                </a:solidFill>
              </a:rPr>
              <a:t>Б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5857892"/>
            <a:ext cx="785818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rgbClr val="C00000"/>
                </a:solidFill>
              </a:rPr>
              <a:t>В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57290" y="6286520"/>
            <a:ext cx="785818" cy="3571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rgbClr val="C00000"/>
                </a:solidFill>
              </a:rPr>
              <a:t>Г</a:t>
            </a:r>
            <a:endParaRPr lang="ru-RU" dirty="0"/>
          </a:p>
        </p:txBody>
      </p:sp>
      <p:pic>
        <p:nvPicPr>
          <p:cNvPr id="14" name="Рисунок 13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5214950"/>
            <a:ext cx="461830" cy="706579"/>
          </a:xfrm>
          <a:prstGeom prst="rect">
            <a:avLst/>
          </a:prstGeom>
        </p:spPr>
      </p:pic>
      <p:pic>
        <p:nvPicPr>
          <p:cNvPr id="15" name="Рисунок 14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5643578"/>
            <a:ext cx="461830" cy="706579"/>
          </a:xfrm>
          <a:prstGeom prst="rect">
            <a:avLst/>
          </a:prstGeom>
        </p:spPr>
      </p:pic>
      <p:pic>
        <p:nvPicPr>
          <p:cNvPr id="16" name="Рисунок 15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6151421"/>
            <a:ext cx="461830" cy="706579"/>
          </a:xfrm>
          <a:prstGeom prst="rect">
            <a:avLst/>
          </a:prstGeom>
        </p:spPr>
      </p:pic>
      <p:pic>
        <p:nvPicPr>
          <p:cNvPr id="17" name="Рисунок 16" descr="Рисунок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4786322"/>
            <a:ext cx="695907" cy="580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4.  </a:t>
            </a:r>
            <a:r>
              <a:rPr lang="ru-RU" sz="3200" dirty="0" smtClean="0">
                <a:solidFill>
                  <a:srgbClr val="92D050"/>
                </a:solidFill>
              </a:rPr>
              <a:t>Выберите</a:t>
            </a:r>
            <a:r>
              <a:rPr lang="ru-RU" sz="3200" dirty="0" smtClean="0"/>
              <a:t> один правильный ответ из предложенных вариантов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1600200"/>
            <a:ext cx="6829444" cy="47091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  Для каких тел характерны линейчатые спектры поглощения и испускания?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</a:t>
            </a:r>
            <a:r>
              <a:rPr lang="ru-RU" dirty="0" smtClean="0"/>
              <a:t>Для нагретых твердых тел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Для нагретых жидкостей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</a:t>
            </a:r>
            <a:r>
              <a:rPr lang="ru-RU" dirty="0" smtClean="0"/>
              <a:t>Для разреженных молекулярных газов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</a:t>
            </a:r>
            <a:r>
              <a:rPr lang="ru-RU" dirty="0" smtClean="0"/>
              <a:t>Для нагретых атомарных газов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</a:t>
            </a:r>
            <a:r>
              <a:rPr lang="ru-RU" dirty="0" smtClean="0"/>
              <a:t>Для любых перечисленных выше тел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2643182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3357562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Б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4143380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4929198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Г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5786454"/>
            <a:ext cx="642942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Д</a:t>
            </a:r>
            <a:endParaRPr lang="ru-RU" dirty="0"/>
          </a:p>
        </p:txBody>
      </p:sp>
      <p:pic>
        <p:nvPicPr>
          <p:cNvPr id="9" name="Рисунок 8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428868"/>
            <a:ext cx="461830" cy="706579"/>
          </a:xfrm>
          <a:prstGeom prst="rect">
            <a:avLst/>
          </a:prstGeom>
        </p:spPr>
      </p:pic>
      <p:pic>
        <p:nvPicPr>
          <p:cNvPr id="10" name="Рисунок 9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3214686"/>
            <a:ext cx="461830" cy="706579"/>
          </a:xfrm>
          <a:prstGeom prst="rect">
            <a:avLst/>
          </a:prstGeom>
        </p:spPr>
      </p:pic>
      <p:pic>
        <p:nvPicPr>
          <p:cNvPr id="11" name="Рисунок 10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000504"/>
            <a:ext cx="461830" cy="706579"/>
          </a:xfrm>
          <a:prstGeom prst="rect">
            <a:avLst/>
          </a:prstGeom>
        </p:spPr>
      </p:pic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5572140"/>
            <a:ext cx="461830" cy="706579"/>
          </a:xfrm>
          <a:prstGeom prst="rect">
            <a:avLst/>
          </a:prstGeom>
        </p:spPr>
      </p:pic>
      <p:pic>
        <p:nvPicPr>
          <p:cNvPr id="13" name="Рисунок 12" descr="Рисун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857760"/>
            <a:ext cx="695907" cy="580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http://www.mso.anu.edu.au/nifs/pics/aug04_4.jpg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http://img.gazeta.ru/files3/178/3411178/pls5.jpg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http://www.nanospectrum.ru/images/NSI-600GS%20%203-1.jpg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http://www.nanospectrum.ru/images/400-22.jpg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C00000"/>
      </a:hlink>
      <a:folHlink>
        <a:srgbClr val="B0660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683</TotalTime>
  <Words>850</Words>
  <Application>Microsoft Office PowerPoint</Application>
  <PresentationFormat>Экран (4:3)</PresentationFormat>
  <Paragraphs>137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Апекс</vt:lpstr>
      <vt:lpstr>Спектры .  спектральный анализ. Спектральные аппараты</vt:lpstr>
      <vt:lpstr>Источники излучений</vt:lpstr>
      <vt:lpstr>Виды спектров</vt:lpstr>
      <vt:lpstr>Сплошной спектр</vt:lpstr>
      <vt:lpstr>Линейчатый спектр</vt:lpstr>
      <vt:lpstr>Полосатый спектр</vt:lpstr>
      <vt:lpstr>Спектры поглощения</vt:lpstr>
      <vt:lpstr>Примеры спектров</vt:lpstr>
      <vt:lpstr>Спектр метеора </vt:lpstr>
      <vt:lpstr>Спектральный анализ</vt:lpstr>
      <vt:lpstr>Спектроскоп</vt:lpstr>
      <vt:lpstr>Устройство спектроскопа</vt:lpstr>
      <vt:lpstr>Исследования с помощью спектроскопа</vt:lpstr>
      <vt:lpstr>ТИПЫ СПЕКТРОМЕТРОВ</vt:lpstr>
      <vt:lpstr>Презентация PowerPoint</vt:lpstr>
      <vt:lpstr>Презентация PowerPoint</vt:lpstr>
      <vt:lpstr>Типы спектрографов</vt:lpstr>
      <vt:lpstr>Спектрограф  HARPS</vt:lpstr>
      <vt:lpstr>Спектральная чувствительность глаза человека</vt:lpstr>
      <vt:lpstr>5.   Выберите один правильный ответ из предложенных вариантов </vt:lpstr>
      <vt:lpstr>1.   Выберите один правильный ответ из предложенных вариантов: </vt:lpstr>
      <vt:lpstr>2.   Выберите один правильный ответ из предложенных вариантов</vt:lpstr>
      <vt:lpstr>3.  Выберите один правильный ответ из предложенных вариантов</vt:lpstr>
      <vt:lpstr>6.   Выберите один правильный ответ из предложенных вариантов</vt:lpstr>
      <vt:lpstr>4.  Выберите один правильный ответ из предложенных вариантов</vt:lpstr>
      <vt:lpstr>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Спектры и спектральный анализ</dc:title>
  <cp:lastModifiedBy>Пользователь</cp:lastModifiedBy>
  <cp:revision>77</cp:revision>
  <dcterms:modified xsi:type="dcterms:W3CDTF">2014-01-20T14:35:39Z</dcterms:modified>
</cp:coreProperties>
</file>