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4" r:id="rId4"/>
    <p:sldId id="265" r:id="rId5"/>
    <p:sldId id="266" r:id="rId6"/>
    <p:sldId id="271" r:id="rId7"/>
    <p:sldId id="261" r:id="rId8"/>
    <p:sldId id="262" r:id="rId9"/>
    <p:sldId id="267" r:id="rId10"/>
    <p:sldId id="268" r:id="rId11"/>
    <p:sldId id="269" r:id="rId12"/>
    <p:sldId id="270" r:id="rId13"/>
    <p:sldId id="273" r:id="rId14"/>
    <p:sldId id="272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D82AD-37AE-4062-9265-811E37A6F85F}" type="datetimeFigureOut">
              <a:rPr lang="ru-RU" smtClean="0"/>
              <a:pPr/>
              <a:t>07.03.2011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CC240-D778-4140-AC8C-583304D88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ru-RU" sz="4900" i="1" dirty="0" smtClean="0">
                <a:solidFill>
                  <a:srgbClr val="FF0000"/>
                </a:solidFill>
                <a:latin typeface="GOST type B" pitchFamily="34" charset="0"/>
              </a:rPr>
              <a:t>ПРОСТЫЕ РАЗРЕЗЫ</a:t>
            </a:r>
            <a:r>
              <a:rPr lang="en-US" sz="49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en-US" sz="4900" i="1" dirty="0" smtClean="0">
                <a:solidFill>
                  <a:srgbClr val="FF0000"/>
                </a:solidFill>
                <a:latin typeface="GOST type B" pitchFamily="34" charset="0"/>
              </a:rPr>
            </a:br>
            <a:endParaRPr lang="ru-RU" sz="4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621" r="23437" b="8633"/>
          <a:stretch>
            <a:fillRect/>
          </a:stretch>
        </p:blipFill>
        <p:spPr bwMode="auto">
          <a:xfrm>
            <a:off x="0" y="285728"/>
            <a:ext cx="8860508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28604"/>
            <a:ext cx="878684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4834" t="3462" r="66158" b="24423"/>
          <a:stretch>
            <a:fillRect/>
          </a:stretch>
        </p:blipFill>
        <p:spPr bwMode="auto">
          <a:xfrm>
            <a:off x="714348" y="785794"/>
            <a:ext cx="342905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5214942" y="928670"/>
            <a:ext cx="31337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14488"/>
            <a:ext cx="335758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071546"/>
            <a:ext cx="4714876" cy="423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428604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OST type B" pitchFamily="34" charset="0"/>
                <a:ea typeface="+mj-ea"/>
                <a:cs typeface="+mj-cs"/>
              </a:rPr>
              <a:t>Разрезы на чертежах применяются для того чтобы отобразить внутреннее устройство изделия.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OST type B" pitchFamily="34" charset="0"/>
              <a:ea typeface="+mj-ea"/>
              <a:cs typeface="+mj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20702" t="12381" r="22256" b="15952"/>
          <a:stretch>
            <a:fillRect/>
          </a:stretch>
        </p:blipFill>
        <p:spPr bwMode="auto">
          <a:xfrm>
            <a:off x="1071538" y="2000240"/>
            <a:ext cx="7338680" cy="462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>Разрез — это изображение предмета, мысленно разрезанного плоскостью, перпендикулярной к одной из плоскостей проекций, которое строится на плоскости, параллельной плоскости разреза.</a:t>
            </a:r>
            <a:r>
              <a:rPr lang="ru-RU" sz="2800" dirty="0" smtClean="0">
                <a:latin typeface="Arial" pitchFamily="34" charset="0"/>
                <a:ea typeface="Times New Roman" pitchFamily="18" charset="0"/>
              </a:rPr>
              <a:t> </a:t>
            </a:r>
            <a:endParaRPr lang="en-US" sz="2800" dirty="0" smtClean="0">
              <a:latin typeface="Arial" pitchFamily="34" charset="0"/>
              <a:ea typeface="Times New Roman" pitchFamily="18" charset="0"/>
            </a:endParaRPr>
          </a:p>
          <a:p>
            <a:pPr lvl="0" algn="just"/>
            <a:r>
              <a:rPr lang="en-US" sz="2800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Разрез, выполненный одной плоскостью, называется простым  разрезом.</a:t>
            </a:r>
            <a:r>
              <a:rPr lang="ru-RU" sz="3600" b="1" dirty="0" smtClean="0"/>
              <a:t> </a:t>
            </a:r>
            <a:endParaRPr lang="en-US" sz="3600" b="1" dirty="0" smtClean="0"/>
          </a:p>
          <a:p>
            <a:pPr lvl="0" algn="just"/>
            <a:r>
              <a:rPr lang="en-US" sz="3600" b="1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endParaRPr lang="ru-RU" sz="2800" i="1" dirty="0" smtClean="0">
              <a:solidFill>
                <a:srgbClr val="FF0000"/>
              </a:solidFill>
              <a:latin typeface="GOST type B" pitchFamily="34" charset="0"/>
            </a:endParaRPr>
          </a:p>
          <a:p>
            <a:endParaRPr lang="en-US" sz="2800" i="1" dirty="0" smtClean="0">
              <a:solidFill>
                <a:srgbClr val="FF0000"/>
              </a:solidFill>
              <a:latin typeface="GOST type B" pitchFamily="34" charset="0"/>
            </a:endParaRPr>
          </a:p>
          <a:p>
            <a:endParaRPr lang="ru-RU" sz="2800" i="1" dirty="0">
              <a:solidFill>
                <a:srgbClr val="FF0000"/>
              </a:solidFill>
              <a:latin typeface="GOST type B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142976" y="2857496"/>
            <a:ext cx="6500858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15444"/>
            <a:ext cx="900115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> В разрезе изображают то, что расположено в плоскости  разреза, и то, что расположено за ней.</a:t>
            </a:r>
          </a:p>
          <a:p>
            <a:pPr algn="just"/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> Стенки детали, которые разрезала секущая плоскость заштриховывают тонкими сплошными линиями под углом 45° ,30° или 60° к горизонтали.</a:t>
            </a:r>
          </a:p>
          <a:p>
            <a:pPr algn="just"/>
            <a:r>
              <a:rPr lang="ru-RU" sz="2800" i="1" dirty="0" smtClean="0">
                <a:solidFill>
                  <a:srgbClr val="FF0000"/>
                </a:solidFill>
                <a:latin typeface="GOST type B" pitchFamily="34" charset="0"/>
              </a:rPr>
              <a:t> Интервал между линиями штриховки 1,5...2 мм.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OST type B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000348"/>
            <a:ext cx="749815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001156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Разрез, выполненный плоскостью вдоль длины детали, называют продольным, а — перпендикулярно к его длине — поперечным.</a:t>
            </a:r>
            <a:endParaRPr lang="ru-RU" sz="31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71612"/>
            <a:ext cx="9001156" cy="3936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437" t="12500" r="25000" b="15000"/>
          <a:stretch>
            <a:fillRect/>
          </a:stretch>
        </p:blipFill>
        <p:spPr bwMode="auto">
          <a:xfrm>
            <a:off x="571472" y="428604"/>
            <a:ext cx="785818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31406" t="11666" r="26875" b="13333"/>
          <a:stretch>
            <a:fillRect/>
          </a:stretch>
        </p:blipFill>
        <p:spPr bwMode="auto">
          <a:xfrm>
            <a:off x="1714480" y="142852"/>
            <a:ext cx="635798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85723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Разрез, изображаемый на фронтальной плоскости проекций, называют фронтальным, на горизонтальной - горизонтальным и на профильной –профильным разрезом.</a:t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А                                     Б</a:t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                В 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48874"/>
            <a:ext cx="3960842" cy="2283309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357298"/>
            <a:ext cx="3935135" cy="2233919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429132"/>
            <a:ext cx="4076700" cy="226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 l="33301" t="19475" r="21746" b="21007"/>
          <a:stretch>
            <a:fillRect/>
          </a:stretch>
        </p:blipFill>
        <p:spPr bwMode="auto">
          <a:xfrm>
            <a:off x="2786050" y="4214818"/>
            <a:ext cx="3214710" cy="248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-357222" y="-1846655"/>
            <a:ext cx="9501222" cy="821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OST type B" pitchFamily="34" charset="0"/>
              <a:ea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   Чтобы сохранить внешний вид предмета, на симметричных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деталях разрез показывают до оси симметрии, т. е. его половину,      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а с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другой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стороны от оси симметрии изображают предмет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неразрезанным,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т.е. как вид.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При 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совмещении вида с разрезом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не показывают линии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    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невидимого контура.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OST type B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  Границей между внешним видом и разрезом служит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штрихпунктирная ось симметрии.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OST type B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  Изображение разреза детали располагается от вертикальной     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оси симметрии справа</a:t>
            </a:r>
            <a:r>
              <a:rPr kumimoji="0" lang="ru-RU" sz="24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(рис. </a:t>
            </a:r>
            <a:r>
              <a:rPr lang="ru-RU" sz="2400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А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), а от горизонтальной оси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ST type B" pitchFamily="34" charset="0"/>
                <a:ea typeface="Times New Roman" pitchFamily="18" charset="0"/>
              </a:rPr>
              <a:t>симметрии — снизу (рис. Б)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r>
              <a:rPr lang="ru-RU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   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                           А                  А    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                     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solidFill>
                <a:srgbClr val="FF0000"/>
              </a:solidFill>
              <a:latin typeface="GOST type B" pitchFamily="34" charset="0"/>
              <a:ea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FF0000"/>
                </a:solidFill>
                <a:latin typeface="GOST type B" pitchFamily="34" charset="0"/>
                <a:ea typeface="Times New Roman" pitchFamily="18" charset="0"/>
              </a:rPr>
              <a:t>                             Б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  <a:latin typeface="GOST type B" pitchFamily="34" charset="0"/>
              </a:rPr>
              <a:t> Если на ось симметрии попадает ребро, принадлежащее внешнему очертанию предмета, то границу разреза смещают правее , как показано на рис. А., 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GOST type B" pitchFamily="34" charset="0"/>
              </a:rPr>
              <a:t> Если на ось симметрии попадает ребро, принадлежащее внутреннему очертанию предмета, то разрез смещают левее , как показано на рис. Б., 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GOST type B" pitchFamily="34" charset="0"/>
              </a:rPr>
              <a:t> В любом случае проекцию ребра сохраняют. 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GOST type B" pitchFamily="34" charset="0"/>
              </a:rPr>
              <a:t> Границу между разрезом и внешним видом показывают сплошной волнистой линией (§42 Простые разрезы.стр.175 учебник).                      </a:t>
            </a:r>
          </a:p>
          <a:p>
            <a:r>
              <a:rPr lang="ru-RU" sz="2000" i="1" dirty="0" smtClean="0">
                <a:solidFill>
                  <a:srgbClr val="FF0000"/>
                </a:solidFill>
                <a:latin typeface="GOST type B" pitchFamily="34" charset="0"/>
              </a:rPr>
              <a:t>                             А                         Б</a:t>
            </a:r>
            <a:endParaRPr lang="ru-RU" sz="2000" i="1" dirty="0">
              <a:solidFill>
                <a:srgbClr val="FF0000"/>
              </a:solidFill>
              <a:latin typeface="GOST type 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5903"/>
          <a:stretch>
            <a:fillRect/>
          </a:stretch>
        </p:blipFill>
        <p:spPr bwMode="auto">
          <a:xfrm>
            <a:off x="1928794" y="2667550"/>
            <a:ext cx="5143536" cy="419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01156" cy="1143000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МЕСТНЫЙ РАЗРЕЗ</a:t>
            </a:r>
            <a:b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Чтобы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показать внутреннее устройство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предмета в  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узкоограниченном   месте,   применяют местные разрезы. </a:t>
            </a:r>
            <a: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  <a:t>     </a:t>
            </a:r>
            <a:b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</a:br>
            <a: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r>
              <a:rPr lang="en-US" sz="2700" i="1" dirty="0" smtClean="0">
                <a:solidFill>
                  <a:srgbClr val="FF0000"/>
                </a:solidFill>
                <a:latin typeface="GOST type B" pitchFamily="34" charset="0"/>
              </a:rPr>
              <a:t>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Границу разреза показывают </a:t>
            </a:r>
            <a:r>
              <a:rPr lang="ru-RU" sz="2700" i="1" dirty="0" smtClean="0">
                <a:solidFill>
                  <a:srgbClr val="FF0000"/>
                </a:solidFill>
                <a:latin typeface="GOST type B" pitchFamily="34" charset="0"/>
              </a:rPr>
              <a:t>сплошной волнистой линией.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857364"/>
            <a:ext cx="4357718" cy="44709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304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ПРОСТЫЕ РАЗРЕЗЫ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Разрез, выполненный плоскостью вдоль длины детали, называют продольным, а — перпендикулярно к его длине — поперечным.</vt:lpstr>
      <vt:lpstr>Слайд 10</vt:lpstr>
      <vt:lpstr>Слайд 11</vt:lpstr>
      <vt:lpstr>         Разрез, изображаемый на фронтальной плоскости проекций, называют фронтальным, на горизонтальной - горизонтальным и на профильной –профильным разрезом.              А                                     Б                                     В </vt:lpstr>
      <vt:lpstr>Слайд 13</vt:lpstr>
      <vt:lpstr>Слайд 14</vt:lpstr>
      <vt:lpstr>     МЕСТНЫЙ РАЗРЕЗ Чтобы показать внутреннее устройство предмета в   узкоограниченном   месте,   применяют местные разрезы.         Границу разреза показывают сплошной волнистой линией.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Уклон</dc:title>
  <dc:creator>admin</dc:creator>
  <cp:lastModifiedBy>Admin</cp:lastModifiedBy>
  <cp:revision>84</cp:revision>
  <dcterms:created xsi:type="dcterms:W3CDTF">2010-12-02T18:23:55Z</dcterms:created>
  <dcterms:modified xsi:type="dcterms:W3CDTF">2011-03-07T15:25:55Z</dcterms:modified>
</cp:coreProperties>
</file>