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8" r:id="rId2"/>
    <p:sldId id="266" r:id="rId3"/>
    <p:sldId id="269" r:id="rId4"/>
    <p:sldId id="264" r:id="rId5"/>
    <p:sldId id="267" r:id="rId6"/>
    <p:sldId id="268" r:id="rId7"/>
    <p:sldId id="262" r:id="rId8"/>
    <p:sldId id="270" r:id="rId9"/>
    <p:sldId id="271" r:id="rId10"/>
    <p:sldId id="272" r:id="rId11"/>
    <p:sldId id="273" r:id="rId12"/>
    <p:sldId id="275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3300"/>
    <a:srgbClr val="CC0000"/>
    <a:srgbClr val="6666FF"/>
    <a:srgbClr val="FF0000"/>
    <a:srgbClr val="006600"/>
    <a:srgbClr val="0080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AF-D090-4397-B1FB-35D830C293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2F70-249C-4FDF-93F8-084686C3AB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FF8F99C-2633-44A9-9830-2AC5FB1124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718D-A08D-4817-8657-5BD73916D7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B739-FA1F-4EED-8D4E-7F08235D910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D017-087B-45DD-B7C2-B9C3B0167E4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361D4-8D35-45DD-BC46-13A2BAE1A2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4E00-80EF-4E0A-A34C-8C537CDC1C0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82EF-E397-42BB-8EA9-0BD2F6B23CB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DCF36-336D-4599-BE6B-715553C1616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59E6E-22F5-485A-92E7-094EC42FF9D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CCAA636-7F33-4221-A118-9F343E16D26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4BAD2C7-1B1A-4CA3-91CF-3C8A0D511A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13" Type="http://schemas.openxmlformats.org/officeDocument/2006/relationships/hyperlink" Target="&#1087;&#1086;&#1088;&#1090;&#1092;&#1086;&#1083;&#1080;&#1086;%20&#1091;&#1095;&#1080;&#1090;&#1077;&#1083;&#1103;.pptm" TargetMode="External"/><Relationship Id="rId3" Type="http://schemas.openxmlformats.org/officeDocument/2006/relationships/slide" Target="slide7.xml"/><Relationship Id="rId7" Type="http://schemas.openxmlformats.org/officeDocument/2006/relationships/image" Target="../media/image4.gif"/><Relationship Id="rId12" Type="http://schemas.openxmlformats.org/officeDocument/2006/relationships/slide" Target="slide1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11" Type="http://schemas.openxmlformats.org/officeDocument/2006/relationships/slide" Target="slide2.xml"/><Relationship Id="rId5" Type="http://schemas.openxmlformats.org/officeDocument/2006/relationships/image" Target="../media/image2.wmf"/><Relationship Id="rId10" Type="http://schemas.openxmlformats.org/officeDocument/2006/relationships/image" Target="../media/image6.gif"/><Relationship Id="rId4" Type="http://schemas.openxmlformats.org/officeDocument/2006/relationships/slide" Target="slide4.xml"/><Relationship Id="rId9" Type="http://schemas.openxmlformats.org/officeDocument/2006/relationships/hyperlink" Target="http://photobucket.com/albums/mm248/gbpicsde/56/005.gi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11.jpeg"/><Relationship Id="rId18" Type="http://schemas.openxmlformats.org/officeDocument/2006/relationships/hyperlink" Target="http://flagnation.files.wordpress.com/2010/02/800px-union_flag_1606_kings_colors-svg2.png" TargetMode="External"/><Relationship Id="rId3" Type="http://schemas.openxmlformats.org/officeDocument/2006/relationships/image" Target="../media/image7.wmf"/><Relationship Id="rId21" Type="http://schemas.openxmlformats.org/officeDocument/2006/relationships/image" Target="../media/image14.jpeg"/><Relationship Id="rId7" Type="http://schemas.openxmlformats.org/officeDocument/2006/relationships/slide" Target="slide2.xml"/><Relationship Id="rId12" Type="http://schemas.openxmlformats.org/officeDocument/2006/relationships/slide" Target="slide1.xml"/><Relationship Id="rId17" Type="http://schemas.openxmlformats.org/officeDocument/2006/relationships/image" Target="../media/image12.jpeg"/><Relationship Id="rId2" Type="http://schemas.openxmlformats.org/officeDocument/2006/relationships/hyperlink" Target="PhotoStory2.wmv" TargetMode="External"/><Relationship Id="rId16" Type="http://schemas.openxmlformats.org/officeDocument/2006/relationships/hyperlink" Target="http://images.yandex.ru/yandsearch?ed=1&amp;rpt=simage&amp;text=%D0%BA%D0%B0%D1%80%D1%82%D0%B8%D0%BD%D0%BA%D0%B8%20willkommen&amp;img_url=www.ondines57.free.fr/drapeaux/allemagne.jpg&amp;spsite=www.ondines57.free.fr&amp;p=43" TargetMode="External"/><Relationship Id="rId20" Type="http://schemas.openxmlformats.org/officeDocument/2006/relationships/hyperlink" Target="http://images.yandex.ru/yandsearch?text=%D0%BA%D0%B0%D1%80%D1%82%D0%B8%D0%BD%D0%BA%D0%B8%20welcome&amp;stype=simage&amp;img_url=www.thegio.net/kazakhstan/american-flag.jpg&amp;spsite=fake-008-10135979.ru&amp;p=73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hyperlink" Target="&#1059;&#1084;&#1085;&#1099;&#1077;%20&#1084;&#1099;&#1089;&#1083;&#1080;%20&#1086;%20&#1074;&#1086;&#1089;&#1087;&#1080;&#1090;&#1072;&#1085;&#1080;&#1080;%20&#1076;&#1077;&#1090;&#1077;&#1081;.doc" TargetMode="External"/><Relationship Id="rId5" Type="http://schemas.openxmlformats.org/officeDocument/2006/relationships/image" Target="../media/image9.gif"/><Relationship Id="rId15" Type="http://schemas.openxmlformats.org/officeDocument/2006/relationships/hyperlink" Target="file:///C:\Users\&#1085;&#1072;&#1090;&#1072;&#1083;&#1100;&#1103;\Documents\&#1083;&#1080;&#1095;&#1085;&#1072;&#1103;%20&#1082;&#1072;&#1088;&#1090;&#1072;%20&#1091;&#1095;&#1080;&#1090;&#1077;&#1083;&#1103;%201%20&#1089;&#1090;&#1088;%20&#1087;&#1086;&#1088;&#1090;&#1092;&#1086;&#1083;&#1080;&#1086;.docx" TargetMode="External"/><Relationship Id="rId10" Type="http://schemas.openxmlformats.org/officeDocument/2006/relationships/slide" Target="slide8.xml"/><Relationship Id="rId19" Type="http://schemas.openxmlformats.org/officeDocument/2006/relationships/image" Target="../media/image13.png"/><Relationship Id="rId4" Type="http://schemas.openxmlformats.org/officeDocument/2006/relationships/image" Target="../media/image8.wmf"/><Relationship Id="rId9" Type="http://schemas.openxmlformats.org/officeDocument/2006/relationships/slide" Target="slide7.xml"/><Relationship Id="rId14" Type="http://schemas.openxmlformats.org/officeDocument/2006/relationships/hyperlink" Target="&#1087;&#1088;&#1077;&#1079;&#1077;&#1085;&#1090;&#1072;&#1094;&#1080;&#1080;%20&#1087;&#1088;&#1080;&#1083;&#1086;&#1078;&#1077;&#1085;&#1080;&#1077;%20&#1082;%20&#1087;&#1086;&#1088;&#1090;&#1092;&#1086;&#1083;&#1080;&#1086;/1%20&#1089;&#1090;&#1088;.ppt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88;&#1077;&#1079;&#1091;&#1083;&#1100;&#1090;&#1072;&#1090;&#1099;%20&#1089;&#1088;&#1077;&#1079;&#1086;&#1074;&#1099;&#1093;%20&#1079;&#1085;&#1072;&#1085;&#1080;&#1081;" TargetMode="External"/><Relationship Id="rId7" Type="http://schemas.openxmlformats.org/officeDocument/2006/relationships/slide" Target="slide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hyperlink" Target="&#1087;&#1088;&#1077;&#1079;&#1077;&#1085;&#1090;&#1072;&#1094;&#1080;&#1080;%20&#1087;&#1088;&#1080;&#1083;&#1086;&#1078;&#1077;&#1085;&#1080;&#1077;%20&#1082;%20&#1087;&#1086;&#1088;&#1090;&#1092;&#1086;&#1083;&#1080;&#1086;/2%20&#1089;&#1090;&#1088;.ppt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5;&#1077;&#1082;&#1083;&#1072;&#1089;&#1089;&#1085;&#1072;&#1103;%20&#1088;&#1072;&#1073;&#1086;&#1090;&#1072;/&#1042;&#1085;&#1077;&#1082;&#1083;&#1072;&#1089;&#1089;&#1085;&#1072;&#1103;%20&#1088;&#1072;&#1073;&#1086;&#1090;&#1072;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hyperlink" Target="&#1060;&#1086;&#1090;&#1086;%20&#1074;&#1085;&#1077;&#1082;&#1083;&#1072;&#1089;&#1089;&#1085;&#1099;&#1093;%20&#1084;&#1077;&#1088;&#1086;&#1087;&#1088;&#1080;&#1103;&#1090;&#1080;&#1081;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8;&#1077;&#1079;&#1077;&#1085;&#1090;&#1072;&#1094;&#1080;&#1080;%20&#1087;&#1088;&#1086;&#1077;&#1082;&#1090;&#1086;&#1074;%20&#1091;&#1095;-&#1089;&#1103;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2.xml"/><Relationship Id="rId5" Type="http://schemas.openxmlformats.org/officeDocument/2006/relationships/oleObject" Target="../embeddings/oleObject1.bin"/><Relationship Id="rId4" Type="http://schemas.openxmlformats.org/officeDocument/2006/relationships/hyperlink" Target="&#1060;&#1080;&#1083;&#1100;&#1084;%20&#1082;&#1088;&#1072;&#1089;&#1085;&#1072;&#1103;%20&#1096;&#1072;&#1087;&#1086;&#1095;&#1082;&#1072;.wm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3;&#1072;&#1085;&#1080;&#1088;&#1086;&#1074;&#1072;&#1085;&#1080;&#1103;" TargetMode="External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hyperlink" Target="&#1086;&#1090;&#1082;&#1088;&#1099;&#1090;&#1099;&#1077;%20&#1091;&#1088;&#1086;&#1082;&#1080;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hyperlink" Target="../Documents/&#1072;&#1091;&#1076;&#1080;&#1086;%20&#1080;%20&#1074;&#1080;&#1076;&#1077;&#1086;&#1084;&#1072;&#1090;&#1077;&#1088;&#1080;&#1072;&#1083;%20&#1076;&#1083;&#1103;%20&#1059;&#1052;&#1050;.doc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slide" Target="slide5.xml"/><Relationship Id="rId7" Type="http://schemas.openxmlformats.org/officeDocument/2006/relationships/hyperlink" Target="&#1060;&#1080;&#1083;&#1100;&#1084;%20&#1082;&#1088;&#1072;&#1089;&#1085;&#1072;&#1103;%20&#1096;&#1072;&#1087;&#1086;&#1095;&#1082;&#1072;.wmv" TargetMode="External"/><Relationship Id="rId2" Type="http://schemas.openxmlformats.org/officeDocument/2006/relationships/hyperlink" Target="&#1090;&#1077;&#1084;&#1099;%20&#1089;&#1072;&#1084;&#1086;&#1086;&#1073;&#1088;&#1072;&#1079;&#1086;&#1074;&#1072;&#1085;&#1080;&#1103;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../Videos/&#1060;&#1080;&#1083;&#1100;&#1084;.wmv" TargetMode="External"/><Relationship Id="rId5" Type="http://schemas.openxmlformats.org/officeDocument/2006/relationships/hyperlink" Target="&#1087;&#1088;&#1077;&#1079;&#1077;&#1085;&#1090;&#1072;&#1094;&#1080;&#1080;%20&#1082;&#1083;.%20&#1095;&#1072;&#1089;&#1086;&#1074;" TargetMode="External"/><Relationship Id="rId4" Type="http://schemas.openxmlformats.org/officeDocument/2006/relationships/hyperlink" Target="&#1055;&#1077;&#1076;&#1089;&#1086;&#1074;&#1077;&#1090;%20&#1052;&#1086;&#1090;&#1080;&#1085;&#1072;%20&#1053;.&#1055;.%202007.pp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&#1085;&#1072;&#1090;&#1072;&#1083;&#1100;&#1103;\Desktop\&#1084;&#1086;&#1105;%20&#1087;&#1086;&#1088;&#1090;&#1092;&#1086;&#1083;&#1080;&#1086;\&#1087;&#1088;&#1077;&#1079;&#1077;&#1085;&#1090;&#1072;&#1094;&#1080;&#1080;%20&#1087;&#1088;&#1080;&#1083;&#1086;&#1078;&#1077;&#1085;&#1080;&#1077;%20&#1082;%20&#1087;&#1086;&#1088;&#1090;&#1092;&#1086;&#1083;&#1080;&#1086;\1%20&#1089;&#1090;&#1088;.pptx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C000">
                <a:alpha val="0"/>
              </a:srgbClr>
            </a:gs>
            <a:gs pos="55000">
              <a:srgbClr val="FFC000">
                <a:alpha val="0"/>
              </a:srgbClr>
            </a:gs>
            <a:gs pos="55000">
              <a:srgbClr val="FFC0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131840" y="3212976"/>
            <a:ext cx="6012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i="1" u="sng" dirty="0" smtClean="0">
                <a:solidFill>
                  <a:srgbClr val="990033"/>
                </a:solidFill>
                <a:latin typeface="+mj-lt"/>
                <a:hlinkClick r:id="rId2" action="ppaction://hlinksldjump"/>
              </a:rPr>
              <a:t> </a:t>
            </a:r>
            <a:r>
              <a:rPr lang="ru-RU" sz="2400" b="1" i="1" u="sng" dirty="0" smtClean="0">
                <a:solidFill>
                  <a:srgbClr val="990033"/>
                </a:solidFill>
                <a:latin typeface="+mn-lt"/>
                <a:hlinkClick r:id="rId2" action="ppaction://hlinksldjump"/>
              </a:rPr>
              <a:t>«Научно-методическая  деятельность»</a:t>
            </a:r>
            <a:endParaRPr lang="ru-RU" sz="2400" b="1" i="1" u="sng" dirty="0">
              <a:solidFill>
                <a:srgbClr val="990033"/>
              </a:solidFill>
              <a:latin typeface="+mn-lt"/>
            </a:endParaRPr>
          </a:p>
        </p:txBody>
      </p:sp>
      <p:sp>
        <p:nvSpPr>
          <p:cNvPr id="4106" name="Rectangl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05048" y="2780928"/>
            <a:ext cx="6238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«Результаты педагогической деятельности».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0" name="AutoShape 1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381750"/>
            <a:ext cx="971550" cy="476250"/>
          </a:xfrm>
          <a:prstGeom prst="actionButtonBackPrevious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11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042988" y="6381750"/>
            <a:ext cx="1008062" cy="476250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12" name="AutoShape 1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124075" y="6237288"/>
            <a:ext cx="2016125" cy="620712"/>
          </a:xfrm>
          <a:prstGeom prst="actionButtonHome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1763688" y="4869160"/>
            <a:ext cx="698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Учитель немецкого и</a:t>
            </a:r>
          </a:p>
          <a:p>
            <a:pPr algn="ctr"/>
            <a:r>
              <a:rPr lang="ru-RU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английского языков </a:t>
            </a:r>
          </a:p>
          <a:p>
            <a:pPr algn="ctr"/>
            <a:r>
              <a:rPr lang="ru-RU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</a:t>
            </a:r>
            <a:r>
              <a:rPr lang="ru-RU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 Москва  ГОУ</a:t>
            </a:r>
            <a:r>
              <a:rPr lang="ru-RU" sz="2400" b="1" dirty="0" smtClean="0">
                <a:solidFill>
                  <a:srgbClr val="006600"/>
                </a:solidFill>
                <a:latin typeface="Georgia" pitchFamily="18" charset="0"/>
              </a:rPr>
              <a:t> ЦО 1881</a:t>
            </a:r>
            <a:endParaRPr lang="ru-RU" sz="2400" b="1" dirty="0">
              <a:solidFill>
                <a:srgbClr val="006600"/>
              </a:solidFill>
              <a:latin typeface="Georgia" pitchFamily="18" charset="0"/>
            </a:endParaRPr>
          </a:p>
        </p:txBody>
      </p:sp>
      <p:sp>
        <p:nvSpPr>
          <p:cNvPr id="4119" name="WordArt 23"/>
          <p:cNvSpPr>
            <a:spLocks noChangeArrowheads="1" noChangeShapeType="1" noTextEdit="1"/>
          </p:cNvSpPr>
          <p:nvPr/>
        </p:nvSpPr>
        <p:spPr bwMode="auto">
          <a:xfrm>
            <a:off x="467544" y="332656"/>
            <a:ext cx="7272808" cy="2087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981"/>
              </a:avLst>
            </a:prstTxWarp>
          </a:bodyPr>
          <a:lstStyle/>
          <a:p>
            <a:pPr algn="ctr"/>
            <a:r>
              <a:rPr lang="ru-RU" sz="3600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Портфолио </a:t>
            </a:r>
          </a:p>
          <a:p>
            <a:pPr algn="ctr"/>
            <a:r>
              <a:rPr lang="ru-RU" sz="3600" i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Дорогавцевой</a:t>
            </a:r>
            <a:r>
              <a:rPr lang="ru-RU" sz="3600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Натальи Павловны</a:t>
            </a:r>
            <a:endParaRPr lang="ru-RU" sz="3600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C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4120" name="Picture 24" descr="NA01064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35850" y="4994275"/>
            <a:ext cx="170815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2" name="Picture 26" descr="1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6075" y="260648"/>
            <a:ext cx="2447925" cy="952500"/>
          </a:xfrm>
          <a:prstGeom prst="rect">
            <a:avLst/>
          </a:prstGeom>
          <a:noFill/>
        </p:spPr>
      </p:pic>
      <p:pic>
        <p:nvPicPr>
          <p:cNvPr id="4123" name="Picture 27" descr="sun_tu4a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68425" cy="1216025"/>
          </a:xfrm>
          <a:prstGeom prst="rect">
            <a:avLst/>
          </a:prstGeom>
          <a:noFill/>
        </p:spPr>
      </p:pic>
      <p:pic>
        <p:nvPicPr>
          <p:cNvPr id="4124" name="Picture 28" descr="flow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4293096"/>
            <a:ext cx="333375" cy="381000"/>
          </a:xfrm>
          <a:prstGeom prst="rect">
            <a:avLst/>
          </a:prstGeom>
          <a:noFill/>
        </p:spPr>
      </p:pic>
      <p:pic>
        <p:nvPicPr>
          <p:cNvPr id="4125" name="Picture 29" descr="flow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2276872"/>
            <a:ext cx="333375" cy="381000"/>
          </a:xfrm>
          <a:prstGeom prst="rect">
            <a:avLst/>
          </a:prstGeom>
          <a:noFill/>
        </p:spPr>
      </p:pic>
      <p:pic>
        <p:nvPicPr>
          <p:cNvPr id="4126" name="Picture 30" descr="flow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3140968"/>
            <a:ext cx="333375" cy="381000"/>
          </a:xfrm>
          <a:prstGeom prst="rect">
            <a:avLst/>
          </a:prstGeom>
          <a:noFill/>
        </p:spPr>
      </p:pic>
      <p:sp>
        <p:nvSpPr>
          <p:cNvPr id="4130" name="AutoShape 3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195513" y="6237288"/>
            <a:ext cx="2016125" cy="620712"/>
          </a:xfrm>
          <a:prstGeom prst="actionButtonHome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1" name="i-main-pic" descr="Картинка 32 из 50548">
            <a:hlinkClick r:id="rId9" tgtFrame="_blank"/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276872"/>
            <a:ext cx="3275856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4572000" y="2348880"/>
            <a:ext cx="4245073" cy="523220"/>
          </a:xfrm>
          <a:prstGeom prst="rect">
            <a:avLst/>
          </a:prstGeom>
        </p:spPr>
        <p:txBody>
          <a:bodyPr wrap="none">
            <a:spAutoFit/>
            <a:scene3d>
              <a:camera prst="isometricLeftDown"/>
              <a:lightRig rig="threePt" dir="t"/>
            </a:scene3d>
            <a:flatTx/>
          </a:bodyPr>
          <a:lstStyle/>
          <a:p>
            <a:r>
              <a:rPr lang="ru-RU" sz="2800" i="1" dirty="0" smtClean="0">
                <a:latin typeface="Times New Roman"/>
                <a:ea typeface="Times New Roman" pitchFamily="18" charset="0"/>
                <a:cs typeface="Times New Roman" pitchFamily="18" charset="0"/>
                <a:hlinkClick r:id="rId11" action="ppaction://hlinksldjump"/>
              </a:rPr>
              <a:t>«</a:t>
            </a:r>
            <a:r>
              <a:rPr lang="ru-RU" sz="2800" i="1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11" action="ppaction://hlinksldjump"/>
              </a:rPr>
              <a:t>Общие сведения об учителе</a:t>
            </a:r>
            <a:r>
              <a:rPr lang="ru-RU" sz="2800" i="1" dirty="0" smtClean="0">
                <a:latin typeface="Times New Roman"/>
                <a:ea typeface="Times New Roman" pitchFamily="18" charset="0"/>
                <a:cs typeface="Times New Roman" pitchFamily="18" charset="0"/>
                <a:hlinkClick r:id="rId11" action="ppaction://hlinksldjump"/>
              </a:rPr>
              <a:t>»</a:t>
            </a:r>
            <a:r>
              <a:rPr lang="ru-RU" sz="2800" i="1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11" action="ppaction://hlinksldjump"/>
              </a:rPr>
              <a:t> </a:t>
            </a:r>
            <a:endParaRPr lang="ru-RU" sz="2800" dirty="0"/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3059832" y="3645024"/>
            <a:ext cx="79563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  <a:hlinkClick r:id="rId12" action="ppaction://hlinksldjump"/>
              </a:rPr>
              <a:t>«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12" action="ppaction://hlinksldjump"/>
              </a:rPr>
              <a:t>Внеурочная деятельность по предмету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  <a:hlinkClick r:id="rId12" action="ppaction://hlinksldjump"/>
              </a:rPr>
              <a:t>»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12" action="ppaction://hlinksldjump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11960" y="4149080"/>
            <a:ext cx="4175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latin typeface="+mn-lt"/>
                <a:hlinkClick r:id="rId13" action="ppaction://hlinkpres?slideindex=11&amp;slidetitle=Слайд 11"/>
              </a:rPr>
              <a:t>«Учебно-материальная база».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>
                <a:alpha val="43000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179388" y="1773238"/>
            <a:ext cx="2016125" cy="2376487"/>
          </a:xfrm>
          <a:prstGeom prst="rect">
            <a:avLst/>
          </a:prstGeom>
          <a:solidFill>
            <a:schemeClr val="bg1">
              <a:alpha val="5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  <a:p>
            <a:pPr algn="ctr"/>
            <a:endParaRPr lang="ru-RU"/>
          </a:p>
          <a:p>
            <a:pPr algn="ctr"/>
            <a:endParaRPr lang="ru-RU"/>
          </a:p>
          <a:p>
            <a:pPr algn="ctr"/>
            <a:endParaRPr lang="ru-RU"/>
          </a:p>
          <a:p>
            <a:pPr algn="ctr"/>
            <a:endParaRPr lang="ru-RU"/>
          </a:p>
          <a:p>
            <a:pPr algn="ctr"/>
            <a:r>
              <a:rPr lang="ru-RU">
                <a:hlinkClick r:id="rId2" action="ppaction://hlinkfile"/>
              </a:rPr>
              <a:t>фото</a:t>
            </a:r>
            <a:endParaRPr lang="ru-RU"/>
          </a:p>
        </p:txBody>
      </p:sp>
      <p:pic>
        <p:nvPicPr>
          <p:cNvPr id="16415" name="Picture 31" descr="NA0142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2713" y="3284984"/>
            <a:ext cx="1411287" cy="1871663"/>
          </a:xfrm>
          <a:prstGeom prst="rect">
            <a:avLst/>
          </a:prstGeom>
          <a:noFill/>
        </p:spPr>
      </p:pic>
      <p:sp>
        <p:nvSpPr>
          <p:cNvPr id="16386" name="AutoShape 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381750"/>
            <a:ext cx="971550" cy="476250"/>
          </a:xfrm>
          <a:prstGeom prst="actionButtonBackPrevious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042988" y="6381750"/>
            <a:ext cx="1008062" cy="476250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124075" y="6237288"/>
            <a:ext cx="2016125" cy="620712"/>
          </a:xfrm>
          <a:prstGeom prst="actionButtonHome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390" name="Picture 6" descr="HH00625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4005263"/>
            <a:ext cx="647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7"/>
          <p:cNvSpPr>
            <a:spLocks noGrp="1" noChangeArrowheads="1"/>
          </p:cNvSpPr>
          <p:nvPr>
            <p:ph type="title"/>
          </p:nvPr>
        </p:nvSpPr>
        <p:spPr>
          <a:xfrm>
            <a:off x="2339975" y="404813"/>
            <a:ext cx="4176713" cy="791939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_RewinderTitulRgh" pitchFamily="82" charset="-52"/>
              </a:rPr>
              <a:t>Мой портрет</a:t>
            </a:r>
            <a:endParaRPr lang="ru-RU" sz="5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RewinderTitulRgh" pitchFamily="82" charset="-52"/>
            </a:endParaRPr>
          </a:p>
        </p:txBody>
      </p:sp>
      <p:pic>
        <p:nvPicPr>
          <p:cNvPr id="16399" name="Picture 15" descr="r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52525" cy="1439863"/>
          </a:xfrm>
          <a:prstGeom prst="rect">
            <a:avLst/>
          </a:prstGeom>
          <a:noFill/>
        </p:spPr>
      </p:pic>
      <p:pic>
        <p:nvPicPr>
          <p:cNvPr id="16400" name="Picture 16" descr="WB01330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48680"/>
            <a:ext cx="352425" cy="352425"/>
          </a:xfrm>
          <a:prstGeom prst="rect">
            <a:avLst/>
          </a:prstGeom>
          <a:noFill/>
        </p:spPr>
      </p:pic>
      <p:sp>
        <p:nvSpPr>
          <p:cNvPr id="16407" name="Rectangle 2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019925" y="908050"/>
            <a:ext cx="1306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0066"/>
                </a:solidFill>
                <a:hlinkClick r:id="rId8" action="ppaction://hlinksldjump"/>
              </a:rPr>
              <a:t>Мой портрет</a:t>
            </a:r>
            <a:endParaRPr lang="ru-RU" sz="1400" b="1" dirty="0">
              <a:solidFill>
                <a:srgbClr val="000066"/>
              </a:solidFill>
            </a:endParaRPr>
          </a:p>
        </p:txBody>
      </p:sp>
      <p:sp>
        <p:nvSpPr>
          <p:cNvPr id="16409" name="Rectangle 2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948264" y="1196752"/>
            <a:ext cx="1533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u="sng" dirty="0">
                <a:solidFill>
                  <a:schemeClr val="hlink"/>
                </a:solidFill>
                <a:hlinkClick r:id="rId10" action="ppaction://hlinksldjump"/>
              </a:rPr>
              <a:t>Мои</a:t>
            </a:r>
            <a:r>
              <a:rPr lang="ru-RU" sz="1200" b="1" u="sng" dirty="0">
                <a:solidFill>
                  <a:schemeClr val="hlink"/>
                </a:solidFill>
                <a:hlinkClick r:id="rId10" action="ppaction://hlinksldjump"/>
              </a:rPr>
              <a:t> </a:t>
            </a:r>
            <a:r>
              <a:rPr lang="ru-RU" sz="1400" b="1" u="sng" dirty="0">
                <a:solidFill>
                  <a:schemeClr val="hlink"/>
                </a:solidFill>
                <a:hlinkClick r:id="rId10" action="ppaction://hlinksldjump"/>
              </a:rPr>
              <a:t>увлечения</a:t>
            </a:r>
            <a:endParaRPr lang="ru-RU" sz="1400" b="1" u="sng" dirty="0">
              <a:solidFill>
                <a:schemeClr val="hlink"/>
              </a:solidFill>
            </a:endParaRPr>
          </a:p>
        </p:txBody>
      </p:sp>
      <p:sp>
        <p:nvSpPr>
          <p:cNvPr id="16410" name="Rectangle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92279" y="1556791"/>
            <a:ext cx="12961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chemeClr val="hlink"/>
                </a:solidFill>
                <a:hlinkClick r:id="rId11" action="ppaction://hlinkfile"/>
              </a:rPr>
              <a:t>Мысли о воспитании</a:t>
            </a:r>
            <a:endParaRPr lang="ru-RU" sz="1400" b="1" u="sng" dirty="0">
              <a:solidFill>
                <a:schemeClr val="hlink"/>
              </a:solidFill>
            </a:endParaRPr>
          </a:p>
        </p:txBody>
      </p:sp>
      <p:sp>
        <p:nvSpPr>
          <p:cNvPr id="16412" name="AutoShape 28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13" name="AutoShape 2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124075" y="6237288"/>
            <a:ext cx="2016125" cy="620712"/>
          </a:xfrm>
          <a:prstGeom prst="actionButtonHome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IMG_62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700808"/>
            <a:ext cx="2596517" cy="2808312"/>
          </a:xfrm>
          <a:prstGeom prst="rect">
            <a:avLst/>
          </a:prstGeom>
          <a:noFill/>
        </p:spPr>
      </p:pic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2483768" y="2132856"/>
            <a:ext cx="60741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1 раздел.</a:t>
            </a:r>
            <a:r>
              <a:rPr kumimoji="0" lang="ru-RU" sz="2800" b="0" i="1" u="none" strike="noStrike" cap="none" normalizeH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Общие сведения об учителе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14" action="ppaction://hlinkpres?slideindex=1&amp;slidetitle="/>
              </a:rPr>
              <a:t>Приложение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15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Дата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рождения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Образование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Квалификация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Специальность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Стаж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работы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Сведения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повышении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квалификации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Награды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Рисунок 20" descr="http://im2-tub.yandex.net/i?id=69651087-10">
            <a:hlinkClick r:id="rId16"/>
          </p:cNvPr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7544" y="5517232"/>
            <a:ext cx="13525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-main-pic" descr="Картинка 3 из 8048">
            <a:hlinkClick r:id="rId18" tgtFrame="_blank"/>
          </p:cNvPr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660232" y="5661248"/>
            <a:ext cx="151828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://im2-tub.yandex.net/i?id=29235420-06">
            <a:hlinkClick r:id="rId20"/>
          </p:cNvPr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347864" y="5733256"/>
            <a:ext cx="14287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15816" y="404664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Вот такая я</a:t>
            </a:r>
            <a:endParaRPr lang="ru-RU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Picture 2" descr="C:\Users\Public\Pictures\Sample Pictures\222 фото\DSCN1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24744"/>
            <a:ext cx="3102296" cy="2327077"/>
          </a:xfrm>
          <a:prstGeom prst="rect">
            <a:avLst/>
          </a:prstGeom>
          <a:noFill/>
        </p:spPr>
      </p:pic>
      <p:pic>
        <p:nvPicPr>
          <p:cNvPr id="7" name="Picture 3" descr="C:\Users\Public\Pictures\Sample Pictures\222 фото\DSCN16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124744"/>
            <a:ext cx="3078354" cy="2309118"/>
          </a:xfrm>
          <a:prstGeom prst="rect">
            <a:avLst/>
          </a:prstGeom>
          <a:noFill/>
        </p:spPr>
      </p:pic>
      <p:pic>
        <p:nvPicPr>
          <p:cNvPr id="8" name="Picture 4" descr="C:\Users\Public\Pictures\Sample Pictures\222 фото\DSCN16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3573016"/>
            <a:ext cx="2237110" cy="2982358"/>
          </a:xfrm>
          <a:prstGeom prst="rect">
            <a:avLst/>
          </a:prstGeom>
          <a:noFill/>
        </p:spPr>
      </p:pic>
      <p:sp>
        <p:nvSpPr>
          <p:cNvPr id="9" name="AutoShape 2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4577" name="Picture 1" descr="C:\Users\наталья\Desktop\фото класса\фото в школе любительское\IMG_62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429000"/>
            <a:ext cx="1949906" cy="312050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4" name="Rectangle 120"/>
          <p:cNvSpPr>
            <a:spLocks noChangeArrowheads="1"/>
          </p:cNvSpPr>
          <p:nvPr/>
        </p:nvSpPr>
        <p:spPr bwMode="auto">
          <a:xfrm>
            <a:off x="2700338" y="549275"/>
            <a:ext cx="345757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_RewinderTitulRgh" pitchFamily="82" charset="-52"/>
            </a:endParaRPr>
          </a:p>
        </p:txBody>
      </p:sp>
      <p:sp>
        <p:nvSpPr>
          <p:cNvPr id="11426" name="Rectangle 162"/>
          <p:cNvSpPr>
            <a:spLocks noChangeArrowheads="1"/>
          </p:cNvSpPr>
          <p:nvPr/>
        </p:nvSpPr>
        <p:spPr bwMode="auto">
          <a:xfrm>
            <a:off x="250825" y="4508500"/>
            <a:ext cx="78486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1600" b="1" i="1" dirty="0">
              <a:solidFill>
                <a:schemeClr val="tx2"/>
              </a:solidFill>
            </a:endParaRPr>
          </a:p>
        </p:txBody>
      </p:sp>
      <p:sp>
        <p:nvSpPr>
          <p:cNvPr id="11458" name="AutoShape 19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124075" y="6237288"/>
            <a:ext cx="2016125" cy="620712"/>
          </a:xfrm>
          <a:prstGeom prst="actionButtonHome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65749" y="756325"/>
            <a:ext cx="821250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Раздел 2.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Результаты педагогической </a:t>
            </a:r>
          </a:p>
          <a:p>
            <a:pPr lvl="0" algn="ctr"/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деятельности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algn="ctr"/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. </a:t>
            </a:r>
            <a:r>
              <a:rPr lang="ru-RU" sz="4000" i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Срезовые</a:t>
            </a:r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 знания учащихся</a:t>
            </a:r>
            <a:endParaRPr lang="ru-RU" sz="4000" i="1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.Описание творческих работ учащихся 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  <a:hlinkClick r:id="rId5" action="ppaction://hlinksldjump"/>
              </a:rPr>
              <a:t> 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5" action="ppaction://hlinksldjump"/>
              </a:rPr>
              <a:t>. Научно-исследовательские работы учащихся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6" action="ppaction://hlinksldjump"/>
              </a:rPr>
              <a:t>. Сценарии внеклассных мероприятий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28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-128788"/>
            <a:ext cx="9144000" cy="735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Результаты участия в олимпиадах, конкурсах</a:t>
            </a:r>
            <a:b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в школьных мероприятиях  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- Учащиеся активно принимают участие в  олимпиадах как в  своей школе так в округе и  отмечены  высокими результатами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Альварес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Андрес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 Капитанов Денис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1 ,2 место в школьной олимпиаде 2008г. среди 7-9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., Жумабаева Алина, Аушев Али- 2,3  место в  школьной олимпиаде 2009г. среди 7-9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.)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- Учащиеся активно принимают участие в  конкурсах и школьных мероприятиях. В 2008 г. творческий коллектив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Звёздочки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(4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.) под руководством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Павл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 получили  диплом III степени в окружном конкурсе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Юные таланты Московии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с постановкой сказки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Три поросёнка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 2010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коллектив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Друзья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учащ-ся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9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.) получили диплом I  степени в том же самом конкурсе  с проектом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Высадка в Нормандии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 посвящённом 65-летию Победы,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творческий коллектив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Друзья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по руководством Натальи Павловны награждён также благодарственным письмом за участие в городском  конкурсе Юные таланты Московии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Страноведение (английский язык)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с тем же проектом.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- Также имеется большое количество грамот: грамоты учащихся за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место (Романова М., Позднякова К.),   за участие  учащихся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Есина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А,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Гребёнкин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Н)в окружном конкурсе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Баварские мотивы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в номинации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Плакат -эскиз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- 2005-2006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., грамоты учащихся за  участие в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окружном конкурсе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Детских творческих коллективов на немецком языке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в номинации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Песня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(Багдасарян Т.,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Февралёва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М,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Череваткина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М., Дудоладова Н., Черкасов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А.,Сташков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А. )- 2007-2008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., грамота творческому коллективу ЦО 1881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Дорогавцевой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Н.П., Мотиной Е.П.) за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Оригинальность идеи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в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окружном конкурсе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Детских творческих коллективов на немецком языке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- 2007-2008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  творческий коллектив ЦО 1881 награждён грамотой за 1 место в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окружном конкурсе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Детских творческих коллективов на немецком языке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в номинации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Художественное чтение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- 2007-2008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.,  Наталья Павловна награждена грамотой за развитие творческих способностей учащихся и интереса к изучению немецкого языка - 2007-2008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., театральный коллектив уч-ся 5 классов(по руководством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Дорогавцевой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Н.П., Мотиной Е.П.)   награжден грамотой  за 1 место в окружном конкурсе  детского творчества на нем. яз., посвящённому Дню объединения Германии в номинации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Инсценировка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2008-2009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, грамота творческому коллективу  ГОУ ЦО 1881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Дорогавцевой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Н.П., Мотиной Е.П.) за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Волю к победе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в окружном конкурсе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Инсценировка  сказки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на немецком языке 2009-2010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., танцевальный коллектив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Magic girls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по руководством Натальи Павловны награждён дипломом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степени  в окружном конкурсе Юные таланты Московии  в номинации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Хореография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- 2009-2010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уч.г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2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62880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Сценарии внеклассных мероприятий.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  <a:hlinkClick r:id="rId3" action="ppaction://hlinkfile"/>
              </a:rPr>
              <a:t>Приложение.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Фото внеклассных мероприятий.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  <a:hlinkClick r:id="rId4" action="ppaction://hlinkfile"/>
              </a:rPr>
              <a:t>Приложение.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2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381750"/>
            <a:ext cx="971550" cy="476250"/>
          </a:xfrm>
          <a:prstGeom prst="actionButtonBackPrevious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042988" y="6381750"/>
            <a:ext cx="1008062" cy="476250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AutoShape 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2124075" y="6237288"/>
            <a:ext cx="2016125" cy="620712"/>
          </a:xfrm>
          <a:prstGeom prst="actionButtonHome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6" name="AutoShape 24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4572000" y="980728"/>
            <a:ext cx="1835150" cy="1368425"/>
          </a:xfrm>
          <a:prstGeom prst="actionButtonBlank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1988840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. </a:t>
            </a:r>
            <a:r>
              <a:rPr lang="ru-RU" sz="4000" b="1" i="1" dirty="0" smtClean="0">
                <a:solidFill>
                  <a:srgbClr val="006600"/>
                </a:solidFill>
                <a:latin typeface="+mn-lt"/>
              </a:rPr>
              <a:t>Научно-исследовательские работы учащихся. </a:t>
            </a:r>
            <a:r>
              <a:rPr lang="ru-RU" sz="4000" b="1" i="1" u="sng" dirty="0" smtClean="0">
                <a:latin typeface="+mn-lt"/>
                <a:hlinkClick r:id="rId3" action="ppaction://hlinkfile"/>
              </a:rPr>
              <a:t>Приложение.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AutoShape 2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688" y="404664"/>
            <a:ext cx="55224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Мои увлечения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458" name="Picture 2" descr="C:\Users\Public\Pictures\Sample Pictures\Tuli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3220616" cy="2415462"/>
          </a:xfrm>
          <a:prstGeom prst="rect">
            <a:avLst/>
          </a:prstGeom>
          <a:noFill/>
        </p:spPr>
      </p:pic>
      <p:graphicFrame>
        <p:nvGraphicFramePr>
          <p:cNvPr id="19459" name="Object 3">
            <a:hlinkClick r:id="rId4" action="ppaction://hlinkfile"/>
          </p:cNvPr>
          <p:cNvGraphicFramePr>
            <a:graphicFrameLocks noChangeAspect="1"/>
          </p:cNvGraphicFramePr>
          <p:nvPr/>
        </p:nvGraphicFramePr>
        <p:xfrm>
          <a:off x="5004048" y="2060848"/>
          <a:ext cx="3024336" cy="1800200"/>
        </p:xfrm>
        <a:graphic>
          <a:graphicData uri="http://schemas.openxmlformats.org/presentationml/2006/ole">
            <p:oleObj spid="_x0000_s19459" name="Объект упаковщика для оболочки" showAsIcon="1" r:id="rId5" imgW="1079640" imgH="685800" progId="Package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6" y="4437112"/>
            <a:ext cx="373788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цветоводство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31861" y="4365104"/>
            <a:ext cx="378263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Детский театр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AutoShape 2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1977316"/>
            <a:ext cx="87767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Раздел 3.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Научно-методическая деятельность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-593585"/>
            <a:ext cx="89959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3501008"/>
            <a:ext cx="4309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•"/>
              <a:tabLst>
                <a:tab pos="457200" algn="l"/>
              </a:tabLst>
            </a:pPr>
            <a:r>
              <a:rPr lang="ru-RU" sz="3600" i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Планирования уроков</a:t>
            </a:r>
            <a:r>
              <a:rPr lang="en-US" sz="3600" i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 </a:t>
            </a:r>
            <a:endParaRPr lang="ru-RU" sz="36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4437112"/>
            <a:ext cx="8460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en-US" sz="3600" i="1" dirty="0" err="1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Пла</a:t>
            </a:r>
            <a:r>
              <a:rPr lang="ru-RU" sz="3600" i="1" dirty="0" err="1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ны</a:t>
            </a:r>
            <a:r>
              <a:rPr lang="ru-RU" sz="3600" i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- конспекты открытых</a:t>
            </a:r>
            <a:r>
              <a:rPr lang="en-US" sz="3600" i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 </a:t>
            </a:r>
            <a:r>
              <a:rPr lang="ru-RU" sz="3600" i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 </a:t>
            </a:r>
            <a:r>
              <a:rPr lang="en-US" sz="3600" i="1" dirty="0" err="1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уроков</a:t>
            </a:r>
            <a:r>
              <a:rPr lang="en-US" sz="3600" i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 </a:t>
            </a:r>
            <a:endParaRPr lang="ru-RU" sz="3600" i="1" dirty="0" smtClean="0">
              <a:solidFill>
                <a:srgbClr val="0070C0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2564904"/>
            <a:ext cx="3876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>
              <a:tabLst>
                <a:tab pos="457200" algn="l"/>
              </a:tabLst>
            </a:pPr>
            <a:r>
              <a:rPr lang="en-US" sz="2800" i="1" dirty="0" err="1" smtClean="0">
                <a:solidFill>
                  <a:schemeClr val="bg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Методические</a:t>
            </a:r>
            <a:r>
              <a:rPr lang="en-US" sz="2800" i="1" dirty="0" smtClean="0">
                <a:solidFill>
                  <a:schemeClr val="bg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solidFill>
                  <a:schemeClr val="bg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разработки</a:t>
            </a:r>
            <a:r>
              <a:rPr lang="en-US" sz="2800" i="1" dirty="0" smtClean="0">
                <a:solidFill>
                  <a:schemeClr val="bg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72816"/>
            <a:ext cx="7848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003300"/>
                </a:solidFill>
                <a:latin typeface="+mn-lt"/>
              </a:rPr>
              <a:t>. Список наглядных пособий (макеты, таблицы, схемы, иллюстрации,</a:t>
            </a:r>
          </a:p>
          <a:p>
            <a:pPr algn="ctr"/>
            <a:r>
              <a:rPr lang="ru-RU" sz="4400" i="1" dirty="0" smtClean="0">
                <a:solidFill>
                  <a:srgbClr val="003300"/>
                </a:solidFill>
                <a:latin typeface="+mn-lt"/>
              </a:rPr>
              <a:t>портреты,</a:t>
            </a:r>
            <a:r>
              <a:rPr lang="en-US" sz="4400" i="1" dirty="0" smtClean="0">
                <a:solidFill>
                  <a:srgbClr val="003300"/>
                </a:solidFill>
                <a:latin typeface="+mn-lt"/>
              </a:rPr>
              <a:t> </a:t>
            </a:r>
            <a:r>
              <a:rPr lang="ru-RU" sz="4400" i="1" dirty="0" smtClean="0">
                <a:solidFill>
                  <a:srgbClr val="003300"/>
                </a:solidFill>
                <a:latin typeface="+mn-lt"/>
              </a:rPr>
              <a:t>карты и т.д.)</a:t>
            </a:r>
            <a:r>
              <a:rPr lang="ru-RU" sz="4400" i="1" dirty="0" smtClean="0"/>
              <a:t/>
            </a:r>
            <a:br>
              <a:rPr lang="ru-RU" sz="4400" i="1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56792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/>
              <a:t>  </a:t>
            </a:r>
            <a:r>
              <a:rPr lang="en-US" sz="3600" i="1" dirty="0" smtClean="0"/>
              <a:t>   </a:t>
            </a:r>
            <a:r>
              <a:rPr lang="en-US" sz="3600" i="1" dirty="0" smtClean="0">
                <a:hlinkClick r:id="rId2" action="ppaction://hlinkfile"/>
              </a:rPr>
              <a:t>  </a:t>
            </a:r>
            <a:r>
              <a:rPr lang="ru-RU" sz="3600" i="1" dirty="0" smtClean="0">
                <a:solidFill>
                  <a:srgbClr val="FF0000"/>
                </a:solidFill>
                <a:hlinkClick r:id="rId2" action="ppaction://hlinkfile"/>
              </a:rPr>
              <a:t> </a:t>
            </a:r>
            <a:r>
              <a:rPr lang="ru-RU" sz="3600" i="1" dirty="0" smtClean="0">
                <a:solidFill>
                  <a:srgbClr val="FF0000"/>
                </a:solidFill>
                <a:latin typeface="+mn-lt"/>
                <a:hlinkClick r:id="rId2" action="ppaction://hlinkfile"/>
              </a:rPr>
              <a:t>.</a:t>
            </a:r>
            <a:r>
              <a:rPr lang="ru-RU" sz="3600" i="1" dirty="0" smtClean="0">
                <a:solidFill>
                  <a:srgbClr val="FF0000"/>
                </a:solidFill>
                <a:latin typeface="+mn-lt"/>
                <a:hlinkClick r:id="rId3" action="ppaction://hlinksldjump"/>
              </a:rPr>
              <a:t>Раздел 5. </a:t>
            </a:r>
            <a:r>
              <a:rPr lang="ru-RU" sz="3600" i="1" dirty="0" err="1" smtClean="0">
                <a:solidFill>
                  <a:srgbClr val="FF0000"/>
                </a:solidFill>
                <a:latin typeface="+mn-lt"/>
                <a:hlinkClick r:id="rId3" action="ppaction://hlinksldjump"/>
              </a:rPr>
              <a:t>Учебно</a:t>
            </a:r>
            <a:r>
              <a:rPr lang="ru-RU" sz="3600" i="1" dirty="0" smtClean="0">
                <a:solidFill>
                  <a:srgbClr val="FF0000"/>
                </a:solidFill>
                <a:latin typeface="+mn-lt"/>
                <a:hlinkClick r:id="rId3" action="ppaction://hlinksldjump"/>
              </a:rPr>
              <a:t>- материальная база</a:t>
            </a:r>
          </a:p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+mn-lt"/>
                <a:hlinkClick r:id="rId3" action="ppaction://hlinksldjump"/>
              </a:rPr>
              <a:t>Информация о регулярно используемых </a:t>
            </a:r>
            <a:br>
              <a:rPr lang="ru-RU" sz="3600" i="1" dirty="0" smtClean="0">
                <a:solidFill>
                  <a:srgbClr val="FF0000"/>
                </a:solidFill>
                <a:latin typeface="+mn-lt"/>
                <a:hlinkClick r:id="rId3" action="ppaction://hlinksldjump"/>
              </a:rPr>
            </a:br>
            <a:r>
              <a:rPr lang="en-US" sz="3600" i="1" dirty="0" smtClean="0">
                <a:solidFill>
                  <a:srgbClr val="FF0000"/>
                </a:solidFill>
                <a:latin typeface="+mn-lt"/>
                <a:hlinkClick r:id="rId3" action="ppaction://hlinksldjump"/>
              </a:rPr>
              <a:t>         </a:t>
            </a:r>
            <a:r>
              <a:rPr lang="ru-RU" sz="3600" i="1" dirty="0" smtClean="0">
                <a:solidFill>
                  <a:srgbClr val="FF0000"/>
                </a:solidFill>
                <a:latin typeface="+mn-lt"/>
                <a:hlinkClick r:id="rId3" action="ppaction://hlinksldjump"/>
              </a:rPr>
              <a:t> технических средствах обучения.</a:t>
            </a:r>
            <a:r>
              <a:rPr lang="ru-RU" sz="3600" i="1" dirty="0" smtClean="0">
                <a:solidFill>
                  <a:srgbClr val="FF0000"/>
                </a:solidFill>
                <a:latin typeface="+mn-lt"/>
                <a:hlinkClick r:id="rId2" action="ppaction://hlinkfile"/>
              </a:rPr>
              <a:t/>
            </a:r>
            <a:br>
              <a:rPr lang="ru-RU" sz="3600" i="1" dirty="0" smtClean="0">
                <a:solidFill>
                  <a:srgbClr val="FF0000"/>
                </a:solidFill>
                <a:latin typeface="+mn-lt"/>
                <a:hlinkClick r:id="rId2" action="ppaction://hlinkfile"/>
              </a:rPr>
            </a:br>
            <a:endParaRPr lang="ru-RU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AutoShape 2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683568" y="2420888"/>
            <a:ext cx="744146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  <a:hlinkClick r:id="rId2" action="ppaction://hlinksldjump"/>
              </a:rPr>
              <a:t>.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Times New Roman"/>
                <a:ea typeface="Times New Roman" pitchFamily="18" charset="0"/>
                <a:cs typeface="Arial" pitchFamily="34" charset="0"/>
                <a:hlinkClick r:id="rId2" action="ppaction://hlinksldjump"/>
              </a:rPr>
              <a:t>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  <a:hlinkClick r:id="rId2" action="ppaction://hlinksldjump"/>
              </a:rPr>
              <a:t>Сборники  упражнений,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  <a:hlinkClick r:id="rId2" action="ppaction://hlinksldjump"/>
              </a:rPr>
              <a:t>примерных материалов для подготовке к ЕГЭ.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2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FFFF00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847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/>
              <a:t>       </a:t>
            </a:r>
            <a:endParaRPr lang="ru-RU" sz="4000" dirty="0">
              <a:solidFill>
                <a:srgbClr val="990033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916832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 </a:t>
            </a:r>
            <a:r>
              <a:rPr lang="en-US" sz="3600" i="1" dirty="0" smtClean="0"/>
              <a:t>   </a:t>
            </a:r>
            <a:r>
              <a:rPr lang="en-US" sz="36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. Список наглядных пособий </a:t>
            </a:r>
          </a:p>
          <a:p>
            <a:r>
              <a:rPr lang="ru-RU" sz="36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(иллюстрации, портреты,</a:t>
            </a:r>
            <a:r>
              <a:rPr lang="en-US" sz="36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карты и т.д.)</a:t>
            </a:r>
            <a:br>
              <a:rPr lang="ru-RU" sz="36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C:\Users\наталья\Pictures\плакаты\Фото0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861048"/>
            <a:ext cx="3995936" cy="2996952"/>
          </a:xfrm>
          <a:prstGeom prst="rect">
            <a:avLst/>
          </a:prstGeom>
          <a:noFill/>
        </p:spPr>
      </p:pic>
      <p:pic>
        <p:nvPicPr>
          <p:cNvPr id="40966" name="Picture 6" descr="C:\Users\наталья\Pictures\плакаты\Фото01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887670"/>
            <a:ext cx="3960440" cy="2970330"/>
          </a:xfrm>
          <a:prstGeom prst="rect">
            <a:avLst/>
          </a:prstGeom>
          <a:noFill/>
        </p:spPr>
      </p:pic>
      <p:pic>
        <p:nvPicPr>
          <p:cNvPr id="7" name="Picture 2" descr="C:\Users\наталья\Pictures\плакаты\Фото00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-509971" y="509973"/>
            <a:ext cx="4079774" cy="3059831"/>
          </a:xfrm>
          <a:prstGeom prst="rect">
            <a:avLst/>
          </a:prstGeom>
          <a:noFill/>
        </p:spPr>
      </p:pic>
      <p:pic>
        <p:nvPicPr>
          <p:cNvPr id="8" name="Picture 3" descr="C:\Users\наталья\Pictures\плакаты\Фото00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2592590" y="539251"/>
            <a:ext cx="4005064" cy="2926563"/>
          </a:xfrm>
          <a:prstGeom prst="rect">
            <a:avLst/>
          </a:prstGeom>
          <a:noFill/>
        </p:spPr>
      </p:pic>
      <p:pic>
        <p:nvPicPr>
          <p:cNvPr id="9" name="Picture 4" descr="C:\Users\наталья\Pictures\плакаты\Фото009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5639568" y="500633"/>
            <a:ext cx="4005065" cy="3003799"/>
          </a:xfrm>
          <a:prstGeom prst="rect">
            <a:avLst/>
          </a:prstGeom>
          <a:noFill/>
        </p:spPr>
      </p:pic>
      <p:sp>
        <p:nvSpPr>
          <p:cNvPr id="10" name="AutoShape 28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наталья\Pictures\плакаты\Фото00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545975" y="545976"/>
            <a:ext cx="4367807" cy="3275855"/>
          </a:xfrm>
          <a:prstGeom prst="rect">
            <a:avLst/>
          </a:prstGeom>
          <a:noFill/>
        </p:spPr>
      </p:pic>
      <p:pic>
        <p:nvPicPr>
          <p:cNvPr id="41987" name="Picture 3" descr="C:\Users\наталья\Pictures\плакаты\Фото00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656351" y="547498"/>
            <a:ext cx="4379979" cy="3284984"/>
          </a:xfrm>
          <a:prstGeom prst="rect">
            <a:avLst/>
          </a:prstGeom>
          <a:noFill/>
        </p:spPr>
      </p:pic>
      <p:pic>
        <p:nvPicPr>
          <p:cNvPr id="41988" name="Picture 4" descr="C:\Users\наталья\Pictures\плакаты\Фото01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05064"/>
            <a:ext cx="3803915" cy="2852936"/>
          </a:xfrm>
          <a:prstGeom prst="rect">
            <a:avLst/>
          </a:prstGeom>
          <a:noFill/>
        </p:spPr>
      </p:pic>
      <p:pic>
        <p:nvPicPr>
          <p:cNvPr id="41989" name="Picture 5" descr="C:\Users\наталья\Pictures\плакаты\Фото01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2797717" y="4300311"/>
            <a:ext cx="2891812" cy="2223566"/>
          </a:xfrm>
          <a:prstGeom prst="rect">
            <a:avLst/>
          </a:prstGeom>
          <a:noFill/>
        </p:spPr>
      </p:pic>
      <p:pic>
        <p:nvPicPr>
          <p:cNvPr id="41990" name="Picture 6" descr="C:\Users\наталья\Pictures\плакаты\Фото01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023066"/>
            <a:ext cx="3779912" cy="2834934"/>
          </a:xfrm>
          <a:prstGeom prst="rect">
            <a:avLst/>
          </a:prstGeom>
          <a:noFill/>
        </p:spPr>
      </p:pic>
      <p:pic>
        <p:nvPicPr>
          <p:cNvPr id="41991" name="Picture 7" descr="C:\Users\наталья\Pictures\плакаты\Фото00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5598157" y="506549"/>
            <a:ext cx="4052392" cy="3039294"/>
          </a:xfrm>
          <a:prstGeom prst="rect">
            <a:avLst/>
          </a:prstGeom>
          <a:noFill/>
        </p:spPr>
      </p:pic>
      <p:sp>
        <p:nvSpPr>
          <p:cNvPr id="8" name="AutoShape 28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наталья\Pictures\плакаты\Фото0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09634" y="509634"/>
            <a:ext cx="4077074" cy="3057806"/>
          </a:xfrm>
          <a:prstGeom prst="rect">
            <a:avLst/>
          </a:prstGeom>
          <a:noFill/>
        </p:spPr>
      </p:pic>
      <p:pic>
        <p:nvPicPr>
          <p:cNvPr id="43012" name="Picture 4" descr="C:\Users\наталья\Pictures\плакаты\Фото0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975482" y="595503"/>
            <a:ext cx="4764021" cy="3573016"/>
          </a:xfrm>
          <a:prstGeom prst="rect">
            <a:avLst/>
          </a:prstGeom>
          <a:noFill/>
        </p:spPr>
      </p:pic>
      <p:pic>
        <p:nvPicPr>
          <p:cNvPr id="5" name="Picture 3" descr="C:\Users\наталья\Pictures\плакаты\Фото01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325173" y="518635"/>
            <a:ext cx="4149080" cy="3111810"/>
          </a:xfrm>
          <a:prstGeom prst="rect">
            <a:avLst/>
          </a:prstGeom>
          <a:noFill/>
        </p:spPr>
      </p:pic>
      <p:pic>
        <p:nvPicPr>
          <p:cNvPr id="43013" name="Picture 5" descr="C:\Users\наталья\Pictures\плакаты\Фото01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0" y="4077072"/>
            <a:ext cx="3707904" cy="2780928"/>
          </a:xfrm>
          <a:prstGeom prst="rect">
            <a:avLst/>
          </a:prstGeom>
          <a:noFill/>
        </p:spPr>
      </p:pic>
      <p:pic>
        <p:nvPicPr>
          <p:cNvPr id="43015" name="Picture 7" descr="C:\Users\наталья\Pictures\плакаты\Фото01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361429" y="4432675"/>
            <a:ext cx="2771800" cy="2078850"/>
          </a:xfrm>
          <a:prstGeom prst="rect">
            <a:avLst/>
          </a:prstGeom>
          <a:noFill/>
        </p:spPr>
      </p:pic>
      <p:pic>
        <p:nvPicPr>
          <p:cNvPr id="43016" name="Picture 8" descr="C:\Users\наталья\Pictures\плакаты\Фото01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4347102"/>
            <a:ext cx="3347864" cy="2510898"/>
          </a:xfrm>
          <a:prstGeom prst="rect">
            <a:avLst/>
          </a:prstGeom>
          <a:noFill/>
        </p:spPr>
      </p:pic>
      <p:sp>
        <p:nvSpPr>
          <p:cNvPr id="10" name="AutoShape 28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наталья\Pictures\плакаты\Фото0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434948">
            <a:off x="690026" y="731420"/>
            <a:ext cx="3410219" cy="2844388"/>
          </a:xfrm>
          <a:prstGeom prst="rect">
            <a:avLst/>
          </a:prstGeom>
          <a:noFill/>
        </p:spPr>
      </p:pic>
      <p:pic>
        <p:nvPicPr>
          <p:cNvPr id="44035" name="Picture 3" descr="C:\Users\наталья\Pictures\плакаты\Фото0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867263" y="4054633"/>
            <a:ext cx="3203848" cy="2402886"/>
          </a:xfrm>
          <a:prstGeom prst="rect">
            <a:avLst/>
          </a:prstGeom>
          <a:noFill/>
        </p:spPr>
      </p:pic>
      <p:pic>
        <p:nvPicPr>
          <p:cNvPr id="44036" name="Picture 4" descr="C:\Users\наталья\Pictures\плакаты\Фото01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7535">
            <a:off x="4749445" y="410643"/>
            <a:ext cx="3947509" cy="2803491"/>
          </a:xfrm>
          <a:prstGeom prst="rect">
            <a:avLst/>
          </a:prstGeom>
          <a:noFill/>
        </p:spPr>
      </p:pic>
      <p:pic>
        <p:nvPicPr>
          <p:cNvPr id="44037" name="Picture 5" descr="C:\Users\наталья\Pictures\плакаты\Фото01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40394">
            <a:off x="5015234" y="3433859"/>
            <a:ext cx="3509590" cy="2649381"/>
          </a:xfrm>
          <a:prstGeom prst="rect">
            <a:avLst/>
          </a:prstGeom>
          <a:noFill/>
        </p:spPr>
      </p:pic>
      <p:sp>
        <p:nvSpPr>
          <p:cNvPr id="6" name="AutoShape 2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chemeClr val="tx1"/>
            </a:gs>
            <a:gs pos="30000">
              <a:srgbClr val="FFC000">
                <a:alpha val="54000"/>
              </a:srgbClr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990033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Раздел 3. </a:t>
            </a:r>
            <a:r>
              <a:rPr lang="ru-RU" i="1" dirty="0" smtClean="0">
                <a:solidFill>
                  <a:srgbClr val="990033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i="1" dirty="0" smtClean="0">
                <a:solidFill>
                  <a:srgbClr val="990033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Внеурочная деятельность по предмету</a:t>
            </a:r>
            <a:r>
              <a:rPr lang="ru-RU" i="1" dirty="0" smtClean="0">
                <a:solidFill>
                  <a:srgbClr val="990033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i="1" dirty="0" smtClean="0">
                <a:solidFill>
                  <a:srgbClr val="990033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990033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55576" y="3284984"/>
            <a:ext cx="6944816" cy="2689590"/>
          </a:xfrm>
        </p:spPr>
        <p:txBody>
          <a:bodyPr>
            <a:normAutofit fontScale="25000" lnSpcReduction="20000"/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action="ppaction://hlinkfile"/>
              </a:rPr>
              <a:t>   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action="ppaction://hlinkfile"/>
              </a:rPr>
              <a:t>Самообразование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action="ppaction://hlinkfile"/>
              </a:rPr>
              <a:t> </a:t>
            </a:r>
            <a:endParaRPr lang="en-US" sz="11200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   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Участие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 в 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семинарах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конкурсах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endParaRPr lang="en-US" sz="11200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  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Участие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 в 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методическом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 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объединении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 </a:t>
            </a:r>
            <a:endParaRPr lang="en-US" sz="11200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action="ppaction://hlinkfile"/>
              </a:rPr>
              <a:t>   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action="ppaction://hlinkfile"/>
              </a:rPr>
              <a:t>Внеклассные</a:t>
            </a:r>
            <a:r>
              <a:rPr lang="en-US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action="ppaction://hlinkfile"/>
              </a:rPr>
              <a:t> </a:t>
            </a:r>
            <a:r>
              <a:rPr lang="en-US" sz="11200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action="ppaction://hlinkfile"/>
              </a:rPr>
              <a:t>мероприятия</a:t>
            </a:r>
            <a:endParaRPr lang="ru-RU" sz="11200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  <a:hlinkClick r:id="rId5" action="ppaction://hlinkfile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11200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action="ppaction://hlinkfile"/>
              </a:rPr>
              <a:t>(классные часы)</a:t>
            </a:r>
            <a:endParaRPr lang="en-US" sz="11200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1200" i="1" dirty="0" smtClean="0">
                <a:latin typeface="Times New Roman" pitchFamily="18" charset="0"/>
                <a:cs typeface="Times New Roman" pitchFamily="18" charset="0"/>
                <a:hlinkClick r:id="rId6" action="ppaction://hlinkfile"/>
              </a:rPr>
              <a:t> </a:t>
            </a:r>
            <a:r>
              <a:rPr lang="en-US" sz="11200" i="1" dirty="0" smtClean="0"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  </a:t>
            </a:r>
            <a:r>
              <a:rPr lang="en-US" sz="11200" i="1" dirty="0" err="1" smtClean="0"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Творческие</a:t>
            </a:r>
            <a:r>
              <a:rPr lang="en-US" sz="11200" i="1" dirty="0" smtClean="0"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 </a:t>
            </a:r>
            <a:r>
              <a:rPr lang="en-US" sz="11200" i="1" dirty="0" err="1" smtClean="0"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работы</a:t>
            </a:r>
            <a:r>
              <a:rPr lang="en-US" sz="11200" i="1" dirty="0" smtClean="0"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 </a:t>
            </a:r>
            <a:r>
              <a:rPr lang="en-US" sz="11200" i="1" dirty="0" err="1" smtClean="0"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учителя</a:t>
            </a:r>
            <a:endParaRPr lang="ru-RU" sz="112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AutoShape 28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28">
            <a:hlinkClick r:id="rId3" action="ppaction://hlinkpres?slideindex=1&amp;slidetitle=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rot="18993044">
            <a:off x="-536992" y="1772251"/>
            <a:ext cx="53870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Девичья фамилия - Мотина</a:t>
            </a:r>
            <a:endParaRPr lang="ru-RU" sz="3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276999"/>
            <a:ext cx="882047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Информация о регулярно используемых 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  <a:t> технических средствах обучения.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Monotype Corsiva" pitchFamily="66" charset="0"/>
                <a:ea typeface="Calibri" pitchFamily="34" charset="0"/>
                <a:cs typeface="Arial" pitchFamily="34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учебников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Spotlight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9,10,11классов, авторы В. Эванс, Е. Дули, О.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Подоляко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Ю. Ваулина;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учебников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Enjoy English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2,3,4,5,6,7,8,9 классов, автор М.З.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Биболетова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учебников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7, 8 классов, автор О.В. Афанасьева, И.В. Михеева;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Аудиоматериал к УМК учебников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English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2 класса, автор С.Г.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Тер-Минасова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Л.М.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Узунова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др.;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 учебников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Happy English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для 5,6 классов, автор К.И. Кауфман;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учебников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English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2,3,4, класса, автор И.Н. Верещагина;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Коллекция 4, 5 караоке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Sing and Learn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CD;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CD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материал для подготовки к ЕГЭ для 6-11 классы, автор Ю.С. Веселова;</a:t>
            </a:r>
          </a:p>
        </p:txBody>
      </p:sp>
      <p:sp>
        <p:nvSpPr>
          <p:cNvPr id="3" name="AutoShape 2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916832" y="-531440"/>
            <a:ext cx="45719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0"/>
            <a:ext cx="8229600" cy="6165344"/>
          </a:xfrm>
        </p:spPr>
        <p:txBody>
          <a:bodyPr>
            <a:no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Видеоматериал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Видеоматериал к УМК учебников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Enjoy English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5,6,7,8 классов, автор М.З.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Биболетова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Видео-курс  английского языка от начального до среднего уровня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Take a Look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изд-во Дельта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Паблишинг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видеоучебник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English for Children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младших школьников 1-2, 3-4 части, изд-во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Интеракт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видеоучебник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для детей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английский алфавит, мультипликационные уроки Тётушки Совы, ТО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Маски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Видеофильм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Discovering the USA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Video Visits , 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London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TO Galileo </a:t>
            </a: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Medien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AG;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Видеофильм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Джейн Эйр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Тимоти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Далтона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 ВВС;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Мультики на английском языке Галилео ТО 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Nest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Entertainment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Слонёнок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Дамбо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 ИДДК;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Немецкий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язык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учебников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Stichwort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Deutsch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1,2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10,11 классов, автор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О.Зверлова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учебнику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Практический курс немецкого языка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1,2 части, автор В.М. Завьялова, Л.В.Ильина;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Немецкий в диалогах за 3 недели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 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Delta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Publishing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к УМК учебников 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Schritte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3,4,5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для 7,8,9 классов, автор И.Л.  </a:t>
            </a:r>
            <a:r>
              <a:rPr lang="ru-RU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Бим</a:t>
            </a: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Аудиоматериал для подготовки  к ЕГЭ по немецкому языку.</a:t>
            </a:r>
            <a:endParaRPr lang="ru-RU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/>
          </a:p>
        </p:txBody>
      </p:sp>
      <p:sp>
        <p:nvSpPr>
          <p:cNvPr id="5" name="AutoShape 2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539750" cy="476250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1436</TotalTime>
  <Words>364</Words>
  <Application>Microsoft Office PowerPoint</Application>
  <PresentationFormat>Экран (4:3)</PresentationFormat>
  <Paragraphs>92</Paragraphs>
  <Slides>21</Slides>
  <Notes>0</Notes>
  <HiddenSlides>2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Апекс</vt:lpstr>
      <vt:lpstr>Объект упаковщика для оболочки</vt:lpstr>
      <vt:lpstr>Слайд 1</vt:lpstr>
      <vt:lpstr>Мой портрет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Раздел 3. «Внеурочная деятельность по предмету».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Тест</cp:lastModifiedBy>
  <cp:revision>129</cp:revision>
  <dcterms:created xsi:type="dcterms:W3CDTF">2010-11-07T14:09:44Z</dcterms:created>
  <dcterms:modified xsi:type="dcterms:W3CDTF">2015-03-25T11:44:18Z</dcterms:modified>
</cp:coreProperties>
</file>