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5295C-F85D-414E-886A-9B65F301E070}" type="datetimeFigureOut">
              <a:rPr lang="ru-RU" smtClean="0"/>
              <a:t>18.05.2015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7807C-6FA1-481D-959E-B2B3C52E30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7807C-6FA1-481D-959E-B2B3C52E3099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3042" y="0"/>
            <a:ext cx="728854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mpir Deco" pitchFamily="2" charset="0"/>
              </a:rPr>
              <a:t>Мой любимый Советский фильм: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mpir Deco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1571612"/>
            <a:ext cx="70062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«Свадьба в Малиновке»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30" name="Picture 6" descr="HD-&amp;vcy;&amp;icy;&amp;dcy;&amp;iecy;&amp;ocy; &amp;Scy;&amp;vcy;&amp;acy;&amp;dcy;&amp;softcy;&amp;bcy;&amp;acy; &amp;vcy; &amp;Mcy;&amp;acy;&amp;lcy;&amp;icy;&amp;ncy;&amp;ocy;&amp;vcy;&amp;kcy;&amp;iecy; &amp;scy;&amp;kcy;&amp;acy;&amp;chcy;&amp;acy;&amp;tcy;&amp;softcy; &amp;tcy;&amp;ocy;&amp;rcy;&amp;rcy;&amp;iecy;&amp;ncy;&amp;tcy; &amp;bcy;&amp;iecy;&amp;scy;&amp;pcy;&amp;lcy;&amp;acy;&amp;tcy;&amp;ncy;&amp;ocy;. . &amp;Scy;&amp;kcy;&amp;acy;&amp;chcy;&amp;acy;&amp;tcy;&amp;softcy; &amp;Scy;&amp;vcy;&amp;acy;&amp;dcy;&amp;softcy;&amp;bcy;&amp;acy; &amp;vcy; &amp;Mcy;&amp;acy;&amp;lcy;&amp;icy;&amp;ncy;&amp;ocy;&amp;vcy;&amp;kcy;&amp;iecy; &amp;Rcy;&amp;iecy;&amp;mcy;&amp;acy;&amp;scy;&amp;tcy;&amp;iecy;&amp;rcy;&amp;icy;&amp;ncy;&amp;gcy; (&amp;Acy;&amp;ncy;&amp;dcy;&amp;rcy;&amp;iecy;&amp;jcy; &amp;Tcy;&amp;ucy;&amp;tcy;&amp;ycy;&amp;shcy;&amp;kcy;&amp;icy;&amp;ncy;) 1967, &amp;kcy;&amp;ocy;&amp;mcy;&amp;iecy;&amp;d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214554"/>
            <a:ext cx="6286544" cy="3533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286380" y="5857892"/>
            <a:ext cx="3470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Ampir Deco" pitchFamily="2" charset="0"/>
              </a:rPr>
              <a:t>Выполнила Немова Ирина,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latin typeface="Ampir Deco" pitchFamily="2" charset="0"/>
              </a:rPr>
              <a:t>         ученица 11 класса Б</a:t>
            </a:r>
            <a:endParaRPr lang="ru-RU" i="1" dirty="0">
              <a:solidFill>
                <a:schemeClr val="bg1"/>
              </a:solidFill>
              <a:latin typeface="Ampir Deco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285728"/>
            <a:ext cx="74334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  <a:latin typeface="Ampir Deco" pitchFamily="2" charset="0"/>
              </a:rPr>
              <a:t>Свадьба в Малиновке </a:t>
            </a:r>
            <a:endParaRPr lang="ru-RU" sz="4800" b="1" dirty="0">
              <a:solidFill>
                <a:srgbClr val="FFFF00"/>
              </a:solidFill>
              <a:latin typeface="Ampir Deco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8794" y="1071546"/>
            <a:ext cx="6357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dventure" pitchFamily="2" charset="0"/>
              </a:rPr>
              <a:t>«Свадьба в Малиновке»</a:t>
            </a:r>
            <a:r>
              <a:rPr lang="ru-RU" dirty="0" smtClean="0">
                <a:solidFill>
                  <a:srgbClr val="FFFF00"/>
                </a:solidFill>
                <a:latin typeface="Adventure" pitchFamily="2" charset="0"/>
              </a:rPr>
              <a:t> — музыкальная комедия Андрея </a:t>
            </a:r>
            <a:r>
              <a:rPr lang="ru-RU" dirty="0" err="1" smtClean="0">
                <a:solidFill>
                  <a:srgbClr val="FFFF00"/>
                </a:solidFill>
                <a:latin typeface="Adventure" pitchFamily="2" charset="0"/>
              </a:rPr>
              <a:t>Тутышкина</a:t>
            </a:r>
            <a:r>
              <a:rPr lang="ru-RU" dirty="0" smtClean="0">
                <a:solidFill>
                  <a:srgbClr val="FFFF00"/>
                </a:solidFill>
                <a:latin typeface="Adventure" pitchFamily="2" charset="0"/>
              </a:rPr>
              <a:t>, экранизация одноимённой оперетты народного артиста СССР Бориса </a:t>
            </a:r>
            <a:r>
              <a:rPr lang="ru-RU" dirty="0" smtClean="0">
                <a:solidFill>
                  <a:srgbClr val="FFFF00"/>
                </a:solidFill>
                <a:latin typeface="Adventure" pitchFamily="2" charset="0"/>
              </a:rPr>
              <a:t>Александрова. </a:t>
            </a:r>
            <a:r>
              <a:rPr lang="ru-RU" dirty="0" smtClean="0">
                <a:solidFill>
                  <a:srgbClr val="FFFF00"/>
                </a:solidFill>
                <a:latin typeface="Adventure" pitchFamily="2" charset="0"/>
              </a:rPr>
              <a:t>2 место проката в 1967 году.</a:t>
            </a:r>
            <a:endParaRPr lang="ru-RU" dirty="0">
              <a:solidFill>
                <a:srgbClr val="FFFF00"/>
              </a:solidFill>
              <a:latin typeface="Adventure" pitchFamily="2" charset="0"/>
            </a:endParaRPr>
          </a:p>
        </p:txBody>
      </p:sp>
      <p:pic>
        <p:nvPicPr>
          <p:cNvPr id="14338" name="Picture 2" descr="&amp;Scy;&amp;vcy;&amp;acy;&amp;dcy;&amp;softcy;&amp;bcy;&amp;acy; &amp;vcy; &amp;Mcy;&amp;acy;&amp;lcy;&amp;icy;&amp;ncy;&amp;ocy;&amp;vcy;&amp;kcy;&amp;iecy; &amp;Acy;&amp;Fcy;&amp;Icy;&amp;SH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3116"/>
            <a:ext cx="5072098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6116" y="214290"/>
            <a:ext cx="30107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Ampir Deco" pitchFamily="2" charset="0"/>
              </a:rPr>
              <a:t>Сюжет</a:t>
            </a:r>
            <a:endParaRPr lang="ru-RU" sz="5400" b="1" dirty="0">
              <a:solidFill>
                <a:srgbClr val="FFFF00"/>
              </a:solidFill>
              <a:latin typeface="Ampir Deco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000108"/>
            <a:ext cx="750097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В украинском селе Малиновке все ждут, устав от тягот гражданской войны, свадьбы пастуха Андрейки с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Яринкой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дочерью вдовы революционера, сосланного в Сибирь ещё при царе. Но банда «идейного атамана»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Грициана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Таврического — местного уроженца — нападает на тихую деревню. На глаза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Грициану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попадается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Яринка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и атаман угрозами пытается добиться от нее согласия на свадьбу. Испуганная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Яринка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убегает в лес, где засел небольшой отряд красных конников, посланный на разведку.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Яринка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взывает о помощи, и командир отряда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Назар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Дума разрабатывает план, как разгромить численно превосходящего противника. Для этого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Яринка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должна притвориться и сыграть свадьбу с атаманом.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На свадьбу под видом белогвардейского офицера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Чечиля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уполномоченного барона Врангеля, является сам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Назар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Дума. По его замыслу, красный отряд должен захватить банду врасплох, когда все основательно захмелеют; а пока блестящий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штабс-капитан произносит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патетические тосты, поражает публику великосветскими манерами и между делом выводит из строя бандитские пулемёты. Пора начинать атаку, но условный сигнал запаздывает,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Грициан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домогается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Ярины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да и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врангелевский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посланец уже вызывает у него подозрения, и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Назару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приходится в одиночку вступить в бой против множества врагов. В критический момент приходит помощь, бандиты терпят позорное поражение: с одного бока их бьют конники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Назара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Думы, с другого —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малиновский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женский «гарнизон» под командованием Яшки-артиллериста.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Наутро после «свадьбы»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Назар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Дума, который на самом деле приходится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Яринке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отцом, благословляет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Ярину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и Андрейку.</a:t>
            </a:r>
            <a:endParaRPr lang="ru-RU" sz="1600" dirty="0">
              <a:solidFill>
                <a:srgbClr val="FFFF00"/>
              </a:solidFill>
              <a:latin typeface="Adventure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&amp;Dcy;&amp;rcy;&amp;acy;&amp;mcy;&amp;acy; &quot; &amp;Scy;&amp;tcy;&amp;rcy;&amp;acy;&amp;ncy;&amp;icy;&amp;tscy;&amp;acy; 201 &quot; &amp;Scy;&amp;kcy;&amp;acy;&amp;chcy;&amp;acy;&amp;tcy;&amp;softcy; &amp;fcy;&amp;icy;&amp;lcy;&amp;softcy;&amp;mcy;&amp;ycy; &amp;bcy;&amp;iecy;&amp;scy;&amp;pcy;&amp;lcy;&amp;acy;&amp;tcy;&amp;ncy;&amp;ocy;. . &amp;Scy;&amp;kcy;&amp;acy;&amp;chcy;&amp;acy;&amp;tcy;&amp;softcy; &amp;ncy;&amp;ocy;&amp;vcy;&amp;icy;&amp;ncy;&amp;kcy;&amp;icy; &amp;kcy;&amp;icy;&amp;ncy;&amp;ocy;!"/>
          <p:cNvPicPr>
            <a:picLocks noChangeAspect="1" noChangeArrowheads="1"/>
          </p:cNvPicPr>
          <p:nvPr/>
        </p:nvPicPr>
        <p:blipFill>
          <a:blip r:embed="rId3"/>
          <a:srcRect r="252" b="2734"/>
          <a:stretch>
            <a:fillRect/>
          </a:stretch>
        </p:blipFill>
        <p:spPr bwMode="auto">
          <a:xfrm>
            <a:off x="4786282" y="0"/>
            <a:ext cx="4357718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4" name="Picture 4" descr="&amp;Kcy;&amp;acy;&amp;dcy;&amp;rcy;&amp;ycy; &amp;kcy; &amp;fcy;&amp;icy;&amp;lcy;&amp;softcy;&amp;mcy;&amp;ucy; &amp;Scy;&amp;vcy;&amp;acy;&amp;dcy;&amp;softcy;&amp;bcy;&amp;acy; &amp;vcy; &amp;Mcy;&amp;acy;&amp;lcy;&amp;icy;&amp;ncy;&amp;ocy;&amp;vcy;&amp;kcy;&amp;iecy; (1967). &amp;Kcy;&amp;acy;&amp;dcy;&amp;rcy; 5 &amp;rcy;&amp;acy;&amp;zcy;&amp;mcy;&amp;iecy;&amp;rcy; 960px x 408p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786314" cy="349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6" name="Picture 6" descr="&amp;Scy;&amp;vcy;&amp;acy;&amp;dcy;&amp;softcy;&amp;bcy;&amp;acy; &amp;vcy; &amp;Mcy;&amp;acy;&amp;lcy;&amp;icy;&amp;ncy;&amp;ocy;&amp;vcy;&amp;kcy;&amp;iecy;(021169)15-25-39.JPG - &amp;Pcy;&amp;rcy;&amp;ocy;&amp;scy;&amp;mcy;&amp;ocy;&amp;tcy;&amp;rcy; &amp;kcy;&amp;acy;&amp;rcy;&amp;tcy;&amp;icy;&amp;ncy;&amp;kcy;&amp;icy; - &amp;KHcy;&amp;ocy;&amp;scy;&amp;tcy;&amp;icy;&amp;ncy;&amp;gcy; &amp;kcy;&amp;acy;&amp;rcy;&amp;tcy;&amp;icy;&amp;ncy;&amp;ocy;&amp;kcy; &amp;icy; &amp;icy;&amp;zcy;&amp;ocy;&amp;bcy;&amp;rcy;&amp;acy;&amp;zhcy;&amp;iecy;&amp;ncy;&amp;icy;&amp;jcy;"/>
          <p:cNvPicPr>
            <a:picLocks noChangeAspect="1" noChangeArrowheads="1"/>
          </p:cNvPicPr>
          <p:nvPr/>
        </p:nvPicPr>
        <p:blipFill>
          <a:blip r:embed="rId5"/>
          <a:srcRect l="2941" t="3090" r="1449" b="4213"/>
          <a:stretch>
            <a:fillRect/>
          </a:stretch>
        </p:blipFill>
        <p:spPr bwMode="auto">
          <a:xfrm>
            <a:off x="0" y="3500438"/>
            <a:ext cx="4786314" cy="3357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00496" y="142852"/>
            <a:ext cx="2712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  <a:latin typeface="Ampir Deco" pitchFamily="2" charset="0"/>
              </a:rPr>
              <a:t>В </a:t>
            </a:r>
            <a:r>
              <a:rPr lang="ru-RU" sz="4400" b="1" dirty="0" smtClean="0">
                <a:solidFill>
                  <a:srgbClr val="FFFF00"/>
                </a:solidFill>
                <a:latin typeface="Ampir Deco" pitchFamily="2" charset="0"/>
              </a:rPr>
              <a:t>ролях:</a:t>
            </a:r>
            <a:endParaRPr lang="ru-RU" sz="4400" b="1" dirty="0">
              <a:solidFill>
                <a:srgbClr val="FFFF00"/>
              </a:solidFill>
              <a:latin typeface="Ampir Deco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857232"/>
            <a:ext cx="6858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Владимир Самойлов — </a:t>
            </a:r>
            <a:r>
              <a:rPr lang="ru-RU" sz="1600" i="1" dirty="0" err="1" smtClean="0">
                <a:solidFill>
                  <a:srgbClr val="FFFF00"/>
                </a:solidFill>
              </a:rPr>
              <a:t>Назар</a:t>
            </a:r>
            <a:r>
              <a:rPr lang="ru-RU" sz="1600" i="1" dirty="0" smtClean="0">
                <a:solidFill>
                  <a:srgbClr val="FFFF00"/>
                </a:solidFill>
              </a:rPr>
              <a:t> Васильевич Дума, командир отряда красных кавалеристов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Людмила Алфимова — </a:t>
            </a:r>
            <a:r>
              <a:rPr lang="ru-RU" sz="1600" i="1" dirty="0" smtClean="0">
                <a:solidFill>
                  <a:srgbClr val="FFFF00"/>
                </a:solidFill>
              </a:rPr>
              <a:t>Софья, мать </a:t>
            </a:r>
            <a:r>
              <a:rPr lang="ru-RU" sz="1600" i="1" dirty="0" err="1" smtClean="0">
                <a:solidFill>
                  <a:srgbClr val="FFFF00"/>
                </a:solidFill>
              </a:rPr>
              <a:t>Яринки</a:t>
            </a:r>
            <a:r>
              <a:rPr lang="ru-RU" sz="1600" i="1" dirty="0" smtClean="0">
                <a:solidFill>
                  <a:srgbClr val="FFFF00"/>
                </a:solidFill>
              </a:rPr>
              <a:t> </a:t>
            </a:r>
            <a:r>
              <a:rPr lang="ru-RU" sz="1600" i="1" dirty="0" smtClean="0">
                <a:solidFill>
                  <a:srgbClr val="FFFF00"/>
                </a:solidFill>
              </a:rPr>
              <a:t>и жена </a:t>
            </a:r>
            <a:r>
              <a:rPr lang="ru-RU" sz="1600" i="1" dirty="0" err="1" smtClean="0">
                <a:solidFill>
                  <a:srgbClr val="FFFF00"/>
                </a:solidFill>
              </a:rPr>
              <a:t>Назара</a:t>
            </a:r>
            <a:r>
              <a:rPr lang="ru-RU" sz="1600" dirty="0" smtClean="0">
                <a:solidFill>
                  <a:srgbClr val="FFFF00"/>
                </a:solidFill>
              </a:rPr>
              <a:t> (вокал — Валентина Левко)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Валентина </a:t>
            </a:r>
            <a:r>
              <a:rPr lang="ru-RU" sz="1600" dirty="0" smtClean="0">
                <a:solidFill>
                  <a:srgbClr val="FFFF00"/>
                </a:solidFill>
              </a:rPr>
              <a:t>Николаенко— </a:t>
            </a:r>
            <a:r>
              <a:rPr lang="ru-RU" sz="1600" i="1" dirty="0" err="1" smtClean="0">
                <a:solidFill>
                  <a:srgbClr val="FFFF00"/>
                </a:solidFill>
              </a:rPr>
              <a:t>Яринка</a:t>
            </a:r>
            <a:r>
              <a:rPr lang="ru-RU" sz="1600" dirty="0" smtClean="0">
                <a:solidFill>
                  <a:srgbClr val="FFFF00"/>
                </a:solidFill>
              </a:rPr>
              <a:t> </a:t>
            </a:r>
            <a:r>
              <a:rPr lang="ru-RU" sz="1600" dirty="0" smtClean="0">
                <a:solidFill>
                  <a:srgbClr val="FFFF00"/>
                </a:solidFill>
              </a:rPr>
              <a:t>(вокал — Галина Ковалёва)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Гелий Сысоев — </a:t>
            </a:r>
            <a:r>
              <a:rPr lang="ru-RU" sz="1600" i="1" dirty="0" smtClean="0">
                <a:solidFill>
                  <a:srgbClr val="FFFF00"/>
                </a:solidFill>
              </a:rPr>
              <a:t>Андрейка, главный протагонист фильма, пастух и возлюбленный </a:t>
            </a:r>
            <a:r>
              <a:rPr lang="ru-RU" sz="1600" i="1" dirty="0" err="1" smtClean="0">
                <a:solidFill>
                  <a:srgbClr val="FFFF00"/>
                </a:solidFill>
              </a:rPr>
              <a:t>Яринки</a:t>
            </a:r>
            <a:r>
              <a:rPr lang="ru-RU" sz="1600" dirty="0" smtClean="0">
                <a:solidFill>
                  <a:srgbClr val="FFFF00"/>
                </a:solidFill>
              </a:rPr>
              <a:t> </a:t>
            </a:r>
            <a:r>
              <a:rPr lang="ru-RU" sz="1600" dirty="0" smtClean="0">
                <a:solidFill>
                  <a:srgbClr val="FFFF00"/>
                </a:solidFill>
              </a:rPr>
              <a:t>(вокал — Михаил Егоров)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Евгений Лебедев — </a:t>
            </a:r>
            <a:r>
              <a:rPr lang="ru-RU" sz="1600" i="1" dirty="0" err="1" smtClean="0">
                <a:solidFill>
                  <a:srgbClr val="FFFF00"/>
                </a:solidFill>
              </a:rPr>
              <a:t>Нечипор</a:t>
            </a:r>
            <a:r>
              <a:rPr lang="ru-RU" sz="1600" i="1" dirty="0" smtClean="0">
                <a:solidFill>
                  <a:srgbClr val="FFFF00"/>
                </a:solidFill>
              </a:rPr>
              <a:t>, </a:t>
            </a:r>
            <a:r>
              <a:rPr lang="ru-RU" sz="1600" i="1" dirty="0" err="1" smtClean="0">
                <a:solidFill>
                  <a:srgbClr val="FFFF00"/>
                </a:solidFill>
              </a:rPr>
              <a:t>малиновский</a:t>
            </a:r>
            <a:r>
              <a:rPr lang="ru-RU" sz="1600" i="1" dirty="0" smtClean="0">
                <a:solidFill>
                  <a:srgbClr val="FFFF00"/>
                </a:solidFill>
              </a:rPr>
              <a:t> староста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Зоя Фёдорова — </a:t>
            </a:r>
            <a:r>
              <a:rPr lang="ru-RU" sz="1600" i="1" dirty="0" err="1" smtClean="0">
                <a:solidFill>
                  <a:srgbClr val="FFFF00"/>
                </a:solidFill>
              </a:rPr>
              <a:t>Гапуся</a:t>
            </a:r>
            <a:r>
              <a:rPr lang="ru-RU" sz="1600" i="1" dirty="0" smtClean="0">
                <a:solidFill>
                  <a:srgbClr val="FFFF00"/>
                </a:solidFill>
              </a:rPr>
              <a:t> (она же </a:t>
            </a:r>
            <a:r>
              <a:rPr lang="ru-RU" sz="1600" i="1" dirty="0" err="1" smtClean="0">
                <a:solidFill>
                  <a:srgbClr val="FFFF00"/>
                </a:solidFill>
              </a:rPr>
              <a:t>Горпина</a:t>
            </a:r>
            <a:r>
              <a:rPr lang="ru-RU" sz="1600" i="1" dirty="0" smtClean="0">
                <a:solidFill>
                  <a:srgbClr val="FFFF00"/>
                </a:solidFill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</a:rPr>
              <a:t>Дормидонтовна</a:t>
            </a:r>
            <a:r>
              <a:rPr lang="ru-RU" sz="1600" i="1" dirty="0" smtClean="0">
                <a:solidFill>
                  <a:srgbClr val="FFFF00"/>
                </a:solidFill>
              </a:rPr>
              <a:t>), жена </a:t>
            </a:r>
            <a:r>
              <a:rPr lang="ru-RU" sz="1600" i="1" dirty="0" err="1" smtClean="0">
                <a:solidFill>
                  <a:srgbClr val="FFFF00"/>
                </a:solidFill>
              </a:rPr>
              <a:t>Нечипора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Михаил </a:t>
            </a:r>
            <a:r>
              <a:rPr lang="ru-RU" sz="1600" dirty="0" err="1" smtClean="0">
                <a:solidFill>
                  <a:srgbClr val="FFFF00"/>
                </a:solidFill>
              </a:rPr>
              <a:t>Пуговкин</a:t>
            </a:r>
            <a:r>
              <a:rPr lang="ru-RU" sz="1600" dirty="0" smtClean="0">
                <a:solidFill>
                  <a:srgbClr val="FFFF00"/>
                </a:solidFill>
              </a:rPr>
              <a:t> — </a:t>
            </a:r>
            <a:r>
              <a:rPr lang="ru-RU" sz="1600" i="1" dirty="0" smtClean="0">
                <a:solidFill>
                  <a:srgbClr val="FFFF00"/>
                </a:solidFill>
              </a:rPr>
              <a:t>Яшка (он же Яков Александрович Бойко), артиллерист, который возвращался из немецкого плена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Николай </a:t>
            </a:r>
            <a:r>
              <a:rPr lang="ru-RU" sz="1600" dirty="0" err="1" smtClean="0">
                <a:solidFill>
                  <a:srgbClr val="FFFF00"/>
                </a:solidFill>
              </a:rPr>
              <a:t>Сличенко</a:t>
            </a:r>
            <a:r>
              <a:rPr lang="ru-RU" sz="1600" dirty="0" smtClean="0">
                <a:solidFill>
                  <a:srgbClr val="FFFF00"/>
                </a:solidFill>
              </a:rPr>
              <a:t> — </a:t>
            </a:r>
            <a:r>
              <a:rPr lang="ru-RU" sz="1600" i="1" dirty="0" err="1" smtClean="0">
                <a:solidFill>
                  <a:srgbClr val="FFFF00"/>
                </a:solidFill>
              </a:rPr>
              <a:t>Петря</a:t>
            </a:r>
            <a:r>
              <a:rPr lang="ru-RU" sz="1600" i="1" dirty="0" smtClean="0">
                <a:solidFill>
                  <a:srgbClr val="FFFF00"/>
                </a:solidFill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</a:rPr>
              <a:t>Бессарабец</a:t>
            </a:r>
            <a:r>
              <a:rPr lang="ru-RU" sz="1600" i="1" dirty="0" smtClean="0">
                <a:solidFill>
                  <a:srgbClr val="FFFF00"/>
                </a:solidFill>
              </a:rPr>
              <a:t>, красный конник и помощник </a:t>
            </a:r>
            <a:r>
              <a:rPr lang="ru-RU" sz="1600" i="1" dirty="0" err="1" smtClean="0">
                <a:solidFill>
                  <a:srgbClr val="FFFF00"/>
                </a:solidFill>
              </a:rPr>
              <a:t>Назара</a:t>
            </a:r>
            <a:r>
              <a:rPr lang="ru-RU" sz="1600" i="1" dirty="0" smtClean="0">
                <a:solidFill>
                  <a:srgbClr val="FFFF00"/>
                </a:solidFill>
              </a:rPr>
              <a:t> Думы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Григорий Абрикосов — </a:t>
            </a:r>
            <a:r>
              <a:rPr lang="ru-RU" sz="1600" i="1" dirty="0" err="1" smtClean="0">
                <a:solidFill>
                  <a:srgbClr val="FFFF00"/>
                </a:solidFill>
              </a:rPr>
              <a:t>Грициан</a:t>
            </a:r>
            <a:r>
              <a:rPr lang="ru-RU" sz="1600" i="1" dirty="0" smtClean="0">
                <a:solidFill>
                  <a:srgbClr val="FFFF00"/>
                </a:solidFill>
              </a:rPr>
              <a:t> Таврический, атаман и главный антагонист фильма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Андрей Абрикосов — </a:t>
            </a:r>
            <a:r>
              <a:rPr lang="ru-RU" sz="1600" i="1" dirty="0" err="1" smtClean="0">
                <a:solidFill>
                  <a:srgbClr val="FFFF00"/>
                </a:solidFill>
              </a:rPr>
              <a:t>Балясный</a:t>
            </a:r>
            <a:r>
              <a:rPr lang="ru-RU" sz="1600" i="1" dirty="0" smtClean="0">
                <a:solidFill>
                  <a:srgbClr val="FFFF00"/>
                </a:solidFill>
              </a:rPr>
              <a:t>, отец </a:t>
            </a:r>
            <a:r>
              <a:rPr lang="ru-RU" sz="1600" i="1" dirty="0" err="1" smtClean="0">
                <a:solidFill>
                  <a:srgbClr val="FFFF00"/>
                </a:solidFill>
              </a:rPr>
              <a:t>Грициана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Михаил Водяной — </a:t>
            </a:r>
            <a:r>
              <a:rPr lang="ru-RU" sz="1600" i="1" dirty="0" smtClean="0">
                <a:solidFill>
                  <a:srgbClr val="FFFF00"/>
                </a:solidFill>
              </a:rPr>
              <a:t>Попандопуло, адъютант </a:t>
            </a:r>
            <a:r>
              <a:rPr lang="ru-RU" sz="1600" i="1" dirty="0" err="1" smtClean="0">
                <a:solidFill>
                  <a:srgbClr val="FFFF00"/>
                </a:solidFill>
              </a:rPr>
              <a:t>Грициана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Тамара Носова — </a:t>
            </a:r>
            <a:r>
              <a:rPr lang="ru-RU" sz="1600" i="1" dirty="0" smtClean="0">
                <a:solidFill>
                  <a:srgbClr val="FFFF00"/>
                </a:solidFill>
              </a:rPr>
              <a:t>Комариха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Эмма </a:t>
            </a:r>
            <a:r>
              <a:rPr lang="ru-RU" sz="1600" dirty="0" err="1" smtClean="0">
                <a:solidFill>
                  <a:srgbClr val="FFFF00"/>
                </a:solidFill>
              </a:rPr>
              <a:t>Трейвас</a:t>
            </a:r>
            <a:r>
              <a:rPr lang="ru-RU" sz="1600" dirty="0" smtClean="0">
                <a:solidFill>
                  <a:srgbClr val="FFFF00"/>
                </a:solidFill>
              </a:rPr>
              <a:t> — </a:t>
            </a:r>
            <a:r>
              <a:rPr lang="ru-RU" sz="1600" i="1" dirty="0" err="1" smtClean="0">
                <a:solidFill>
                  <a:srgbClr val="FFFF00"/>
                </a:solidFill>
              </a:rPr>
              <a:t>Трындычиха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Алексей Смирнов — </a:t>
            </a:r>
            <a:r>
              <a:rPr lang="ru-RU" sz="1600" i="1" dirty="0" smtClean="0">
                <a:solidFill>
                  <a:srgbClr val="FFFF00"/>
                </a:solidFill>
              </a:rPr>
              <a:t>бандит Сметана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Маргарита </a:t>
            </a:r>
            <a:r>
              <a:rPr lang="ru-RU" sz="1600" dirty="0" err="1" smtClean="0">
                <a:solidFill>
                  <a:srgbClr val="FFFF00"/>
                </a:solidFill>
              </a:rPr>
              <a:t>Криницына</a:t>
            </a:r>
            <a:r>
              <a:rPr lang="ru-RU" sz="1600" dirty="0" smtClean="0">
                <a:solidFill>
                  <a:srgbClr val="FFFF00"/>
                </a:solidFill>
              </a:rPr>
              <a:t>— </a:t>
            </a:r>
            <a:r>
              <a:rPr lang="ru-RU" sz="1600" i="1" dirty="0" smtClean="0">
                <a:solidFill>
                  <a:srgbClr val="FFFF00"/>
                </a:solidFill>
              </a:rPr>
              <a:t>Рыжая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Любовь Тищенко — </a:t>
            </a:r>
            <a:r>
              <a:rPr lang="ru-RU" sz="1600" i="1" dirty="0" smtClean="0">
                <a:solidFill>
                  <a:srgbClr val="FFFF00"/>
                </a:solidFill>
              </a:rPr>
              <a:t>1-я селянка</a:t>
            </a:r>
            <a:endParaRPr lang="ru-RU" sz="1600" dirty="0" smtClean="0">
              <a:solidFill>
                <a:srgbClr val="FFFF00"/>
              </a:solidFill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В фильме также снимались артисты ансамбля народного танца «</a:t>
            </a:r>
            <a:r>
              <a:rPr lang="ru-RU" sz="1600" dirty="0" err="1" smtClean="0">
                <a:solidFill>
                  <a:srgbClr val="FFFF00"/>
                </a:solidFill>
              </a:rPr>
              <a:t>Жок</a:t>
            </a:r>
            <a:r>
              <a:rPr lang="ru-RU" sz="1600" dirty="0" smtClean="0">
                <a:solidFill>
                  <a:srgbClr val="FFFF00"/>
                </a:solidFill>
              </a:rPr>
              <a:t>».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4" name="Picture 16" descr="KinoExpert.ru - &amp;Ecy;&amp;ncy;&amp;tscy;&amp;icy;&amp;kcy;&amp;lcy;&amp;ocy;&amp;pcy;&amp;iecy;&amp;dcy;&amp;icy;&amp;yacy; &amp;kcy;&amp;icy;&amp;ncy;&amp;ocy;: &amp;fcy;&amp;icy;&amp;lcy;&amp;softcy;&amp;mcy;&amp;ycy;, &amp;acy;&amp;kcy;&amp;tcy;&amp;iecy;&amp;rcy;&amp;ycy;, &amp;fcy;&amp;icy;&amp;lcy;&amp;softcy;&amp;mcy;&amp;ocy;&amp;gcy;&amp;rcy;&amp;acy;&amp;fcy;&amp;icy;&amp;icy;, &amp;bcy;&amp;icy;&amp;ocy;&amp;gcy;&amp;rcy;&amp;acy;&amp;fcy;&amp;icy;&amp;icy;, &amp;fcy;&amp;ocy;&amp;tcy;&amp;ocy;, &amp;kcy;&amp;icy;&amp;ncy;&amp;ocy;&amp;pcy;&amp;rcy;&amp;ocy;&amp;kcy;&amp;acy;&amp;tcy;, DVD &amp;icy; &amp;vcy;&amp;scy;&amp;iecy; &amp;ocy; &amp;kcy;&amp;icy;&amp;ncy;&amp;ocy;."/>
          <p:cNvPicPr>
            <a:picLocks noChangeAspect="1" noChangeArrowheads="1"/>
          </p:cNvPicPr>
          <p:nvPr/>
        </p:nvPicPr>
        <p:blipFill>
          <a:blip r:embed="rId2"/>
          <a:srcRect b="5612"/>
          <a:stretch>
            <a:fillRect/>
          </a:stretch>
        </p:blipFill>
        <p:spPr bwMode="auto">
          <a:xfrm>
            <a:off x="7143768" y="0"/>
            <a:ext cx="2000232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0" name="Picture 2" descr="&amp;Vcy;&amp;lcy;&amp;acy;&amp;dcy;&amp;icy;&amp;mcy;&amp;icy;&amp;rcy; &amp;Scy;&amp;acy;&amp;mcy;&amp;ocy;&amp;jcy;&amp;lcy;&amp;ocy;&amp;vcy;. &amp;Scy;&amp;mcy;&amp;ocy;&amp;tcy;&amp;rcy;&amp;iecy;&amp;tcy;&amp;softcy; &amp;fcy;&amp;icy;&amp;lcy;&amp;softcy;&amp;mcy; &amp;ocy;&amp;ncy;&amp;lcy;&amp;acy;&amp;jcy;&amp;n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486025" cy="34766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3143248"/>
            <a:ext cx="24432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 smtClean="0">
                <a:solidFill>
                  <a:srgbClr val="FFFF00"/>
                </a:solidFill>
                <a:latin typeface="Ampir Deco" pitchFamily="2" charset="0"/>
              </a:rPr>
              <a:t>Владимир Самойлов</a:t>
            </a:r>
            <a:endParaRPr lang="ru-RU" sz="1600" i="1" dirty="0">
              <a:solidFill>
                <a:srgbClr val="FFFF00"/>
              </a:solidFill>
              <a:latin typeface="Ampir Deco" pitchFamily="2" charset="0"/>
            </a:endParaRPr>
          </a:p>
        </p:txBody>
      </p:sp>
      <p:pic>
        <p:nvPicPr>
          <p:cNvPr id="17412" name="Picture 4" descr="&amp;Lcy;&amp;yucy;&amp;dcy;&amp;mcy;&amp;icy;&amp;lcy;&amp;acy; &amp;Acy;&amp;lcy;&amp;fcy;&amp;icy;&amp;mcy;&amp;ocy;&amp;vcy;&amp;acy; - SuperTra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9" y="0"/>
            <a:ext cx="2357454" cy="3500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4" name="Picture 6" descr="&amp;Vcy;&amp;acy;&amp;lcy;&amp;iecy;&amp;ncy;&amp;tcy;&amp;icy;&amp;ncy;&amp;acy; &amp;Ncy;&amp;icy;&amp;kcy;&amp;ocy;&amp;lcy;&amp;acy;&amp;iecy;&amp;ncy;&amp;kcy;&amp;ocy; - &amp;bcy;&amp;icy;&amp;ocy;&amp;gcy;&amp;rcy;&amp;acy;&amp;fcy;&amp;icy;&amp;yacy;, &amp;dcy;&amp;acy;&amp;tcy;&amp;acy; &amp;rcy;&amp;ocy;&amp;zhcy;&amp;dcy;&amp;iecy;&amp;ncy;&amp;icy;&amp;yacy;, &amp;mcy;&amp;iecy;&amp;scy;&amp;tcy;&amp;ocy; &amp;rcy;&amp;ocy;&amp;zhcy;&amp;dcy;&amp;iecy;&amp;ncy;&amp;icy;&amp;yacy;, &amp;fcy;&amp;icy;&amp;lcy;&amp;softcy;&amp;mcy;&amp;ocy;&amp;gcy;&amp;rcy;&amp;acy;&amp;fcy;&amp;icy;&amp;yacy;, &amp;kcy;&amp;lcy;&amp;icy;&amp;pcy;&amp;ycy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0"/>
            <a:ext cx="2214578" cy="3500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786314" y="3214686"/>
            <a:ext cx="2928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FF00"/>
                </a:solidFill>
                <a:latin typeface="Ampir Deco" pitchFamily="2" charset="0"/>
              </a:rPr>
              <a:t>Валентина Николаенко</a:t>
            </a:r>
            <a:endParaRPr lang="ru-RU" sz="1400" dirty="0">
              <a:solidFill>
                <a:srgbClr val="FFFF00"/>
              </a:solidFill>
              <a:latin typeface="Ampir Deco" pitchFamily="2" charset="0"/>
            </a:endParaRPr>
          </a:p>
        </p:txBody>
      </p:sp>
      <p:pic>
        <p:nvPicPr>
          <p:cNvPr id="17416" name="Picture 8" descr="&amp;Pcy;&amp;rcy;&amp;icy;&amp;kcy;&amp;lcy;&amp;yucy;&amp;chcy;&amp;iecy;&amp;ncy;&amp;icy;&amp;yacy; &amp;vcy; &amp;icy;&amp;zcy;&amp;ucy;&amp;mcy;&amp;rcy;&amp;ucy;&amp;dcy;&amp;ncy;&amp;ocy;&amp;mcy; &amp;gcy;&amp;ocy;&amp;rcy;&amp;ocy;&amp;dcy;&amp;iecy;: &amp;Pcy;&amp;rcy;&amp;icy;&amp;ncy;&amp;tscy;&amp;iecy;&amp;scy;&amp;scy;&amp;acy; &amp;Ocy;&amp;zcy;&amp;mcy;&amp;acy;. . &amp;Ocy;&amp;pcy;&amp;icy;&amp;scy;&amp;acy;&amp;ncy;&amp;icy;&amp;iecy;,…"/>
          <p:cNvPicPr>
            <a:picLocks noChangeAspect="1" noChangeArrowheads="1"/>
          </p:cNvPicPr>
          <p:nvPr/>
        </p:nvPicPr>
        <p:blipFill>
          <a:blip r:embed="rId6"/>
          <a:srcRect l="6172" r="7408"/>
          <a:stretch>
            <a:fillRect/>
          </a:stretch>
        </p:blipFill>
        <p:spPr bwMode="auto">
          <a:xfrm>
            <a:off x="0" y="3500437"/>
            <a:ext cx="2500298" cy="3385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28596" y="6488668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mpir Deco" pitchFamily="2" charset="0"/>
              </a:rPr>
              <a:t>Гелий Сысоев</a:t>
            </a:r>
            <a:endParaRPr lang="ru-RU" dirty="0">
              <a:solidFill>
                <a:srgbClr val="FFFF00"/>
              </a:solidFill>
              <a:latin typeface="Ampir Deco" pitchFamily="2" charset="0"/>
            </a:endParaRPr>
          </a:p>
        </p:txBody>
      </p:sp>
      <p:pic>
        <p:nvPicPr>
          <p:cNvPr id="17418" name="Picture 10" descr="&amp;Mcy;&amp;icy;&amp;khcy;&amp;acy;&amp;icy;&amp;lcy; &amp;Pcy;&amp;ucy;&amp;gcy;&amp;ocy;&amp;vcy;&amp;kcy;&amp;icy;&amp;ncy; &amp;fcy;&amp;icy;&amp;lcy;&amp;softcy;&amp;mcy;&amp;ycy;. . Michael Pugovki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0298" y="3500438"/>
            <a:ext cx="2428892" cy="3357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500298" y="6488668"/>
            <a:ext cx="2443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mpir Deco" pitchFamily="2" charset="0"/>
              </a:rPr>
              <a:t>Михаил </a:t>
            </a:r>
            <a:r>
              <a:rPr lang="ru-RU" dirty="0" err="1" smtClean="0">
                <a:solidFill>
                  <a:srgbClr val="FFFF00"/>
                </a:solidFill>
                <a:latin typeface="Ampir Deco" pitchFamily="2" charset="0"/>
              </a:rPr>
              <a:t>Пуговкин</a:t>
            </a:r>
            <a:endParaRPr lang="ru-RU" dirty="0">
              <a:solidFill>
                <a:srgbClr val="FFFF00"/>
              </a:solidFill>
              <a:latin typeface="Ampir Deco" pitchFamily="2" charset="0"/>
            </a:endParaRPr>
          </a:p>
        </p:txBody>
      </p:sp>
      <p:pic>
        <p:nvPicPr>
          <p:cNvPr id="17420" name="Picture 12" descr="&amp;Mcy;&amp;icy;&amp;shcy;&amp;acy; &amp;Vcy;&amp;ocy;&amp;dcy;&amp;yacy;&amp;ncy;&amp;ocy;&amp;jcy; &quot; &amp;SHcy;&amp;acy;&amp;ncy;&amp;scy;&amp;ocy;&amp;ncy;"/>
          <p:cNvPicPr>
            <a:picLocks noChangeAspect="1" noChangeArrowheads="1"/>
          </p:cNvPicPr>
          <p:nvPr/>
        </p:nvPicPr>
        <p:blipFill>
          <a:blip r:embed="rId8"/>
          <a:srcRect r="2476"/>
          <a:stretch>
            <a:fillRect/>
          </a:stretch>
        </p:blipFill>
        <p:spPr bwMode="auto">
          <a:xfrm>
            <a:off x="4929190" y="3500438"/>
            <a:ext cx="2214578" cy="3357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4929190" y="6488668"/>
            <a:ext cx="2266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mpir Deco" pitchFamily="2" charset="0"/>
              </a:rPr>
              <a:t>Михаил Водяной</a:t>
            </a:r>
            <a:endParaRPr lang="ru-RU" dirty="0">
              <a:solidFill>
                <a:srgbClr val="FFFF00"/>
              </a:solidFill>
              <a:latin typeface="Ampir Deco" pitchFamily="2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80001" y="3214686"/>
            <a:ext cx="1963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FFFF00"/>
                </a:solidFill>
                <a:latin typeface="Ampir Deco" pitchFamily="2" charset="0"/>
              </a:rPr>
              <a:t>Андрей Абрикосов</a:t>
            </a:r>
            <a:endParaRPr lang="ru-RU" sz="1400" dirty="0">
              <a:solidFill>
                <a:srgbClr val="FFFF00"/>
              </a:solidFill>
              <a:latin typeface="Ampir Deco" pitchFamily="2" charset="0"/>
            </a:endParaRPr>
          </a:p>
        </p:txBody>
      </p:sp>
      <p:pic>
        <p:nvPicPr>
          <p:cNvPr id="17426" name="Picture 18" descr="&amp;Zcy;&amp;ocy;&amp;yacy; &amp;Fcy;&amp;iecy;&amp;dcy;&amp;ocy;&amp;rcy;&amp;ocy;&amp;vcy;&amp;acy; (Zoya Fedorova)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768" y="3500438"/>
            <a:ext cx="2000232" cy="3357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Прямоугольник 21"/>
          <p:cNvSpPr/>
          <p:nvPr/>
        </p:nvSpPr>
        <p:spPr>
          <a:xfrm>
            <a:off x="7215206" y="6488668"/>
            <a:ext cx="1885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FF00"/>
                </a:solidFill>
                <a:latin typeface="Ampir Deco" pitchFamily="2" charset="0"/>
              </a:rPr>
              <a:t>Зоя Фёдорова</a:t>
            </a:r>
            <a:endParaRPr lang="ru-RU" i="1" dirty="0">
              <a:solidFill>
                <a:srgbClr val="FFFF00"/>
              </a:solidFill>
              <a:latin typeface="Ampir Deco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4546" y="428604"/>
            <a:ext cx="54745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Ampir Deco" pitchFamily="2" charset="0"/>
              </a:rPr>
              <a:t>Съёмочная </a:t>
            </a:r>
            <a:r>
              <a:rPr lang="ru-RU" sz="4000" b="1" dirty="0" smtClean="0">
                <a:solidFill>
                  <a:srgbClr val="FFFF00"/>
                </a:solidFill>
                <a:latin typeface="Ampir Deco" pitchFamily="2" charset="0"/>
              </a:rPr>
              <a:t>группа:</a:t>
            </a:r>
            <a:endParaRPr lang="ru-RU" sz="4000" b="1" dirty="0">
              <a:solidFill>
                <a:srgbClr val="FFFF00"/>
              </a:solidFill>
              <a:latin typeface="Ampir Deco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1285860"/>
            <a:ext cx="56435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Ampir Deco" pitchFamily="2" charset="0"/>
              </a:rPr>
              <a:t>Автор сценария: Леонид </a:t>
            </a:r>
            <a:r>
              <a:rPr lang="ru-RU" sz="2400" dirty="0" err="1" smtClean="0">
                <a:solidFill>
                  <a:srgbClr val="FFFF00"/>
                </a:solidFill>
                <a:latin typeface="Ampir Deco" pitchFamily="2" charset="0"/>
              </a:rPr>
              <a:t>Юхвид</a:t>
            </a:r>
            <a:endParaRPr lang="ru-RU" sz="2400" dirty="0" smtClean="0">
              <a:solidFill>
                <a:srgbClr val="FFFF00"/>
              </a:solidFill>
              <a:latin typeface="Ampir Deco" pitchFamily="2" charset="0"/>
            </a:endParaRP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Ampir Deco" pitchFamily="2" charset="0"/>
              </a:rPr>
              <a:t>Режиссёр: Андрей </a:t>
            </a:r>
            <a:r>
              <a:rPr lang="ru-RU" sz="2400" dirty="0" err="1" smtClean="0">
                <a:solidFill>
                  <a:srgbClr val="FFFF00"/>
                </a:solidFill>
                <a:latin typeface="Ampir Deco" pitchFamily="2" charset="0"/>
              </a:rPr>
              <a:t>Тутышкин</a:t>
            </a:r>
            <a:endParaRPr lang="ru-RU" sz="2400" dirty="0" smtClean="0">
              <a:solidFill>
                <a:srgbClr val="FFFF00"/>
              </a:solidFill>
              <a:latin typeface="Ampir Deco" pitchFamily="2" charset="0"/>
            </a:endParaRP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Ampir Deco" pitchFamily="2" charset="0"/>
              </a:rPr>
              <a:t>Оператор-постановщик: Вячеслав </a:t>
            </a:r>
            <a:r>
              <a:rPr lang="ru-RU" sz="2400" dirty="0" err="1" smtClean="0">
                <a:solidFill>
                  <a:srgbClr val="FFFF00"/>
                </a:solidFill>
                <a:latin typeface="Ampir Deco" pitchFamily="2" charset="0"/>
              </a:rPr>
              <a:t>Фастович</a:t>
            </a:r>
            <a:endParaRPr lang="ru-RU" sz="2400" dirty="0" smtClean="0">
              <a:solidFill>
                <a:srgbClr val="FFFF00"/>
              </a:solidFill>
              <a:latin typeface="Ampir Deco" pitchFamily="2" charset="0"/>
            </a:endParaRP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Ampir Deco" pitchFamily="2" charset="0"/>
              </a:rPr>
              <a:t>Художник-постановщик: Семён Малкин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Ampir Deco" pitchFamily="2" charset="0"/>
              </a:rPr>
              <a:t>Композитор: Борис Александров</a:t>
            </a:r>
            <a:endParaRPr lang="ru-RU" sz="2400" dirty="0">
              <a:solidFill>
                <a:srgbClr val="FFFF00"/>
              </a:solidFill>
              <a:latin typeface="Ampir Deco" pitchFamily="2" charset="0"/>
            </a:endParaRPr>
          </a:p>
        </p:txBody>
      </p:sp>
      <p:pic>
        <p:nvPicPr>
          <p:cNvPr id="21506" name="Picture 2" descr="&amp;Lcy;&amp;iecy;&amp;ocy;&amp;ncy;&amp;icy;&amp;dcy; &amp;YUcy;&amp;khcy;&amp;vcy;&amp;icy;&amp;d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857628"/>
            <a:ext cx="2000264" cy="2879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500166" y="6215082"/>
            <a:ext cx="18453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FFFF00"/>
                </a:solidFill>
                <a:latin typeface="Ampir Deco" pitchFamily="2" charset="0"/>
              </a:rPr>
              <a:t>Леонид </a:t>
            </a:r>
            <a:r>
              <a:rPr lang="ru-RU" sz="1600" dirty="0" err="1" smtClean="0">
                <a:solidFill>
                  <a:srgbClr val="FFFF00"/>
                </a:solidFill>
                <a:latin typeface="Ampir Deco" pitchFamily="2" charset="0"/>
              </a:rPr>
              <a:t>Юхвид</a:t>
            </a:r>
            <a:endParaRPr lang="ru-RU" sz="1600" dirty="0">
              <a:latin typeface="Ampir Deco" pitchFamily="2" charset="0"/>
            </a:endParaRPr>
          </a:p>
        </p:txBody>
      </p:sp>
      <p:pic>
        <p:nvPicPr>
          <p:cNvPr id="21508" name="Picture 4" descr="&amp;Acy;&amp;ncy;&amp;dcy;&amp;rcy;&amp;iecy;&amp;jcy; &amp;Tcy;&amp;ucy;&amp;tcy;&amp;ycy;&amp;shcy;&amp;kcy;&amp;icy;&amp;ncy; (Andrei Tutyshkin). . &amp;Fcy;&amp;icy;&amp;lcy;&amp;softcy;&amp;mcy;&amp;ocy;&amp;gcy;&amp;rcy;&amp;acy;&amp;fcy;&amp;icy;&amp;yacy;, &amp;fcy;&amp;ocy;&amp;tcy;&amp;ocy;&amp;gcy;&amp;rcy;&amp;acy;&amp;fcy;&amp;icy;&amp;icy;. . &amp;Kcy;&amp;icy;&amp;ncy;&amp;ocy;&amp;zcy;&amp;vcy;&amp;iecy;&amp;zcy;&amp;dcy;&amp;y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000504"/>
            <a:ext cx="185738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857620" y="6357958"/>
            <a:ext cx="1808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FFFF00"/>
                </a:solidFill>
                <a:latin typeface="Ampir Deco" pitchFamily="2" charset="0"/>
              </a:rPr>
              <a:t>Андрей </a:t>
            </a:r>
            <a:r>
              <a:rPr lang="ru-RU" sz="1200" dirty="0" err="1" smtClean="0">
                <a:solidFill>
                  <a:srgbClr val="FFFF00"/>
                </a:solidFill>
                <a:latin typeface="Ampir Deco" pitchFamily="2" charset="0"/>
              </a:rPr>
              <a:t>Тутышкин</a:t>
            </a:r>
            <a:endParaRPr lang="ru-RU" sz="1200" dirty="0">
              <a:latin typeface="Ampir Deco" pitchFamily="2" charset="0"/>
            </a:endParaRPr>
          </a:p>
        </p:txBody>
      </p:sp>
      <p:pic>
        <p:nvPicPr>
          <p:cNvPr id="21510" name="Picture 6" descr="&amp;Fcy;&amp;acy;&amp;scy;&amp;tcy;&amp;ocy;&amp;vcy;&amp;icy;&amp;chcy; &amp;Vcy;&amp;yacy;&amp;chcy;&amp;iecy;&amp;scy;&amp;lcy;&amp;acy;&amp;vcy; &amp;Kcy;&amp;scy;&amp;acy;&amp;vcy;&amp;iecy;&amp;rcy;&amp;softcy;&amp;iecy;&amp;vcy;&amp;icy;&amp;chcy; &amp;bcy;&amp;icy;&amp;ocy;&amp;gcy;&amp;rcy;&amp;acy;&amp;fcy;&amp;icy;&amp;ya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000504"/>
            <a:ext cx="1928826" cy="2700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286512" y="6357958"/>
            <a:ext cx="18517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FFFF00"/>
                </a:solidFill>
                <a:latin typeface="Ampir Deco" pitchFamily="2" charset="0"/>
              </a:rPr>
              <a:t>Вячеслав </a:t>
            </a:r>
            <a:r>
              <a:rPr lang="ru-RU" sz="1200" dirty="0" err="1" smtClean="0">
                <a:solidFill>
                  <a:srgbClr val="FFFF00"/>
                </a:solidFill>
                <a:latin typeface="Ampir Deco" pitchFamily="2" charset="0"/>
              </a:rPr>
              <a:t>Фастович</a:t>
            </a:r>
            <a:endParaRPr lang="ru-RU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28860" y="142852"/>
            <a:ext cx="5319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Ampir Deco" pitchFamily="2" charset="0"/>
              </a:rPr>
              <a:t>Интересные факты</a:t>
            </a:r>
            <a:endParaRPr lang="ru-RU" sz="3600" b="1" dirty="0">
              <a:solidFill>
                <a:srgbClr val="FFFF00"/>
              </a:solidFill>
              <a:latin typeface="Ampir Deco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714356"/>
            <a:ext cx="8001024" cy="5969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Фильм был приурочен к 50-летию Октябрьской революции, и, раз действие происходит на Украине, Госкино предложило производство Киностудии им. Довженко, но там отказались, сославшись на «несерьёзность» фильма.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Съёмки проводили в нескольких сёлах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Лубенского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района Полтавской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области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.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Графскую усадьбу снимали в селе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Хорошки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ветряная мельница и другие сцены в селе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Мацковцы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. Павильонные съёмки — на Ленфильме. А натуру действительно снимали в селе Малиновка, только по одним данным, это Малиновка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Чугуевского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района Харьковской области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а по другим, Малиновка в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Глобинском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районе Полтавской области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.</a:t>
            </a:r>
            <a:endParaRPr lang="ru-RU" sz="1600" dirty="0" smtClean="0">
              <a:solidFill>
                <a:srgbClr val="FFFF00"/>
              </a:solidFill>
              <a:latin typeface="Adventure" pitchFamily="2" charset="0"/>
            </a:endParaRPr>
          </a:p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В массовках были задействованы практически все жители Малиновки.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На роль Софии была утверждена одна ленинградская актриса, но она заболела, и режиссёр пригласил Людмилу Алфимову на пробы. Когда на Ленфильме Алфимова вышла из гримерной в образе, режиссёр вскрикнул: «Это настоящая солдатка София!»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Михаил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Пуговкин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едва не стал жертвой закулисных интриг в съёмочной группе, и вообще мог не попасть в картину. Режиссёр видел в роли Яшки-артиллериста только его, но ассистентка в течение нескольких месяцев говорила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Тутышкину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что «не может найти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Пуговкина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», так как у неё был свой кандидат. Режиссёр позвонил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Пуговкину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сам, и вопрос был решён.</a:t>
            </a:r>
          </a:p>
          <a:p>
            <a:pPr algn="ctr"/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Пуговкин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 разучивал танец «В ту степь» (то есть тустеп, англ. </a:t>
            </a:r>
            <a:r>
              <a:rPr lang="ru-RU" sz="1600" i="1" dirty="0" err="1" smtClean="0">
                <a:solidFill>
                  <a:srgbClr val="FFFF00"/>
                </a:solidFill>
                <a:latin typeface="Adventure" pitchFamily="2" charset="0"/>
              </a:rPr>
              <a:t>two-step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, от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two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 — два и 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step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 — шаг) полтора месяца, потому что, по мнению балетмейстера Галины Александровны Шаховской, ему не хватало куража. Впоследствии танец стал гордостью М. И. </a:t>
            </a:r>
            <a:r>
              <a:rPr lang="ru-RU" sz="1600" dirty="0" err="1" smtClean="0">
                <a:solidFill>
                  <a:srgbClr val="FFFF00"/>
                </a:solidFill>
                <a:latin typeface="Adventure" pitchFamily="2" charset="0"/>
              </a:rPr>
              <a:t>Пуговкина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.</a:t>
            </a:r>
          </a:p>
          <a:p>
            <a:pPr algn="ctr"/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В июле 2013 года в селе Малиновка (Харьковская область) был установлен памятник герою фильма адъютанту </a:t>
            </a:r>
            <a:r>
              <a:rPr lang="ru-RU" sz="1600" dirty="0" smtClean="0">
                <a:solidFill>
                  <a:srgbClr val="FFFF00"/>
                </a:solidFill>
                <a:latin typeface="Adventure" pitchFamily="2" charset="0"/>
              </a:rPr>
              <a:t>Попандопуло</a:t>
            </a:r>
            <a:endParaRPr lang="ru-RU" sz="1600" dirty="0">
              <a:solidFill>
                <a:srgbClr val="FFFF00"/>
              </a:solidFill>
              <a:latin typeface="Adventure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&amp;Gcy;&amp;ocy;&amp;rcy;&amp;ocy;&amp;dcy; &amp;scy;&amp;iecy;&amp;lcy;&amp;ocy; &amp;Mcy;&amp;acy;&amp;lcy;&amp;icy;&amp;ncy;&amp;ocy;&amp;vcy;&amp;kcy;&amp;acy; - &amp;Fcy;&amp;ocy;&amp;tcy;&amp;ocy; &amp;Ucy;&amp;Ncy;&amp;Icy;&amp;Acy;&amp;N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9655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657671"/>
            <a:ext cx="7858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Ampir Deco" pitchFamily="2" charset="0"/>
              </a:rPr>
              <a:t>Скульптура Попандопуло - </a:t>
            </a:r>
            <a:r>
              <a:rPr lang="ru-RU" dirty="0" smtClean="0">
                <a:solidFill>
                  <a:srgbClr val="FFFF00"/>
                </a:solidFill>
                <a:latin typeface="Ampir Deco" pitchFamily="2" charset="0"/>
              </a:rPr>
              <a:t>памятник </a:t>
            </a:r>
            <a:r>
              <a:rPr lang="ru-RU" dirty="0" smtClean="0">
                <a:solidFill>
                  <a:srgbClr val="FFFF00"/>
                </a:solidFill>
                <a:latin typeface="Ampir Deco" pitchFamily="2" charset="0"/>
              </a:rPr>
              <a:t>киногероям фильма "Свадьба в Малиновке" Попандопуло и Сметане перед зданием сельсовета в с. Малиновка </a:t>
            </a:r>
            <a:r>
              <a:rPr lang="ru-RU" dirty="0" err="1" smtClean="0">
                <a:solidFill>
                  <a:srgbClr val="FFFF00"/>
                </a:solidFill>
                <a:latin typeface="Ampir Deco" pitchFamily="2" charset="0"/>
              </a:rPr>
              <a:t>Чугуевского</a:t>
            </a:r>
            <a:r>
              <a:rPr lang="ru-RU" dirty="0" smtClean="0">
                <a:solidFill>
                  <a:srgbClr val="FFFF00"/>
                </a:solidFill>
                <a:latin typeface="Ampir Deco" pitchFamily="2" charset="0"/>
              </a:rPr>
              <a:t> р-на (Харьковская обл.)</a:t>
            </a:r>
            <a:endParaRPr lang="ru-RU" dirty="0">
              <a:solidFill>
                <a:srgbClr val="FFFF00"/>
              </a:solidFill>
              <a:latin typeface="Ampir Deco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3042" y="214290"/>
            <a:ext cx="72866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  <a:latin typeface="Ampir Deco" pitchFamily="2" charset="0"/>
              </a:rPr>
              <a:t>Награды</a:t>
            </a:r>
            <a:r>
              <a:rPr lang="ru-RU" sz="4400" b="1" dirty="0" smtClean="0">
                <a:solidFill>
                  <a:srgbClr val="FFFF00"/>
                </a:solidFill>
                <a:latin typeface="Ampir Deco" pitchFamily="2" charset="0"/>
              </a:rPr>
              <a:t>, номинации, фестивали</a:t>
            </a:r>
            <a:endParaRPr lang="ru-RU" sz="4400" dirty="0">
              <a:solidFill>
                <a:srgbClr val="FFFF00"/>
              </a:solidFill>
              <a:latin typeface="Ampir Deco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1785926"/>
            <a:ext cx="68580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FF00"/>
                </a:solidFill>
                <a:latin typeface="Ampir Deco" pitchFamily="2" charset="0"/>
              </a:rPr>
              <a:t>Премия III-го Всесоюзного кинофестиваля "За лучший комедийный ансамбль" - актерам З.Фёдоровой, В.Самойлову, М.Водяному и </a:t>
            </a:r>
            <a:r>
              <a:rPr lang="ru-RU" sz="2800" i="1" dirty="0" err="1" smtClean="0">
                <a:solidFill>
                  <a:srgbClr val="FFFF00"/>
                </a:solidFill>
                <a:latin typeface="Ampir Deco" pitchFamily="2" charset="0"/>
              </a:rPr>
              <a:t>М.Пуговкину</a:t>
            </a:r>
            <a:r>
              <a:rPr lang="ru-RU" sz="2800" i="1" dirty="0" smtClean="0">
                <a:solidFill>
                  <a:srgbClr val="FFFF00"/>
                </a:solidFill>
                <a:latin typeface="Ampir Deco" pitchFamily="2" charset="0"/>
              </a:rPr>
              <a:t> (Ленинград, 1968).</a:t>
            </a:r>
            <a:endParaRPr lang="ru-RU" sz="2800" i="1" dirty="0">
              <a:solidFill>
                <a:srgbClr val="FFFF00"/>
              </a:solidFill>
              <a:latin typeface="Ampir Deco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5437C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25437C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237</Words>
  <PresentationFormat>Экран (4:3)</PresentationFormat>
  <Paragraphs>57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Grey Wolf</cp:lastModifiedBy>
  <cp:revision>6</cp:revision>
  <dcterms:modified xsi:type="dcterms:W3CDTF">2015-05-18T13:04:09Z</dcterms:modified>
</cp:coreProperties>
</file>