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1"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61" r:id="rId33"/>
    <p:sldId id="288" r:id="rId34"/>
    <p:sldId id="289" r:id="rId35"/>
    <p:sldId id="290" r:id="rId36"/>
    <p:sldId id="292" r:id="rId37"/>
    <p:sldId id="293" r:id="rId38"/>
    <p:sldId id="294" r:id="rId3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07" autoAdjust="0"/>
    <p:restoredTop sz="94585" autoAdjust="0"/>
  </p:normalViewPr>
  <p:slideViewPr>
    <p:cSldViewPr>
      <p:cViewPr varScale="1">
        <p:scale>
          <a:sx n="37" d="100"/>
          <a:sy n="37" d="100"/>
        </p:scale>
        <p:origin x="-13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2"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ru-RU" smtClean="0"/>
              <a:t>Образец заголовка</a:t>
            </a:r>
            <a:endParaRPr kumimoji="0" lang="en-US"/>
          </a:p>
        </p:txBody>
      </p:sp>
      <p:sp>
        <p:nvSpPr>
          <p:cNvPr id="3" name="Подзаголовок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ru-RU" smtClean="0"/>
              <a:t>Образец подзаголовка</a:t>
            </a:r>
            <a:endParaRPr kumimoji="0" lang="en-US"/>
          </a:p>
        </p:txBody>
      </p:sp>
      <p:sp>
        <p:nvSpPr>
          <p:cNvPr id="4" name="Дата 3"/>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DF9A71-7B2E-4F09-8076-9B6D2202E02D}" type="slidenum">
              <a:rPr lang="ru-RU" smtClean="0"/>
              <a:pPr/>
              <a:t>‹#›</a:t>
            </a:fld>
            <a:endParaRPr lang="ru-RU"/>
          </a:p>
        </p:txBody>
      </p:sp>
      <p:sp>
        <p:nvSpPr>
          <p:cNvPr id="10" name="Прямоугольник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5448"/>
            <a:ext cx="8229600" cy="1252728"/>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DF9A71-7B2E-4F09-8076-9B6D2202E02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Прямоугольник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DF9A71-7B2E-4F09-8076-9B6D2202E02D}"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DF9A71-7B2E-4F09-8076-9B6D2202E02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1" y="1698988"/>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smtClean="0"/>
              <a:t>Образец текста</a:t>
            </a:r>
          </a:p>
        </p:txBody>
      </p:sp>
      <p:sp>
        <p:nvSpPr>
          <p:cNvPr id="4" name="Содержимое 3"/>
          <p:cNvSpPr>
            <a:spLocks noGrp="1"/>
          </p:cNvSpPr>
          <p:nvPr>
            <p:ph sz="half" idx="2"/>
          </p:nvPr>
        </p:nvSpPr>
        <p:spPr>
          <a:xfrm>
            <a:off x="457201"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Текст 4"/>
          <p:cNvSpPr>
            <a:spLocks noGrp="1"/>
          </p:cNvSpPr>
          <p:nvPr>
            <p:ph type="body" sz="quarter" idx="3"/>
          </p:nvPr>
        </p:nvSpPr>
        <p:spPr>
          <a:xfrm>
            <a:off x="4645026" y="1698988"/>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smtClean="0"/>
              <a:t>Образец текста</a:t>
            </a:r>
          </a:p>
        </p:txBody>
      </p:sp>
      <p:sp>
        <p:nvSpPr>
          <p:cNvPr id="6" name="Содержимое 5"/>
          <p:cNvSpPr>
            <a:spLocks noGrp="1"/>
          </p:cNvSpPr>
          <p:nvPr>
            <p:ph sz="quarter" idx="4"/>
          </p:nvPr>
        </p:nvSpPr>
        <p:spPr>
          <a:xfrm>
            <a:off x="4645026"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6DF9A71-7B2E-4F09-8076-9B6D2202E02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6DF9A71-7B2E-4F09-8076-9B6D2202E02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6DF9A71-7B2E-4F09-8076-9B6D2202E02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839" y="152400"/>
            <a:ext cx="2523744" cy="978408"/>
          </a:xfrm>
        </p:spPr>
        <p:txBody>
          <a:bodyPr vert="horz" lIns="73152" rIns="45720" bIns="0" rtlCol="0" anchor="b">
            <a:normAutofit/>
            <a:sp3d prstMaterial="matte"/>
          </a:bodyPr>
          <a:lstStyle>
            <a:lvl1pPr algn="l">
              <a:defRPr sz="2000" b="0"/>
            </a:lvl1pPr>
            <a:extLst/>
          </a:lstStyle>
          <a:p>
            <a:r>
              <a:rPr kumimoji="0" lang="ru-RU" smtClean="0"/>
              <a:t>Образец заголовка</a:t>
            </a:r>
            <a:endParaRPr kumimoji="0" lang="en-US"/>
          </a:p>
        </p:txBody>
      </p:sp>
      <p:sp>
        <p:nvSpPr>
          <p:cNvPr id="3" name="Содержимое 2"/>
          <p:cNvSpPr>
            <a:spLocks noGrp="1"/>
          </p:cNvSpPr>
          <p:nvPr>
            <p:ph idx="1"/>
          </p:nvPr>
        </p:nvSpPr>
        <p:spPr>
          <a:xfrm>
            <a:off x="3019378" y="1743134"/>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Текст 3"/>
          <p:cNvSpPr>
            <a:spLocks noGrp="1"/>
          </p:cNvSpPr>
          <p:nvPr>
            <p:ph type="body" sz="half" idx="2"/>
          </p:nvPr>
        </p:nvSpPr>
        <p:spPr>
          <a:xfrm>
            <a:off x="167839"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DF9A71-7B2E-4F09-8076-9B6D2202E02D}" type="slidenum">
              <a:rPr lang="ru-RU" smtClean="0"/>
              <a:pPr/>
              <a:t>‹#›</a:t>
            </a:fld>
            <a:endParaRPr lang="ru-RU"/>
          </a:p>
        </p:txBody>
      </p:sp>
      <p:sp>
        <p:nvSpPr>
          <p:cNvPr id="12" name="Прямоугольник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593" y="155448"/>
            <a:ext cx="2525151" cy="978408"/>
          </a:xfrm>
        </p:spPr>
        <p:txBody>
          <a:bodyPr lIns="73152" bIns="0" anchor="b">
            <a:sp3d prstMaterial="matte"/>
          </a:bodyPr>
          <a:lstStyle>
            <a:lvl1pPr algn="l">
              <a:defRPr sz="20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2903806"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ru-RU" smtClean="0"/>
              <a:t>Вставка рисунка</a:t>
            </a:r>
            <a:endParaRPr kumimoji="0" lang="en-US" dirty="0"/>
          </a:p>
        </p:txBody>
      </p:sp>
      <p:sp>
        <p:nvSpPr>
          <p:cNvPr id="4" name="Текст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164592" y="1170432"/>
            <a:ext cx="2523744" cy="201168"/>
          </a:xfrm>
        </p:spPr>
        <p:txBody>
          <a:bodyPr/>
          <a:lstStyle/>
          <a:p>
            <a:fld id="{A1070691-F9CF-4345-9A6B-0E2482CD6C58}" type="datetimeFigureOut">
              <a:rPr lang="ru-RU" smtClean="0"/>
              <a:pPr/>
              <a:t>17.03.2015</a:t>
            </a:fld>
            <a:endParaRPr lang="ru-RU"/>
          </a:p>
        </p:txBody>
      </p:sp>
      <p:sp>
        <p:nvSpPr>
          <p:cNvPr id="11" name="Прямоугольник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Нижний колонтитул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ru-RU"/>
          </a:p>
        </p:txBody>
      </p:sp>
      <p:sp>
        <p:nvSpPr>
          <p:cNvPr id="7" name="Номер слайда 6"/>
          <p:cNvSpPr>
            <a:spLocks noGrp="1"/>
          </p:cNvSpPr>
          <p:nvPr>
            <p:ph type="sldNum" sz="quarter" idx="12"/>
          </p:nvPr>
        </p:nvSpPr>
        <p:spPr>
          <a:xfrm>
            <a:off x="8339328" y="1170432"/>
            <a:ext cx="733864" cy="201168"/>
          </a:xfrm>
        </p:spPr>
        <p:txBody>
          <a:bodyPr/>
          <a:lstStyle/>
          <a:p>
            <a:fld id="{D6DF9A71-7B2E-4F09-8076-9B6D2202E02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DF9A71-7B2E-4F09-8076-9B6D2202E02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9" name="Прямоугольник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Прямоугольник 7"/>
          <p:cNvSpPr/>
          <p:nvPr/>
        </p:nvSpPr>
        <p:spPr bwMode="ltGray">
          <a:xfrm>
            <a:off x="6647689"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Вертикальный заголовок 1"/>
          <p:cNvSpPr>
            <a:spLocks noGrp="1"/>
          </p:cNvSpPr>
          <p:nvPr>
            <p:ph type="title" orient="vert"/>
          </p:nvPr>
        </p:nvSpPr>
        <p:spPr>
          <a:xfrm>
            <a:off x="6781800" y="274641"/>
            <a:ext cx="19050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04801"/>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1070691-F9CF-4345-9A6B-0E2482CD6C58}" type="datetimeFigureOut">
              <a:rPr lang="ru-RU" smtClean="0"/>
              <a:pPr/>
              <a:t>17.03.2015</a:t>
            </a:fld>
            <a:endParaRPr lang="ru-RU"/>
          </a:p>
        </p:txBody>
      </p:sp>
      <p:sp>
        <p:nvSpPr>
          <p:cNvPr id="5" name="Нижний колонтитул 4"/>
          <p:cNvSpPr>
            <a:spLocks noGrp="1"/>
          </p:cNvSpPr>
          <p:nvPr>
            <p:ph type="ftr" sz="quarter" idx="11"/>
          </p:nvPr>
        </p:nvSpPr>
        <p:spPr>
          <a:xfrm>
            <a:off x="2640598" y="6377460"/>
            <a:ext cx="3836404" cy="365125"/>
          </a:xfrm>
        </p:spPr>
        <p:txBody>
          <a:bodyPr/>
          <a:lstStyle/>
          <a:p>
            <a:endParaRPr lang="ru-RU"/>
          </a:p>
        </p:txBody>
      </p:sp>
      <p:sp>
        <p:nvSpPr>
          <p:cNvPr id="6" name="Номер слайда 5"/>
          <p:cNvSpPr>
            <a:spLocks noGrp="1"/>
          </p:cNvSpPr>
          <p:nvPr>
            <p:ph type="sldNum" sz="quarter" idx="12"/>
          </p:nvPr>
        </p:nvSpPr>
        <p:spPr/>
        <p:txBody>
          <a:bodyPr/>
          <a:lstStyle/>
          <a:p>
            <a:fld id="{D6DF9A71-7B2E-4F09-8076-9B6D2202E02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Прямоугольник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Прямоугольник 6"/>
          <p:cNvSpPr/>
          <p:nvPr/>
        </p:nvSpPr>
        <p:spPr bwMode="ltGray">
          <a:xfrm>
            <a:off x="2" y="1"/>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457200" y="152401"/>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775192"/>
            <a:ext cx="8229600" cy="4625609"/>
          </a:xfrm>
          <a:prstGeom prst="rect">
            <a:avLst/>
          </a:prstGeom>
        </p:spPr>
        <p:txBody>
          <a:bodyPr vert="horz" lIns="54864" tIns="91440" rtlCol="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4" name="Дата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A1070691-F9CF-4345-9A6B-0E2482CD6C58}" type="datetimeFigureOut">
              <a:rPr lang="ru-RU" smtClean="0"/>
              <a:pPr/>
              <a:t>17.03.2015</a:t>
            </a:fld>
            <a:endParaRPr lang="ru-RU"/>
          </a:p>
        </p:txBody>
      </p:sp>
      <p:sp>
        <p:nvSpPr>
          <p:cNvPr id="5" name="Нижний колонтитул 4"/>
          <p:cNvSpPr>
            <a:spLocks noGrp="1"/>
          </p:cNvSpPr>
          <p:nvPr>
            <p:ph type="ftr" sz="quarter" idx="3"/>
          </p:nvPr>
        </p:nvSpPr>
        <p:spPr>
          <a:xfrm>
            <a:off x="2640598"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ru-RU"/>
          </a:p>
        </p:txBody>
      </p:sp>
      <p:sp>
        <p:nvSpPr>
          <p:cNvPr id="6" name="Номер слайда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6DF9A71-7B2E-4F09-8076-9B6D2202E02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214290"/>
            <a:ext cx="8077200" cy="4071966"/>
          </a:xfrm>
        </p:spPr>
        <p:txBody>
          <a:bodyPr>
            <a:normAutofit fontScale="90000"/>
          </a:bodyPr>
          <a:lstStyle/>
          <a:p>
            <a:pPr algn="ctr"/>
            <a:r>
              <a:rPr lang="ru-RU" dirty="0" smtClean="0"/>
              <a:t/>
            </a:r>
            <a:br>
              <a:rPr lang="ru-RU" dirty="0" smtClean="0"/>
            </a:br>
            <a:r>
              <a:rPr lang="ru-RU" dirty="0" smtClean="0"/>
              <a:t/>
            </a:r>
            <a:br>
              <a:rPr lang="ru-RU" dirty="0" smtClean="0"/>
            </a:br>
            <a:r>
              <a:rPr lang="ru-RU" dirty="0" smtClean="0"/>
              <a:t>Врожденные деформации костно-мышечной системы</a:t>
            </a:r>
            <a:br>
              <a:rPr lang="ru-RU" dirty="0" smtClean="0"/>
            </a:br>
            <a:endParaRPr lang="ru-RU" dirty="0"/>
          </a:p>
        </p:txBody>
      </p:sp>
      <p:sp>
        <p:nvSpPr>
          <p:cNvPr id="3" name="Подзаголовок 2"/>
          <p:cNvSpPr>
            <a:spLocks noGrp="1"/>
          </p:cNvSpPr>
          <p:nvPr>
            <p:ph type="subTitle" idx="1"/>
          </p:nvPr>
        </p:nvSpPr>
        <p:spPr>
          <a:xfrm>
            <a:off x="0" y="5143512"/>
            <a:ext cx="8077200" cy="1499616"/>
          </a:xfrm>
        </p:spPr>
        <p:txBody>
          <a:bodyPr/>
          <a:lstStyle/>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ВРОЖДЕННЫЙ </a:t>
            </a:r>
            <a:r>
              <a:rPr lang="en-US" dirty="0" smtClean="0"/>
              <a:t>ВЫВИХ</a:t>
            </a:r>
            <a:r>
              <a:rPr lang="ru-RU" dirty="0" smtClean="0"/>
              <a:t> БЕДРА </a:t>
            </a:r>
            <a:br>
              <a:rPr lang="ru-RU" dirty="0" smtClean="0"/>
            </a:br>
            <a:endParaRPr lang="ru-RU" dirty="0"/>
          </a:p>
        </p:txBody>
      </p:sp>
      <p:sp>
        <p:nvSpPr>
          <p:cNvPr id="3" name="Содержимое 2"/>
          <p:cNvSpPr>
            <a:spLocks noGrp="1"/>
          </p:cNvSpPr>
          <p:nvPr>
            <p:ph idx="1"/>
          </p:nvPr>
        </p:nvSpPr>
        <p:spPr/>
        <p:txBody>
          <a:bodyPr>
            <a:normAutofit fontScale="85000" lnSpcReduction="20000"/>
          </a:bodyPr>
          <a:lstStyle/>
          <a:p>
            <a:pPr>
              <a:buNone/>
            </a:pPr>
            <a:r>
              <a:rPr lang="ru-RU" dirty="0" smtClean="0"/>
              <a:t>Врожденный вывих бедра — одна из наиболее часто встречающихся врожденных деформаций опорно-двигательного аппарата. Этот порок развития характеризуется недоразвитием всех элементов тазобедренного сустава и нарушением соотношений головки бедренной кости и вертлужной впадины. Он проявляется в трех формах, переходящих одна в другую: неустойчивое бедро, врожденный подвывих и, наконец, врожденный вывих бедра. Односторонний вывих встречается чаще двустороннего, у девочек в 5 раз чаще, чем у мальчиков.</a:t>
            </a:r>
          </a:p>
          <a:p>
            <a:pPr>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Этиология. </a:t>
            </a:r>
            <a:br>
              <a:rPr lang="ru-RU" dirty="0" smtClean="0"/>
            </a:br>
            <a:endParaRPr lang="ru-RU" dirty="0"/>
          </a:p>
        </p:txBody>
      </p:sp>
      <p:sp>
        <p:nvSpPr>
          <p:cNvPr id="3" name="Содержимое 2"/>
          <p:cNvSpPr>
            <a:spLocks noGrp="1"/>
          </p:cNvSpPr>
          <p:nvPr>
            <p:ph idx="1"/>
          </p:nvPr>
        </p:nvSpPr>
        <p:spPr/>
        <p:txBody>
          <a:bodyPr>
            <a:normAutofit fontScale="92500" lnSpcReduction="20000"/>
          </a:bodyPr>
          <a:lstStyle/>
          <a:p>
            <a:pPr>
              <a:buNone/>
            </a:pPr>
            <a:r>
              <a:rPr lang="ru-RU" dirty="0" smtClean="0"/>
              <a:t>Причиной заболевания могут быть порок первичной закладки опорно-двигательного аппарата, задержка внутриутробного развития плода в связи с изменениями витаминного баланса (особенно витамина В), гормональными нарушениями, токсикозами и нефропатиями беременных, сопровождающимися нарушением водно-солевого и белкового обмена, а также наследственная дисплазия тазобедренных суставов и т. д.</a:t>
            </a:r>
          </a:p>
          <a:p>
            <a:pPr>
              <a:buNone/>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Клиника</a:t>
            </a:r>
            <a:endParaRPr lang="ru-RU" dirty="0"/>
          </a:p>
        </p:txBody>
      </p:sp>
      <p:sp>
        <p:nvSpPr>
          <p:cNvPr id="3" name="Содержимое 2"/>
          <p:cNvSpPr>
            <a:spLocks noGrp="1"/>
          </p:cNvSpPr>
          <p:nvPr>
            <p:ph idx="1"/>
          </p:nvPr>
        </p:nvSpPr>
        <p:spPr/>
        <p:txBody>
          <a:bodyPr>
            <a:normAutofit fontScale="62500" lnSpcReduction="20000"/>
          </a:bodyPr>
          <a:lstStyle/>
          <a:p>
            <a:pPr>
              <a:buNone/>
            </a:pPr>
            <a:r>
              <a:rPr lang="ru-RU" dirty="0" smtClean="0"/>
              <a:t>Основным ранним клиническим симптомом неустойчивого бедра у новорожденных и грудных детей является ограничение пассивного разведения согнутых под прямым углом в тазобедренных и коленных суставах ног у ребенка, лежащего на столе для пеленания. Надо иметь в виду, что у новорожденных повышен тонус мышц конечностей, поэтому полное разведение бедер невозможно, однако разница в углах отведения говорит о </a:t>
            </a:r>
            <a:r>
              <a:rPr lang="ru-RU" dirty="0" err="1" smtClean="0"/>
              <a:t>децентрации</a:t>
            </a:r>
            <a:r>
              <a:rPr lang="ru-RU" dirty="0" smtClean="0"/>
              <a:t> головки бедра в вертлужной впадине, что косвенно указывает на недоразвитие сустава. Другими признаками являются асимметрия складок кожи на бедре, асимметрия ягодичных складок, подвывих бедра клинически, наряду с описанными выше признаками при неустойчивом бедре, проявляется симптомом щелчка, или симптомом </a:t>
            </a:r>
            <a:r>
              <a:rPr lang="ru-RU" dirty="0" err="1" smtClean="0"/>
              <a:t>Ортолани</a:t>
            </a:r>
            <a:r>
              <a:rPr lang="ru-RU" dirty="0" smtClean="0"/>
              <a:t>—Маркса, обусловленным «перескакиванием» головки бедра через передний край вертлужной впадины — при недоразвитии тазобедренного сустава при разведении бедер, когда головка бедренной кости вывихивается из впадины, возникает щелчок, а при приведении ножек к средней линии головка вправляется и вновь ощущается щелчок и вздрагивание ножки.</a:t>
            </a:r>
          </a:p>
          <a:p>
            <a:pPr>
              <a:buNone/>
            </a:pP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62500" lnSpcReduction="20000"/>
          </a:bodyPr>
          <a:lstStyle/>
          <a:p>
            <a:pPr>
              <a:buNone/>
            </a:pPr>
            <a:r>
              <a:rPr lang="ru-RU" dirty="0" smtClean="0"/>
              <a:t>Относительное укорочение и ротация конечности кнаружи также являются симптомом вывиха в тазобедренном суставе. Укорочение нижней конечности можно выявить при осмотре ребенка, лежащего на спине, при сгибании ножек в тазобедренных и коленных суставах. При врожденном вывихе бедра ранее описанные симптомы более выражены. Появление поздних симптомов связано с началом ходьбы; значительное ограничение отведения бедра, напряжение приводящих мышц, большой вертел выше линии </a:t>
            </a:r>
            <a:r>
              <a:rPr lang="ru-RU" dirty="0" err="1" smtClean="0"/>
              <a:t>Розера</a:t>
            </a:r>
            <a:r>
              <a:rPr lang="ru-RU" dirty="0" smtClean="0"/>
              <a:t>—</a:t>
            </a:r>
            <a:r>
              <a:rPr lang="ru-RU" dirty="0" err="1" smtClean="0"/>
              <a:t>Нелатона</a:t>
            </a:r>
            <a:r>
              <a:rPr lang="ru-RU" dirty="0" smtClean="0"/>
              <a:t>. При отведении бедра в положении сгибания в тазобедренном суставе увеличивается глубина бедренного треугольника, в котором отсутствует головка бедра. При одностороннем вывихе бедра выявляются значительное укорочение и ротация конечности наружу (симптом </a:t>
            </a:r>
            <a:r>
              <a:rPr lang="ru-RU" dirty="0" err="1" smtClean="0"/>
              <a:t>Тренделенбурга</a:t>
            </a:r>
            <a:r>
              <a:rPr lang="ru-RU" dirty="0" smtClean="0"/>
              <a:t> - при стоянии на вывихнутой ноге снижается уровень ягодичной складки с этой стороны, возникает перекос таза.</a:t>
            </a:r>
          </a:p>
          <a:p>
            <a:pPr>
              <a:buNone/>
            </a:pPr>
            <a:r>
              <a:rPr lang="ru-RU" dirty="0" smtClean="0"/>
              <a:t>При вывихе нарушается походка. При одностороннем выявляются прихрамывание с отклонением туловища в сторону вывиха, наклон таза в больную сторону и функциональный сколиоз. При двустороннем вывихе бедер походка утиная, таз наклоняется вперед с образованием лордоза.</a:t>
            </a:r>
          </a:p>
          <a:p>
            <a:pPr>
              <a:buNone/>
            </a:pP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p:cNvPicPr>
            <a:picLocks noGrp="1" noChangeAspect="1" noChangeArrowheads="1"/>
          </p:cNvPicPr>
          <p:nvPr>
            <p:ph idx="1"/>
          </p:nvPr>
        </p:nvPicPr>
        <p:blipFill>
          <a:blip r:embed="rId2"/>
          <a:srcRect/>
          <a:stretch>
            <a:fillRect/>
          </a:stretch>
        </p:blipFill>
        <p:spPr bwMode="auto">
          <a:xfrm>
            <a:off x="571472" y="0"/>
            <a:ext cx="7715304" cy="68580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62500" lnSpcReduction="20000"/>
          </a:bodyPr>
          <a:lstStyle/>
          <a:p>
            <a:r>
              <a:rPr lang="ru-RU" dirty="0" smtClean="0"/>
              <a:t>При осмотре новорожденного, когда определяются не все указанные симптомы, лучше заподозрить наличие неустойчивого бедра и начать раннее неоперативное лечение, чем ожидать раннего рентгенологического обследования только в 4-месячном возрасте. Рентгенограмму обоих тазобедренных суставов производят в положении больного лежа на спине с вытянутыми и приведенными ногами, расположенными симметрично, а также с небольшой ротацией конечностей внутрь. </a:t>
            </a:r>
          </a:p>
          <a:p>
            <a:r>
              <a:rPr lang="ru-RU" dirty="0" smtClean="0"/>
              <a:t>К рентгенологическим признакам неустойчивого бедра относятся </a:t>
            </a:r>
            <a:r>
              <a:rPr lang="ru-RU" dirty="0" err="1" smtClean="0"/>
              <a:t>скошенность</a:t>
            </a:r>
            <a:r>
              <a:rPr lang="ru-RU" dirty="0" smtClean="0"/>
              <a:t> крыши впадины тазобедренного сустава и позднее появление ядер окостенения головок бедренных костей. При подвывихе бедра на рентгенограмме видны пространственное нарушение ориентации компонентов суставов и патологические изменения индексов его стабильности (</a:t>
            </a:r>
            <a:r>
              <a:rPr lang="ru-RU" dirty="0" err="1" smtClean="0"/>
              <a:t>скошенность</a:t>
            </a:r>
            <a:r>
              <a:rPr lang="ru-RU" dirty="0" smtClean="0"/>
              <a:t> крыши вертлужной впадины, позднее появление ядра окостенения головки бедренной кости и неполное покрытие головки крышей вертлужной впадины). При вывихе бедра на рентгенограмме головка на стороне вывиха меньших размеров, </a:t>
            </a:r>
            <a:r>
              <a:rPr lang="ru-RU" dirty="0" err="1" smtClean="0"/>
              <a:t>уплощена</a:t>
            </a:r>
            <a:r>
              <a:rPr lang="ru-RU" dirty="0" smtClean="0"/>
              <a:t> и располагается вне впадины. Крыша вертлужной впадины скошена. Нарушение состояния бедренного и тазового компонентов сустава увеличивается по мере роста ребенка.</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55000" lnSpcReduction="20000"/>
          </a:bodyPr>
          <a:lstStyle/>
          <a:p>
            <a:pPr>
              <a:buNone/>
            </a:pPr>
            <a:r>
              <a:rPr lang="ru-RU" dirty="0" smtClean="0"/>
              <a:t>Ранние рентгенологические признаки врожденного вывиха бедра были описаны в 1927 г. </a:t>
            </a:r>
            <a:r>
              <a:rPr lang="ru-RU" b="1" dirty="0" smtClean="0"/>
              <a:t>В. </a:t>
            </a:r>
            <a:r>
              <a:rPr lang="ru-RU" b="1" dirty="0" err="1" smtClean="0"/>
              <a:t>Путти</a:t>
            </a:r>
            <a:r>
              <a:rPr lang="ru-RU" dirty="0" smtClean="0"/>
              <a:t> в виде триады: </a:t>
            </a:r>
          </a:p>
          <a:p>
            <a:r>
              <a:rPr lang="ru-RU" dirty="0" smtClean="0"/>
              <a:t>1) повышенная </a:t>
            </a:r>
            <a:r>
              <a:rPr lang="ru-RU" dirty="0" err="1" smtClean="0"/>
              <a:t>скошенность</a:t>
            </a:r>
            <a:r>
              <a:rPr lang="ru-RU" dirty="0" smtClean="0"/>
              <a:t> крыши вертлужной впадины; </a:t>
            </a:r>
          </a:p>
          <a:p>
            <a:r>
              <a:rPr lang="ru-RU" dirty="0" smtClean="0"/>
              <a:t>2) смещение проксимального конца бедренной кости кнаружи и кверху; </a:t>
            </a:r>
          </a:p>
          <a:p>
            <a:r>
              <a:rPr lang="ru-RU" dirty="0" smtClean="0"/>
              <a:t>3) позднее появление и гипоплазия ядра окостенения. </a:t>
            </a:r>
          </a:p>
          <a:p>
            <a:pPr>
              <a:buNone/>
            </a:pPr>
            <a:r>
              <a:rPr lang="ru-RU" dirty="0" smtClean="0"/>
              <a:t>Он же предложил схему (рис. 295, в), на которой одна линия соединяет верхние части </a:t>
            </a:r>
            <a:r>
              <a:rPr lang="ru-RU" dirty="0" err="1" smtClean="0"/>
              <a:t>метафизов</a:t>
            </a:r>
            <a:r>
              <a:rPr lang="ru-RU" dirty="0" smtClean="0"/>
              <a:t> обеих бедренных костей и две линии проведены перпендикулярно через середины суставных впадин. Смещение проксимального конца бедренной кости кверху и кнаружи от линии пересечения перпендикуляров говорит о поражении сустава. В норме ядро окостенения головки бедренной кости на рентгенограмме появляется на 4-6-м месяце жизни, а при неустойчивом бедре, подвывихе или вывихе окостенение задерживается до 9—10 мес. Если у ребенка имеются лишь первые две формы поражения бедра, желательно использовать схему </a:t>
            </a:r>
            <a:r>
              <a:rPr lang="ru-RU" dirty="0" err="1" smtClean="0"/>
              <a:t>Хильгенрайнера</a:t>
            </a:r>
            <a:r>
              <a:rPr lang="ru-RU" dirty="0" smtClean="0"/>
              <a:t> для оценки рентгенограммы (рис. 295, г). При этом проводят горизонтальную линию через оба V-образных хряща и от верхней точки диафиза к этой линии восстанавливают перпендикуляр. В норме высота </a:t>
            </a:r>
            <a:r>
              <a:rPr lang="ru-RU" dirty="0" err="1" smtClean="0"/>
              <a:t>h</a:t>
            </a:r>
            <a:r>
              <a:rPr lang="ru-RU" dirty="0" smtClean="0"/>
              <a:t> должна равняться 1—1,5 см, расстояние от дна вертлужной впадины до перпендикуляра </a:t>
            </a:r>
            <a:r>
              <a:rPr lang="ru-RU" dirty="0" err="1" smtClean="0"/>
              <a:t>d</a:t>
            </a:r>
            <a:r>
              <a:rPr lang="ru-RU" dirty="0" smtClean="0"/>
              <a:t> = 1...1,5 см. Угол наклона вертлужной впадины у новорожденного равен 27—30°, а к 2-летнему возрасту — 20°. Но при диагностике неустойчивого бедра важны не сами углы наклона, а разница в углах с обеих сторон. При подвывихе и вывихе расстояние </a:t>
            </a:r>
            <a:r>
              <a:rPr lang="ru-RU" dirty="0" err="1" smtClean="0"/>
              <a:t>d</a:t>
            </a:r>
            <a:r>
              <a:rPr lang="ru-RU" dirty="0" smtClean="0"/>
              <a:t> больше, чем на противоположной стороне.</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dirty="0" smtClean="0"/>
              <a:t>Клиническая картина врожденного вывиха бедра у детей старше года. </a:t>
            </a:r>
            <a:endParaRPr lang="ru-RU" sz="2800" dirty="0"/>
          </a:p>
        </p:txBody>
      </p:sp>
      <p:sp>
        <p:nvSpPr>
          <p:cNvPr id="3" name="Содержимое 2"/>
          <p:cNvSpPr>
            <a:spLocks noGrp="1"/>
          </p:cNvSpPr>
          <p:nvPr>
            <p:ph idx="1"/>
          </p:nvPr>
        </p:nvSpPr>
        <p:spPr>
          <a:xfrm>
            <a:off x="571472" y="1428736"/>
            <a:ext cx="8229600" cy="5429264"/>
          </a:xfrm>
        </p:spPr>
        <p:txBody>
          <a:bodyPr>
            <a:noAutofit/>
          </a:bodyPr>
          <a:lstStyle/>
          <a:p>
            <a:pPr>
              <a:buNone/>
            </a:pPr>
            <a:r>
              <a:rPr lang="ru-RU" sz="1670" dirty="0" smtClean="0"/>
              <a:t>Дети начинают поздно ходить, чаще к 1,5 годам, походка у них неуверенная, выявляется прихрамывание на больную ногу, а при двустороннем вывихе — утиная походка. Болей в этом возрасте нет. При осмотре в положении лежа определяется относительное укорочение больной конечности при сохранении ее абсолютной длины, положительный симптом </a:t>
            </a:r>
            <a:r>
              <a:rPr lang="ru-RU" sz="1670" dirty="0" err="1" smtClean="0"/>
              <a:t>Дюпюитрена</a:t>
            </a:r>
            <a:r>
              <a:rPr lang="ru-RU" sz="1670" dirty="0" smtClean="0"/>
              <a:t> — смещение конечности по оси вверх в положении лежа на спине при давлении на пяточную область. О степени фиксации головки во впадине можно судить при потягивании за ногу в положении лежа со смещением ее книзу. При пальпации под паховой связкой головка бедренной кости в вертлужной впадине не определяется. Прижать бедренную артерию к головке бедренной кости, как в норме, при этом невозможно. На стороне вывиха ограничено отведение бедра и положителен симптом </a:t>
            </a:r>
            <a:r>
              <a:rPr lang="ru-RU" sz="1670" dirty="0" err="1" smtClean="0"/>
              <a:t>Шассеньяка</a:t>
            </a:r>
            <a:r>
              <a:rPr lang="ru-RU" sz="1670" dirty="0" smtClean="0"/>
              <a:t> — избыточные ротационные движения бедром. Верхушка большого вертела выше линии </a:t>
            </a:r>
            <a:r>
              <a:rPr lang="ru-RU" sz="1670" dirty="0" err="1" smtClean="0"/>
              <a:t>Розера</a:t>
            </a:r>
            <a:r>
              <a:rPr lang="ru-RU" sz="1670" dirty="0" smtClean="0"/>
              <a:t>—</a:t>
            </a:r>
            <a:r>
              <a:rPr lang="ru-RU" sz="1670" dirty="0" err="1" smtClean="0"/>
              <a:t>Нелатона</a:t>
            </a:r>
            <a:r>
              <a:rPr lang="ru-RU" sz="1670" dirty="0" smtClean="0"/>
              <a:t>, соединяющей верхнюю переднюю подвздошную ость с седалищным бугром. В положении стоя на одной ноге в норме ягодичные мышцы напрягаются и удерживают противоположную половину таза в горизонтальном положении (отрицательный симптом </a:t>
            </a:r>
            <a:r>
              <a:rPr lang="ru-RU" sz="1670" dirty="0" err="1" smtClean="0"/>
              <a:t>Тренделенбурга</a:t>
            </a:r>
            <a:r>
              <a:rPr lang="ru-RU" sz="1670" dirty="0" smtClean="0"/>
              <a:t>). При стоянии на вывихнутом бедре ягодичные мышцы напрягаются слабо, так как точки прикрепления (подвздошная кость и большой вертел) сближены и таз не удерживается в горизонтальном положении, наклоняясь в противоположную вывиху сторону (рис. 295, </a:t>
            </a:r>
            <a:r>
              <a:rPr lang="ru-RU" sz="1670" dirty="0" err="1" smtClean="0"/>
              <a:t>д</a:t>
            </a:r>
            <a:r>
              <a:rPr lang="ru-RU" sz="1670" dirty="0" smtClean="0"/>
              <a:t>).</a:t>
            </a:r>
          </a:p>
          <a:p>
            <a:endParaRPr lang="ru-RU" sz="167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214974"/>
          </a:xfrm>
        </p:spPr>
        <p:txBody>
          <a:bodyPr>
            <a:normAutofit fontScale="62500" lnSpcReduction="20000"/>
          </a:bodyPr>
          <a:lstStyle/>
          <a:p>
            <a:pPr>
              <a:buNone/>
            </a:pPr>
            <a:r>
              <a:rPr lang="ru-RU" dirty="0" smtClean="0"/>
              <a:t>Рентгенограмма тазобедренных суставов, полученная на одной пленке при правильной укладке, позволяет окончательно поставить диагноз. Различают пять степеней вывиха (М. В. Волков, В. Д. Дедова): </a:t>
            </a:r>
          </a:p>
          <a:p>
            <a:r>
              <a:rPr lang="en-US" b="1" dirty="0" smtClean="0"/>
              <a:t>I</a:t>
            </a:r>
            <a:r>
              <a:rPr lang="ru-RU" b="1" dirty="0" smtClean="0"/>
              <a:t> степень </a:t>
            </a:r>
            <a:r>
              <a:rPr lang="ru-RU" dirty="0" smtClean="0"/>
              <a:t>— головка во впадине располагается </a:t>
            </a:r>
            <a:r>
              <a:rPr lang="ru-RU" dirty="0" err="1" smtClean="0"/>
              <a:t>латерально</a:t>
            </a:r>
            <a:r>
              <a:rPr lang="ru-RU" dirty="0" smtClean="0"/>
              <a:t>, или определяется </a:t>
            </a:r>
            <a:r>
              <a:rPr lang="ru-RU" dirty="0" err="1" smtClean="0"/>
              <a:t>скошенность</a:t>
            </a:r>
            <a:r>
              <a:rPr lang="ru-RU" dirty="0" smtClean="0"/>
              <a:t> крыши подвздошной кости при правильном расположении бедренной кости (дисплазия); </a:t>
            </a:r>
          </a:p>
          <a:p>
            <a:r>
              <a:rPr lang="ru-RU" b="1" dirty="0" smtClean="0"/>
              <a:t>II степень </a:t>
            </a:r>
            <a:r>
              <a:rPr lang="ru-RU" dirty="0" smtClean="0"/>
              <a:t>— головка бедренной кости располагается выше горизонтальной линии V-образных хрящей вплоть до верхнего края скошенной крыши (подвывих); </a:t>
            </a:r>
          </a:p>
          <a:p>
            <a:r>
              <a:rPr lang="en-US" b="1" dirty="0" smtClean="0"/>
              <a:t>II</a:t>
            </a:r>
            <a:r>
              <a:rPr lang="ru-RU" b="1" dirty="0" smtClean="0"/>
              <a:t>І степень </a:t>
            </a:r>
            <a:r>
              <a:rPr lang="ru-RU" dirty="0" smtClean="0"/>
              <a:t>- вся головка располагается над верхним краем вертлужной впадины (возможны </a:t>
            </a:r>
            <a:r>
              <a:rPr lang="ru-RU" dirty="0" err="1" smtClean="0"/>
              <a:t>неоартрозы</a:t>
            </a:r>
            <a:r>
              <a:rPr lang="ru-RU" dirty="0" smtClean="0"/>
              <a:t>); </a:t>
            </a:r>
          </a:p>
          <a:p>
            <a:r>
              <a:rPr lang="en-US" b="1" dirty="0" smtClean="0"/>
              <a:t>I</a:t>
            </a:r>
            <a:r>
              <a:rPr lang="ru-RU" b="1" dirty="0" smtClean="0"/>
              <a:t>V степень </a:t>
            </a:r>
            <a:r>
              <a:rPr lang="ru-RU" dirty="0" smtClean="0"/>
              <a:t>- вся головка покрыта тенью крыла подвздошной кости; </a:t>
            </a:r>
          </a:p>
          <a:p>
            <a:r>
              <a:rPr lang="ru-RU" b="1" dirty="0" smtClean="0"/>
              <a:t>V степень </a:t>
            </a:r>
            <a:r>
              <a:rPr lang="ru-RU" dirty="0" smtClean="0"/>
              <a:t>- выявляется крайне высокое стояние головок у верхней части крыла подвздошной кости. </a:t>
            </a:r>
          </a:p>
          <a:p>
            <a:pPr>
              <a:buNone/>
            </a:pPr>
            <a:r>
              <a:rPr lang="ru-RU" dirty="0" smtClean="0"/>
              <a:t>В связи с тем, что рентгенологическое исследование тазобедренных суставов отсрочено во времени (4 мес.), в последние годы стали широко применять </a:t>
            </a:r>
            <a:r>
              <a:rPr lang="ru-RU" dirty="0" err="1" smtClean="0"/>
              <a:t>ультрасонографию</a:t>
            </a:r>
            <a:r>
              <a:rPr lang="ru-RU" dirty="0" smtClean="0"/>
              <a:t> суставов. Этот метод позволяет выявлять патологические изменения уже с 2-недельного возраста.</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a:srcRect/>
          <a:stretch>
            <a:fillRect/>
          </a:stretch>
        </p:blipFill>
        <p:spPr bwMode="auto">
          <a:xfrm>
            <a:off x="2000232" y="0"/>
            <a:ext cx="5214974" cy="68580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55000" lnSpcReduction="20000"/>
          </a:bodyPr>
          <a:lstStyle/>
          <a:p>
            <a:pPr>
              <a:buNone/>
            </a:pPr>
            <a:r>
              <a:rPr lang="ru-RU" dirty="0" smtClean="0"/>
              <a:t>Неоперативное лечение. Лечение врожденных патологических состояний тазобедренного сустава необходимо начинать сразу же после их выявления в родильном доме, одновременно обучая этому мать. Лечение состоит в ЛФК для устранения контрактуры приводящих мышц бедра в виде ненасильственных движений в тазобедренных суставах (сгибание, разгибание в коленных и тазобедренных суставах под прямым углом, разведение бедер и вращательные движения при </a:t>
            </a:r>
            <a:r>
              <a:rPr lang="ru-RU" dirty="0" err="1" smtClean="0"/>
              <a:t>центрации</a:t>
            </a:r>
            <a:r>
              <a:rPr lang="ru-RU" dirty="0" smtClean="0"/>
              <a:t> головки во впадине с сочетанием движений в об ратном направлении). ЛФК проводят 8—10 раз в сутки по 15-20 упражнений за одно занятие. Легкий массаж мышц спины, ягодиц и задней поверхности бедер также выполняют ежедневно. Важнейшим элементом лечения является широкое пеленание с разведением ножек с помощью пеленки, затем — на подушке </a:t>
            </a:r>
            <a:r>
              <a:rPr lang="ru-RU" dirty="0" err="1" smtClean="0"/>
              <a:t>Фрейка</a:t>
            </a:r>
            <a:r>
              <a:rPr lang="ru-RU" dirty="0" smtClean="0"/>
              <a:t>. У детей с неустойчивым бедром при начальных изменениях тазобедренного сустава до 4-месячного возраста лечение проводят на отводящей шине </a:t>
            </a:r>
            <a:r>
              <a:rPr lang="ru-RU" dirty="0" err="1" smtClean="0"/>
              <a:t>Кошля</a:t>
            </a:r>
            <a:r>
              <a:rPr lang="ru-RU" dirty="0" smtClean="0"/>
              <a:t> или с применением подушки </a:t>
            </a:r>
            <a:r>
              <a:rPr lang="ru-RU" dirty="0" err="1" smtClean="0"/>
              <a:t>фрейка</a:t>
            </a:r>
            <a:r>
              <a:rPr lang="ru-RU" dirty="0" smtClean="0"/>
              <a:t> или ЦИТО. Они позволяют ногам ребенка постоянно находиться в положении отведения и сгибания в тазобедренных суставах. При этом головка центрируется в вертлужной впадине и сустав развивается правильно, В возрасте 4 мес. после рентгенографии обоих тазобедренных суставов окончательно устанавливают диагноз, и специалист-ортопед определяет тактику дальнейшего лечения, давая соответствующие рекомендации. Обычно лечение на шине продолжают еще 4-6 мес., ребенку не разрешают ходить до 1 года, а наблюдение ортопедом длится до 5 лет при благоприятном исходе лечения дисплазии тазобедренного сустава. </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62500" lnSpcReduction="20000"/>
          </a:bodyPr>
          <a:lstStyle/>
          <a:p>
            <a:pPr>
              <a:buNone/>
            </a:pPr>
            <a:r>
              <a:rPr lang="ru-RU" dirty="0" smtClean="0"/>
              <a:t>Лечение подвывиха и вывиха бедра должно быть также ранним, щадящим и функциональным. Его необходимо осуществлять с 1-го месяца жизни ребенка до 1,5 лет с применением приспособлений, способствующих отведению бедер и повышению подвижности в суставах конечностей (подушка </a:t>
            </a:r>
            <a:r>
              <a:rPr lang="ru-RU" dirty="0" err="1" smtClean="0"/>
              <a:t>Фрейка</a:t>
            </a:r>
            <a:r>
              <a:rPr lang="ru-RU" dirty="0" smtClean="0"/>
              <a:t>, шина </a:t>
            </a:r>
            <a:r>
              <a:rPr lang="ru-RU" dirty="0" err="1" smtClean="0"/>
              <a:t>Кошля</a:t>
            </a:r>
            <a:r>
              <a:rPr lang="ru-RU" dirty="0" smtClean="0"/>
              <a:t> в модификации М. Э. Казакевич, </a:t>
            </a:r>
            <a:r>
              <a:rPr lang="ru-RU" dirty="0" err="1" smtClean="0"/>
              <a:t>аддукционно-ротационный</a:t>
            </a:r>
            <a:r>
              <a:rPr lang="ru-RU" dirty="0" smtClean="0"/>
              <a:t> аппарат Мирзоевой, стремена Павлика и др.). После достижения клинико-рентгенологической картины вправления вывиха бедра необходимо постепенное приведение конечности с одновременным приданием ей положения ротации внутрь в </a:t>
            </a:r>
            <a:r>
              <a:rPr lang="ru-RU" dirty="0" err="1" smtClean="0"/>
              <a:t>кольцах-распорке</a:t>
            </a:r>
            <a:r>
              <a:rPr lang="ru-RU" dirty="0" smtClean="0"/>
              <a:t> </a:t>
            </a:r>
            <a:r>
              <a:rPr lang="ru-RU" dirty="0" err="1" smtClean="0"/>
              <a:t>Ланге</a:t>
            </a:r>
            <a:r>
              <a:rPr lang="ru-RU" dirty="0" smtClean="0"/>
              <a:t> или шине Мирзоевой. Если добиться успеха при этой тактике лечения не удается, то производят оперативное вмешательство. Оперативное лечение детям в возрасте от 1 до 2 лет проводят по методу простого открытого вправления из </a:t>
            </a:r>
            <a:r>
              <a:rPr lang="ru-RU" dirty="0" err="1" smtClean="0"/>
              <a:t>наружно-бокового</a:t>
            </a:r>
            <a:r>
              <a:rPr lang="ru-RU" dirty="0" smtClean="0"/>
              <a:t> доступа или открытого вправления по типу минимальной артротомии. У детей от 2 до 7 лет открытое вправление сочетают с корригирующей остеотомией бедренной кости и реконструкцией тазового компонента сустава в виде транспозиции вертлужной впадины по </a:t>
            </a:r>
            <a:r>
              <a:rPr lang="ru-RU" dirty="0" err="1" smtClean="0"/>
              <a:t>Солтеру</a:t>
            </a:r>
            <a:r>
              <a:rPr lang="ru-RU" dirty="0" smtClean="0"/>
              <a:t>. </a:t>
            </a:r>
          </a:p>
          <a:p>
            <a:pPr>
              <a:buNone/>
            </a:pPr>
            <a:endParaRPr lang="ru-RU" dirty="0" smtClean="0"/>
          </a:p>
          <a:p>
            <a:pPr>
              <a:buNone/>
            </a:pP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Grp="1" noChangeAspect="1" noChangeArrowheads="1"/>
          </p:cNvPicPr>
          <p:nvPr>
            <p:ph idx="1"/>
          </p:nvPr>
        </p:nvPicPr>
        <p:blipFill>
          <a:blip r:embed="rId2"/>
          <a:srcRect/>
          <a:stretch>
            <a:fillRect/>
          </a:stretch>
        </p:blipFill>
        <p:spPr bwMode="auto">
          <a:xfrm>
            <a:off x="857224" y="843"/>
            <a:ext cx="7643866" cy="6857157"/>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70000" lnSpcReduction="20000"/>
          </a:bodyPr>
          <a:lstStyle/>
          <a:p>
            <a:pPr>
              <a:buNone/>
            </a:pPr>
            <a:r>
              <a:rPr lang="ru-RU" dirty="0" smtClean="0"/>
              <a:t>Существуют </a:t>
            </a:r>
            <a:r>
              <a:rPr lang="ru-RU" b="1" u="sng" dirty="0" smtClean="0"/>
              <a:t>четыре группы методик оперативного вправления вывиха бедра</a:t>
            </a:r>
            <a:r>
              <a:rPr lang="ru-RU" dirty="0" smtClean="0"/>
              <a:t>:</a:t>
            </a:r>
          </a:p>
          <a:p>
            <a:r>
              <a:rPr lang="ru-RU" dirty="0" smtClean="0"/>
              <a:t>1)открытое вправление вывиха;</a:t>
            </a:r>
          </a:p>
          <a:p>
            <a:r>
              <a:rPr lang="ru-RU" dirty="0" smtClean="0"/>
              <a:t>2)открытое вправление с углублением впадины;</a:t>
            </a:r>
          </a:p>
          <a:p>
            <a:r>
              <a:rPr lang="ru-RU" dirty="0" smtClean="0"/>
              <a:t>3)реконструктивные внесуставные операции;</a:t>
            </a:r>
          </a:p>
          <a:p>
            <a:r>
              <a:rPr lang="ru-RU" dirty="0" smtClean="0"/>
              <a:t>4)паллиативные операции на суставе. </a:t>
            </a:r>
          </a:p>
          <a:p>
            <a:endParaRPr lang="ru-RU" dirty="0" smtClean="0"/>
          </a:p>
          <a:p>
            <a:pPr>
              <a:buNone/>
            </a:pPr>
            <a:r>
              <a:rPr lang="ru-RU" dirty="0" smtClean="0"/>
              <a:t> Простое открытое вправление вывиха бедра состоит в предварительном рассечении перешейка суставной сумки и нередко завернувшегося верхнего хрящевого козырька вертлужной впадины. Открытое вправление вывиха с углублением вертлужной впадины (по Богданову) состоит во вскрытии капсулы сустава, иссечении из впадины рубцовых тканей и углублении суставного хряща с помощью булав. К паллиативным операциям относятся внесуставные операции типа </a:t>
            </a:r>
            <a:r>
              <a:rPr lang="ru-RU" dirty="0" err="1" smtClean="0"/>
              <a:t>варизирующей</a:t>
            </a:r>
            <a:r>
              <a:rPr lang="ru-RU" dirty="0" smtClean="0"/>
              <a:t> остеотомии, операция </a:t>
            </a:r>
            <a:r>
              <a:rPr lang="ru-RU" dirty="0" err="1" smtClean="0"/>
              <a:t>Хиари</a:t>
            </a:r>
            <a:r>
              <a:rPr lang="ru-RU" dirty="0" smtClean="0"/>
              <a:t>, остеотомия таза по </a:t>
            </a:r>
            <a:r>
              <a:rPr lang="ru-RU" dirty="0" err="1" smtClean="0"/>
              <a:t>Солтеру</a:t>
            </a:r>
            <a:r>
              <a:rPr lang="ru-RU" dirty="0" smtClean="0"/>
              <a:t>.</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ВРОЖДЕННАЯ КОСОЛАПОСТЬ</a:t>
            </a:r>
            <a:br>
              <a:rPr lang="ru-RU" dirty="0" smtClean="0"/>
            </a:br>
            <a:endParaRPr lang="ru-RU" dirty="0"/>
          </a:p>
        </p:txBody>
      </p:sp>
      <p:sp>
        <p:nvSpPr>
          <p:cNvPr id="3" name="Содержимое 2"/>
          <p:cNvSpPr>
            <a:spLocks noGrp="1"/>
          </p:cNvSpPr>
          <p:nvPr>
            <p:ph idx="1"/>
          </p:nvPr>
        </p:nvSpPr>
        <p:spPr>
          <a:xfrm>
            <a:off x="457200" y="1428736"/>
            <a:ext cx="8229600" cy="5429264"/>
          </a:xfrm>
        </p:spPr>
        <p:txBody>
          <a:bodyPr>
            <a:normAutofit fontScale="77500" lnSpcReduction="20000"/>
          </a:bodyPr>
          <a:lstStyle/>
          <a:p>
            <a:r>
              <a:rPr lang="ru-RU" dirty="0" smtClean="0"/>
              <a:t>Врожденная косолапость стоит на первом месте среди врожденных заболеваний опорно-двигательного аппарата, составляя 35,8 %. Двусторонняя деформация наблюдается чаще односторонней, у мальчиков вдвое чаще, чем у девочек. </a:t>
            </a:r>
          </a:p>
          <a:p>
            <a:r>
              <a:rPr lang="ru-RU" b="1" dirty="0" smtClean="0"/>
              <a:t>Причин</a:t>
            </a:r>
            <a:r>
              <a:rPr lang="ru-RU" dirty="0" smtClean="0"/>
              <a:t> развития косолапости много. На одном из первых мест стоит сращение амниона с поверхностью конечности зародыша. Кроме того, причинами являются давление амниотических тяжей или пуповины на стопу, давление матки на наружную поверхность стопы при малом количестве околоплодных вод;  давление опухолью тела матки; токсоплазмоз у матери; нарушение функции спинномозговых нервов; нарушение развития нижних конечностей в первые 3 </a:t>
            </a:r>
            <a:r>
              <a:rPr lang="ru-RU" dirty="0" err="1" smtClean="0"/>
              <a:t>мес</a:t>
            </a:r>
            <a:r>
              <a:rPr lang="ru-RU" dirty="0" smtClean="0"/>
              <a:t>, жизни и др.</a:t>
            </a:r>
          </a:p>
          <a:p>
            <a:pPr>
              <a:buNone/>
            </a:pP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Клиническая картина </a:t>
            </a:r>
            <a:br>
              <a:rPr lang="ru-RU" dirty="0" smtClean="0"/>
            </a:br>
            <a:endParaRPr lang="ru-RU" dirty="0"/>
          </a:p>
        </p:txBody>
      </p:sp>
      <p:sp>
        <p:nvSpPr>
          <p:cNvPr id="3" name="Содержимое 2"/>
          <p:cNvSpPr>
            <a:spLocks noGrp="1"/>
          </p:cNvSpPr>
          <p:nvPr>
            <p:ph idx="1"/>
          </p:nvPr>
        </p:nvSpPr>
        <p:spPr>
          <a:xfrm>
            <a:off x="457200" y="1571612"/>
            <a:ext cx="8229600" cy="4829189"/>
          </a:xfrm>
        </p:spPr>
        <p:txBody>
          <a:bodyPr>
            <a:normAutofit fontScale="62500" lnSpcReduction="20000"/>
          </a:bodyPr>
          <a:lstStyle/>
          <a:p>
            <a:pPr>
              <a:buNone/>
            </a:pPr>
            <a:r>
              <a:rPr lang="ru-RU" dirty="0" smtClean="0"/>
              <a:t>Выявляются подошвенное сгибание стопы в голеностопном суставе (</a:t>
            </a:r>
            <a:r>
              <a:rPr lang="ru-RU" dirty="0" err="1" smtClean="0"/>
              <a:t>эквинус</a:t>
            </a:r>
            <a:r>
              <a:rPr lang="ru-RU" dirty="0" smtClean="0"/>
              <a:t>), поворот подошвенной поверхности </a:t>
            </a:r>
            <a:r>
              <a:rPr lang="ru-RU" dirty="0" err="1" smtClean="0"/>
              <a:t>кнутри</a:t>
            </a:r>
            <a:r>
              <a:rPr lang="ru-RU" dirty="0" smtClean="0"/>
              <a:t> с опусканием наружного края (супинация стопы), приведение стопы в переднем отделе с увеличением ее свода (аддукция). Деформация стопы сочетается с ротацией голени внутрь на уровне нижней трети и ограничением подвижности в голеностопном суставе.  Когда ребенок начинает ходить, при наличии косолапости наблюдается огрубение кожи наружного края стопы, развивается атрофия мышц голени, особенно икроножной мышцы, и </a:t>
            </a:r>
            <a:r>
              <a:rPr lang="ru-RU" dirty="0" err="1" smtClean="0"/>
              <a:t>рекурвация</a:t>
            </a:r>
            <a:r>
              <a:rPr lang="ru-RU" dirty="0" smtClean="0"/>
              <a:t> коленных суставов, а также своеобразная походка, при которой одна стопа переносится через другую. Врожденную косолапость разделяют на </a:t>
            </a:r>
            <a:r>
              <a:rPr lang="ru-RU" b="1" dirty="0" smtClean="0"/>
              <a:t>две клинические формы</a:t>
            </a:r>
            <a:r>
              <a:rPr lang="ru-RU" dirty="0" smtClean="0"/>
              <a:t>- типичную (75 %) и </a:t>
            </a:r>
            <a:r>
              <a:rPr lang="ru-RU" dirty="0" err="1" smtClean="0"/>
              <a:t>атипичную</a:t>
            </a:r>
            <a:r>
              <a:rPr lang="ru-RU" dirty="0" smtClean="0"/>
              <a:t> (25 %).</a:t>
            </a:r>
          </a:p>
          <a:p>
            <a:pPr>
              <a:buNone/>
            </a:pPr>
            <a:r>
              <a:rPr lang="ru-RU" u="sng" dirty="0" smtClean="0"/>
              <a:t>При типичной косолапости различают</a:t>
            </a:r>
            <a:r>
              <a:rPr lang="ru-RU" dirty="0" smtClean="0"/>
              <a:t>: </a:t>
            </a:r>
          </a:p>
          <a:p>
            <a:r>
              <a:rPr lang="ru-RU" dirty="0" smtClean="0"/>
              <a:t> легкую форму (</a:t>
            </a:r>
            <a:r>
              <a:rPr lang="ru-RU" dirty="0" err="1" smtClean="0"/>
              <a:t>варусная</a:t>
            </a:r>
            <a:r>
              <a:rPr lang="ru-RU" dirty="0" smtClean="0"/>
              <a:t> контрактура </a:t>
            </a:r>
            <a:r>
              <a:rPr lang="ru-RU" dirty="0" err="1" smtClean="0"/>
              <a:t>Остен-Сакена</a:t>
            </a:r>
            <a:r>
              <a:rPr lang="ru-RU" dirty="0" smtClean="0"/>
              <a:t>), при ней кожа малоподвижна, определяются костные выступы в основном за счет головки таранной кости; </a:t>
            </a:r>
          </a:p>
          <a:p>
            <a:r>
              <a:rPr lang="ru-RU" dirty="0" err="1" smtClean="0"/>
              <a:t>мягкотканную</a:t>
            </a:r>
            <a:r>
              <a:rPr lang="ru-RU" dirty="0" smtClean="0"/>
              <a:t> форму, когда хорошо развит подкожный жировой слой, кожа подвижна, костные выступы отсутствуют.</a:t>
            </a:r>
          </a:p>
          <a:p>
            <a:pPr>
              <a:buNone/>
            </a:pP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Лечение</a:t>
            </a:r>
            <a:endParaRPr lang="ru-RU" dirty="0"/>
          </a:p>
        </p:txBody>
      </p:sp>
      <p:sp>
        <p:nvSpPr>
          <p:cNvPr id="3" name="Содержимое 2"/>
          <p:cNvSpPr>
            <a:spLocks noGrp="1"/>
          </p:cNvSpPr>
          <p:nvPr>
            <p:ph idx="1"/>
          </p:nvPr>
        </p:nvSpPr>
        <p:spPr>
          <a:xfrm>
            <a:off x="457200" y="1357298"/>
            <a:ext cx="8229600" cy="5786478"/>
          </a:xfrm>
        </p:spPr>
        <p:txBody>
          <a:bodyPr>
            <a:normAutofit/>
          </a:bodyPr>
          <a:lstStyle/>
          <a:p>
            <a:pPr>
              <a:buNone/>
            </a:pPr>
            <a:r>
              <a:rPr lang="ru-RU" sz="1560" dirty="0" smtClean="0"/>
              <a:t>Лечение врожденной косолапости нужно начинать у новорожденных после того, как зарастет пупочная ранка, ибо в этот период развития у ребенка мягкие ткани наиболее податливы, их легче растянуть и удержать в корригированном положении, давая возможность костям стопы расти и развиваться правильно. Суть неоперативного лечения состоит в </a:t>
            </a:r>
            <a:r>
              <a:rPr lang="ru-RU" sz="1560" dirty="0" err="1" smtClean="0"/>
              <a:t>редрессирующей</a:t>
            </a:r>
            <a:r>
              <a:rPr lang="ru-RU" sz="1560" dirty="0" smtClean="0"/>
              <a:t> гимнастике, исправляющей деформацию стопы (по 3—5 мин с перерывами для массажа мышц стопы и голени 3-4 раза в день), и удержании стопы в корригированном положении мягким бинтом (по Финку—</a:t>
            </a:r>
            <a:r>
              <a:rPr lang="ru-RU" sz="1560" dirty="0" err="1" smtClean="0"/>
              <a:t>Эттингену</a:t>
            </a:r>
            <a:r>
              <a:rPr lang="ru-RU" sz="1560" dirty="0" smtClean="0"/>
              <a:t>). Врач-ортопед должен обучить мать ребенка проводить пассивную корригирующую гимнастику, массаж и правильно фиксировать стопу с помощью мягкого бинта. Ручную редрессацию стопы производят осторожно и постепенно, устраняя сначала аддукцию переднего отдела стопы, затем супинацию и наконец подошвенную флексию. Сеанс редрессации состоит из трех приемов, повторяемых по 20 раз (рис. 303, а).Каждый раз достигнутое положение стопы необходимо фиксировать методом </a:t>
            </a:r>
            <a:r>
              <a:rPr lang="ru-RU" sz="1560" dirty="0" err="1" smtClean="0"/>
              <a:t>бинтования</a:t>
            </a:r>
            <a:r>
              <a:rPr lang="ru-RU" sz="1560" dirty="0" smtClean="0"/>
              <a:t> по Финку—</a:t>
            </a:r>
            <a:r>
              <a:rPr lang="ru-RU" sz="1560" dirty="0" err="1" smtClean="0"/>
              <a:t>Эттингену</a:t>
            </a:r>
            <a:r>
              <a:rPr lang="ru-RU" sz="1560" dirty="0" smtClean="0"/>
              <a:t> (рис. 303, б) фланелевым бинтом шириной 5-6 см, длиной 2 м при положении сгибания в коленном суставе под углом 90°. Бинтовать начинают со стопы. Частота повторений манипуляций с последующим </a:t>
            </a:r>
            <a:r>
              <a:rPr lang="ru-RU" sz="1560" dirty="0" err="1" smtClean="0"/>
              <a:t>бинтованием</a:t>
            </a:r>
            <a:r>
              <a:rPr lang="ru-RU" sz="1560" dirty="0" smtClean="0"/>
              <a:t> зависит от тяжести деформации (возможно до10 раз в сутки).После достижения </a:t>
            </a:r>
            <a:r>
              <a:rPr lang="ru-RU" sz="1560" dirty="0" err="1" smtClean="0"/>
              <a:t>гиперкоррекции</a:t>
            </a:r>
            <a:r>
              <a:rPr lang="ru-RU" sz="1560" dirty="0" smtClean="0"/>
              <a:t> стопы, а при </a:t>
            </a:r>
            <a:r>
              <a:rPr lang="ru-RU" sz="1560" dirty="0" err="1" smtClean="0"/>
              <a:t>мягкотканной</a:t>
            </a:r>
            <a:r>
              <a:rPr lang="ru-RU" sz="1560" dirty="0" smtClean="0"/>
              <a:t> форме — возможного ее исправления к возрасту 2—3 мес. для предупреждения рецидивов до разрешения ходьбы накладывают шины из полиэтилена для удержания стопы и голени в положении </a:t>
            </a:r>
            <a:r>
              <a:rPr lang="ru-RU" sz="1560" dirty="0" err="1" smtClean="0"/>
              <a:t>гиперкоррекции</a:t>
            </a:r>
            <a:r>
              <a:rPr lang="ru-RU" sz="1560" dirty="0" smtClean="0"/>
              <a:t>. При средних и тяжелых видах косолапости с 3-недельного возраста ребенку проводят лечение при помощи этапных гипсовых повязок. </a:t>
            </a:r>
          </a:p>
          <a:p>
            <a:pPr>
              <a:buNone/>
            </a:pPr>
            <a:endParaRPr lang="ru-RU" sz="156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357298"/>
            <a:ext cx="8229600" cy="5357850"/>
          </a:xfrm>
        </p:spPr>
        <p:txBody>
          <a:bodyPr>
            <a:normAutofit fontScale="70000" lnSpcReduction="20000"/>
          </a:bodyPr>
          <a:lstStyle/>
          <a:p>
            <a:pPr>
              <a:buNone/>
            </a:pPr>
            <a:r>
              <a:rPr lang="ru-RU" dirty="0" smtClean="0"/>
              <a:t>Это осуществляет непосредственно врач-ортопед на специальном столе Никифоровой. Обычно предварительно кожу обрабатывают вазелином, затем накладывают слой ваты и после ручной редрессации накладывают гипсовые бинты </a:t>
            </a:r>
            <a:r>
              <a:rPr lang="ru-RU" dirty="0" err="1" smtClean="0"/>
              <a:t>циркулярно</a:t>
            </a:r>
            <a:r>
              <a:rPr lang="ru-RU" dirty="0" smtClean="0"/>
              <a:t>, исправляя компоненты деформации от кончиков пальцев до верхней трети голени (в виде сапожка). Смену гипсовых повязок и коррекцию проводят 1 раз в неделю без наркоза. Коррекцию деформации осуществляют с некоторым насилием, растягивая, но не разрывая ткани. После исправления деформации в течение 3—4 мес. используются </a:t>
            </a:r>
            <a:r>
              <a:rPr lang="ru-RU" dirty="0" err="1" smtClean="0"/>
              <a:t>ортезы</a:t>
            </a:r>
            <a:r>
              <a:rPr lang="ru-RU" dirty="0" smtClean="0"/>
              <a:t>, сохраняющие правильное положение стопы. Затем ребенку можно ходить в ботинках со шнуровкой и пронатором, подбитым по всей поверхности подошвы, включая каблук. Во время сна необходимо использовать </a:t>
            </a:r>
            <a:r>
              <a:rPr lang="ru-RU" dirty="0" err="1" smtClean="0"/>
              <a:t>ортезы</a:t>
            </a:r>
            <a:r>
              <a:rPr lang="ru-RU" dirty="0" smtClean="0"/>
              <a:t>. Одновременно назначают массаж мышц голени и стопы, ванны, корригирующую гимнастику, а при ослаблении мышц — их фарадизацию, в частности малоберцовой группы мышц. </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85000" lnSpcReduction="10000"/>
          </a:bodyPr>
          <a:lstStyle/>
          <a:p>
            <a:pPr>
              <a:buNone/>
            </a:pPr>
            <a:r>
              <a:rPr lang="ru-RU" dirty="0" smtClean="0"/>
              <a:t>При отсутствии эффекта от неоперативного лечения у детей с 6-месячного возраста и при тяжелых формах врожденной косолапости с возраста 3 лет показано оперативное вмешательство на сухожильно-связочном аппарате по Т. С. </a:t>
            </a:r>
            <a:r>
              <a:rPr lang="ru-RU" dirty="0" err="1" smtClean="0"/>
              <a:t>Зацепину</a:t>
            </a:r>
            <a:r>
              <a:rPr lang="ru-RU" dirty="0" smtClean="0"/>
              <a:t> с применением </a:t>
            </a:r>
            <a:r>
              <a:rPr lang="ru-RU" dirty="0" err="1" smtClean="0"/>
              <a:t>дистракционно-компрессионного</a:t>
            </a:r>
            <a:r>
              <a:rPr lang="ru-RU" dirty="0" smtClean="0"/>
              <a:t> аппарата для выведения стопы в положение </a:t>
            </a:r>
            <a:r>
              <a:rPr lang="ru-RU" dirty="0" err="1" smtClean="0"/>
              <a:t>гиперкоррекции</a:t>
            </a:r>
            <a:r>
              <a:rPr lang="ru-RU" dirty="0" smtClean="0"/>
              <a:t>, вправления таранной кости в вилку голеностопного сустава и декомпрессии таранной кости. </a:t>
            </a:r>
          </a:p>
          <a:p>
            <a:pPr>
              <a:buNone/>
            </a:pPr>
            <a:r>
              <a:rPr lang="ru-RU" dirty="0" smtClean="0"/>
              <a:t>Повторно гипсовую повязку типа «сапожок» накладывают сроком до 6 мес.В последующем проводят ЛФК и ФТЛ. Ребенок должен носить обувь с пронатором.</a:t>
            </a:r>
          </a:p>
          <a:p>
            <a:pPr>
              <a:buNone/>
            </a:pP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62500" lnSpcReduction="20000"/>
          </a:bodyPr>
          <a:lstStyle/>
          <a:p>
            <a:pPr>
              <a:buNone/>
            </a:pPr>
            <a:r>
              <a:rPr lang="ru-RU" dirty="0" smtClean="0"/>
              <a:t>При тяжелой форме косолапости с выраженной аддукцией и супинацией стопы в запущенных случаях производят операцию на костях стопы в возрасте от 12 лет и старше. Это клиновидная резекция костей стопы с основанием по наружному краю в области пяточно-кубовидного сустава и вершиной в области таранно-ладьевидного сустава. Иногда производят серповидную резекцию костей стопы по М. И. </a:t>
            </a:r>
            <a:r>
              <a:rPr lang="ru-RU" dirty="0" err="1" smtClean="0"/>
              <a:t>Куслику</a:t>
            </a:r>
            <a:r>
              <a:rPr lang="ru-RU" dirty="0" smtClean="0"/>
              <a:t> и фиксацию дистракционным аппаратом. С помощью этой операции удаляется костный фрагмент серповидной формы в среднем отделе стопы. При тяжелой костной форме косолапости в результате роста ребенка и ходьбы с </a:t>
            </a:r>
            <a:r>
              <a:rPr lang="ru-RU" dirty="0" err="1" smtClean="0"/>
              <a:t>варусной</a:t>
            </a:r>
            <a:r>
              <a:rPr lang="ru-RU" dirty="0" smtClean="0"/>
              <a:t> установкой стоп возникает скручивание внутрь костей голени на границе средней и нижней третей. Для устранения </a:t>
            </a:r>
            <a:r>
              <a:rPr lang="ru-RU" dirty="0" err="1" smtClean="0"/>
              <a:t>торсии</a:t>
            </a:r>
            <a:r>
              <a:rPr lang="ru-RU" dirty="0" smtClean="0"/>
              <a:t> производят </a:t>
            </a:r>
            <a:r>
              <a:rPr lang="ru-RU" dirty="0" err="1" smtClean="0"/>
              <a:t>деторсионную</a:t>
            </a:r>
            <a:r>
              <a:rPr lang="ru-RU" dirty="0" smtClean="0"/>
              <a:t> остеотомию на уровне средней трети голени для улучшения биомеханики ходьбы. Через 6-7 </a:t>
            </a:r>
            <a:r>
              <a:rPr lang="ru-RU" dirty="0" err="1" smtClean="0"/>
              <a:t>нед</a:t>
            </a:r>
            <a:r>
              <a:rPr lang="ru-RU" dirty="0" smtClean="0"/>
              <a:t>. после консолидации области остеотомии гипсовую повязку снимают. В послеоперационном периоде восстановительное лечение необходимо проводить в условиях ортопедического отделения или санатория. Оно заканчивается обязательным снабжением больного ортопедической обувью.</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p:cNvPicPr>
            <a:picLocks noGrp="1" noChangeAspect="1" noChangeArrowheads="1"/>
          </p:cNvPicPr>
          <p:nvPr>
            <p:ph idx="1"/>
          </p:nvPr>
        </p:nvPicPr>
        <p:blipFill>
          <a:blip r:embed="rId2"/>
          <a:srcRect/>
          <a:stretch>
            <a:fillRect/>
          </a:stretch>
        </p:blipFill>
        <p:spPr bwMode="auto">
          <a:xfrm>
            <a:off x="0" y="1643050"/>
            <a:ext cx="9144000" cy="428628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ВРОЖДЕННАЯ МЫШЕЧНАЯ КРИВОШЕЯ</a:t>
            </a:r>
            <a:endParaRPr lang="ru-RU" dirty="0"/>
          </a:p>
        </p:txBody>
      </p:sp>
      <p:sp>
        <p:nvSpPr>
          <p:cNvPr id="3" name="Содержимое 2"/>
          <p:cNvSpPr>
            <a:spLocks noGrp="1"/>
          </p:cNvSpPr>
          <p:nvPr>
            <p:ph idx="1"/>
          </p:nvPr>
        </p:nvSpPr>
        <p:spPr>
          <a:xfrm>
            <a:off x="457200" y="1500174"/>
            <a:ext cx="8229600" cy="5214974"/>
          </a:xfrm>
        </p:spPr>
        <p:txBody>
          <a:bodyPr>
            <a:normAutofit fontScale="85000" lnSpcReduction="20000"/>
          </a:bodyPr>
          <a:lstStyle/>
          <a:p>
            <a:pPr>
              <a:buNone/>
            </a:pPr>
            <a:r>
              <a:rPr lang="ru-RU" dirty="0" smtClean="0"/>
              <a:t>Врожденная мышечная кривошея — стойкое укорочение </a:t>
            </a:r>
            <a:r>
              <a:rPr lang="ru-RU" dirty="0" err="1" smtClean="0"/>
              <a:t>грудино-ключично-сосцевидной</a:t>
            </a:r>
            <a:r>
              <a:rPr lang="ru-RU" dirty="0" smtClean="0"/>
              <a:t> мышцы, вызванное ее недоразвитием или травмой в перинатальном периоде.</a:t>
            </a:r>
          </a:p>
          <a:p>
            <a:pPr>
              <a:buNone/>
            </a:pPr>
            <a:endParaRPr lang="ru-RU" dirty="0" smtClean="0"/>
          </a:p>
          <a:p>
            <a:pPr>
              <a:buNone/>
            </a:pPr>
            <a:r>
              <a:rPr lang="ru-RU" b="1" u="sng" dirty="0" smtClean="0"/>
              <a:t>Этиология:</a:t>
            </a:r>
          </a:p>
          <a:p>
            <a:pPr>
              <a:buNone/>
            </a:pPr>
            <a:r>
              <a:rPr lang="ru-RU" dirty="0" smtClean="0"/>
              <a:t>Мышечная кривошея развивается вследствие повреждения </a:t>
            </a:r>
            <a:r>
              <a:rPr lang="ru-RU" dirty="0" err="1" smtClean="0"/>
              <a:t>грудиноключично-сосцевидной</a:t>
            </a:r>
            <a:r>
              <a:rPr lang="ru-RU" dirty="0" smtClean="0"/>
              <a:t> мышцы при родах с образованием гематомы и последующим рубцеванием, что ведет к укорочению этой мышцы, что подтверждается </a:t>
            </a:r>
            <a:r>
              <a:rPr lang="ru-RU" dirty="0" err="1" smtClean="0"/>
              <a:t>гистологически</a:t>
            </a:r>
            <a:r>
              <a:rPr lang="ru-RU" dirty="0" smtClean="0"/>
              <a:t> (степень выраженности кривошеи находится в прямой зависимости от тяжести недоразвития мышечных волокон и степени замещения мышечной ткани соединительной). </a:t>
            </a:r>
          </a:p>
          <a:p>
            <a:pPr>
              <a:buNone/>
            </a:pP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Клиника</a:t>
            </a:r>
            <a:endParaRPr lang="ru-RU" dirty="0"/>
          </a:p>
        </p:txBody>
      </p:sp>
      <p:sp>
        <p:nvSpPr>
          <p:cNvPr id="3" name="Содержимое 2"/>
          <p:cNvSpPr>
            <a:spLocks noGrp="1"/>
          </p:cNvSpPr>
          <p:nvPr>
            <p:ph idx="1"/>
          </p:nvPr>
        </p:nvSpPr>
        <p:spPr>
          <a:xfrm>
            <a:off x="457200" y="1428736"/>
            <a:ext cx="8229600" cy="5429264"/>
          </a:xfrm>
        </p:spPr>
        <p:txBody>
          <a:bodyPr>
            <a:normAutofit fontScale="70000" lnSpcReduction="20000"/>
          </a:bodyPr>
          <a:lstStyle/>
          <a:p>
            <a:pPr>
              <a:buNone/>
            </a:pPr>
            <a:r>
              <a:rPr lang="ru-RU" dirty="0" smtClean="0"/>
              <a:t>Клиническая картина зависит от патогенеза, возраста ребенка на момент выявления заболевания, длительности его развития и характера лечения. Изменения </a:t>
            </a:r>
            <a:r>
              <a:rPr lang="ru-RU" dirty="0" err="1" smtClean="0"/>
              <a:t>грудиноключично-сосцевидной</a:t>
            </a:r>
            <a:r>
              <a:rPr lang="ru-RU" dirty="0" smtClean="0"/>
              <a:t> мышцы в родильном доме проявляются утолщением и уплотнением ее в верхней, средней или нижней трети. Это можно выявить при ослаблении натяжения </a:t>
            </a:r>
            <a:r>
              <a:rPr lang="ru-RU" dirty="0" err="1" smtClean="0"/>
              <a:t>грудиноключично-сосцевидной</a:t>
            </a:r>
            <a:r>
              <a:rPr lang="ru-RU" dirty="0" smtClean="0"/>
              <a:t> мышцы наклоном головы. Плотная и утолщенная в течение первого месяца мышца затем выглядит как соединительнотканный тяж и отстает в росте. Голова больного наклоняется в сторону укороченной мышцы и поворачивается в здоровую сторону. При этом ограничивается поворот головы в больную сторону. Асимметрия лица и лицевого черепа связана с нарушением роста вследствие длительного вынужденного положения головы. Становятся положительными симптомы </a:t>
            </a:r>
            <a:r>
              <a:rPr lang="ru-RU" dirty="0" err="1" smtClean="0"/>
              <a:t>Эрлахера</a:t>
            </a:r>
            <a:r>
              <a:rPr lang="ru-RU" dirty="0" smtClean="0"/>
              <a:t> и </a:t>
            </a:r>
            <a:r>
              <a:rPr lang="ru-RU" dirty="0" err="1" smtClean="0"/>
              <a:t>Фелькера</a:t>
            </a:r>
            <a:r>
              <a:rPr lang="ru-RU" dirty="0" smtClean="0"/>
              <a:t> — глаза и мочки ушных раковин находятся не на одной прямой. Выявляется сколиоз в той или иной степени при осмотре со стороны шеи. При рентгенографии выявляется только асимметрия лицевого черепа. </a:t>
            </a:r>
          </a:p>
          <a:p>
            <a:pPr>
              <a:buNone/>
            </a:pP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Синдром </a:t>
            </a:r>
            <a:r>
              <a:rPr lang="ru-RU" dirty="0" err="1" smtClean="0"/>
              <a:t>Клиппеля</a:t>
            </a:r>
            <a:r>
              <a:rPr lang="ru-RU" dirty="0" smtClean="0"/>
              <a:t>—</a:t>
            </a:r>
            <a:r>
              <a:rPr lang="ru-RU" dirty="0" err="1" smtClean="0"/>
              <a:t>Фейля</a:t>
            </a:r>
            <a:r>
              <a:rPr lang="ru-RU" dirty="0" smtClean="0"/>
              <a:t> </a:t>
            </a:r>
            <a:br>
              <a:rPr lang="ru-RU" dirty="0" smtClean="0"/>
            </a:br>
            <a:endParaRPr lang="ru-RU" dirty="0"/>
          </a:p>
        </p:txBody>
      </p:sp>
      <p:sp>
        <p:nvSpPr>
          <p:cNvPr id="3" name="Содержимое 2"/>
          <p:cNvSpPr>
            <a:spLocks noGrp="1"/>
          </p:cNvSpPr>
          <p:nvPr>
            <p:ph idx="1"/>
          </p:nvPr>
        </p:nvSpPr>
        <p:spPr>
          <a:xfrm>
            <a:off x="457200" y="1428736"/>
            <a:ext cx="8229600" cy="5429264"/>
          </a:xfrm>
        </p:spPr>
        <p:txBody>
          <a:bodyPr>
            <a:normAutofit fontScale="77500" lnSpcReduction="20000"/>
          </a:bodyPr>
          <a:lstStyle/>
          <a:p>
            <a:pPr>
              <a:buNone/>
            </a:pPr>
            <a:r>
              <a:rPr lang="ru-RU" dirty="0" smtClean="0"/>
              <a:t>Аномалия развития шейных позвонков. Различают два типа: </a:t>
            </a:r>
          </a:p>
          <a:p>
            <a:r>
              <a:rPr lang="ru-RU" dirty="0" smtClean="0"/>
              <a:t> срастание I и II шейных позвонков в конгломерат с другими шейными позвонками (не более 4) с одновременным </a:t>
            </a:r>
            <a:r>
              <a:rPr lang="ru-RU" dirty="0" err="1" smtClean="0"/>
              <a:t>незаращением</a:t>
            </a:r>
            <a:r>
              <a:rPr lang="ru-RU" dirty="0" smtClean="0"/>
              <a:t> дужек (шейные ребра); </a:t>
            </a:r>
          </a:p>
          <a:p>
            <a:r>
              <a:rPr lang="ru-RU" dirty="0" smtClean="0"/>
              <a:t>синостоз 1 шейного позвонка с затылочной костью, затем синостоз расположенных ниже позвонков и наличие шейных ребер.</a:t>
            </a:r>
          </a:p>
          <a:p>
            <a:pPr>
              <a:buNone/>
            </a:pPr>
            <a:r>
              <a:rPr lang="ru-RU" dirty="0" smtClean="0"/>
              <a:t>При этом синдроме изменения в </a:t>
            </a:r>
            <a:r>
              <a:rPr lang="ru-RU" dirty="0" err="1" smtClean="0"/>
              <a:t>верхнихшейных</a:t>
            </a:r>
            <a:r>
              <a:rPr lang="ru-RU" dirty="0" smtClean="0"/>
              <a:t> позвонках обязательно сочетаются с первыми симптомами. </a:t>
            </a:r>
          </a:p>
          <a:p>
            <a:pPr>
              <a:buNone/>
            </a:pPr>
            <a:r>
              <a:rPr lang="ru-RU" b="1" u="sng" dirty="0" smtClean="0"/>
              <a:t>Клиническая картина: </a:t>
            </a:r>
            <a:r>
              <a:rPr lang="ru-RU" dirty="0" smtClean="0"/>
              <a:t>укорочение шеи, низко расположенная граница роста волос на шее, ограничение подвижности головы. Данная аномалия нередко сочетается с болезнью Шпренгеля (высокое стояние лопатки, вдавление основания черепа, наличие </a:t>
            </a:r>
            <a:r>
              <a:rPr lang="ru-RU" dirty="0" err="1" smtClean="0"/>
              <a:t>полупозвонков</a:t>
            </a:r>
            <a:r>
              <a:rPr lang="ru-RU" dirty="0" smtClean="0"/>
              <a:t>).</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Шейные ребра</a:t>
            </a:r>
            <a:endParaRPr lang="ru-RU" dirty="0"/>
          </a:p>
        </p:txBody>
      </p:sp>
      <p:sp>
        <p:nvSpPr>
          <p:cNvPr id="3" name="Содержимое 2"/>
          <p:cNvSpPr>
            <a:spLocks noGrp="1"/>
          </p:cNvSpPr>
          <p:nvPr>
            <p:ph idx="1"/>
          </p:nvPr>
        </p:nvSpPr>
        <p:spPr>
          <a:xfrm>
            <a:off x="457200" y="1428736"/>
            <a:ext cx="8229600" cy="5214974"/>
          </a:xfrm>
        </p:spPr>
        <p:txBody>
          <a:bodyPr>
            <a:normAutofit fontScale="70000" lnSpcReduction="20000"/>
          </a:bodyPr>
          <a:lstStyle/>
          <a:p>
            <a:pPr>
              <a:buNone/>
            </a:pPr>
            <a:r>
              <a:rPr lang="ru-RU" dirty="0" smtClean="0"/>
              <a:t>Шейные ребра — проявление рудиментов ребер у шейных позвонков (чаще у VI и VII).</a:t>
            </a:r>
          </a:p>
          <a:p>
            <a:pPr>
              <a:buNone/>
            </a:pPr>
            <a:endParaRPr lang="ru-RU" dirty="0" smtClean="0"/>
          </a:p>
          <a:p>
            <a:pPr>
              <a:buNone/>
            </a:pPr>
            <a:r>
              <a:rPr lang="ru-RU" dirty="0" smtClean="0"/>
              <a:t>Истинные шейные ребра, как и нормальные, имеют головку, шейку и тело. Ложные шейные ребра головок не имеют и соединены с поперечным отростком позвонка синостозом или синдесмозом. Различают четыре степени в зависимости от формы и размеров шейных ребер:</a:t>
            </a:r>
          </a:p>
          <a:p>
            <a:pPr>
              <a:buNone/>
            </a:pPr>
            <a:r>
              <a:rPr lang="ru-RU" b="1" dirty="0" smtClean="0"/>
              <a:t>I степень</a:t>
            </a:r>
            <a:r>
              <a:rPr lang="ru-RU" dirty="0" smtClean="0"/>
              <a:t> — ребра не выходят за пределы поперечного отростка;</a:t>
            </a:r>
          </a:p>
          <a:p>
            <a:pPr>
              <a:buNone/>
            </a:pPr>
            <a:r>
              <a:rPr lang="ru-RU" b="1" dirty="0" smtClean="0"/>
              <a:t>II степень</a:t>
            </a:r>
            <a:r>
              <a:rPr lang="ru-RU" dirty="0" smtClean="0"/>
              <a:t> — конец ребра свободно лежит в тканях;</a:t>
            </a:r>
          </a:p>
          <a:p>
            <a:pPr>
              <a:buNone/>
            </a:pPr>
            <a:r>
              <a:rPr lang="en-US" b="1" dirty="0" smtClean="0"/>
              <a:t>III</a:t>
            </a:r>
            <a:r>
              <a:rPr lang="ru-RU" b="1" dirty="0" smtClean="0"/>
              <a:t> степень</a:t>
            </a:r>
            <a:r>
              <a:rPr lang="ru-RU" dirty="0" smtClean="0"/>
              <a:t> — от передней поверхности конца ребра к I грудному ребру идет соединительнотканный тяж;</a:t>
            </a:r>
          </a:p>
          <a:p>
            <a:pPr>
              <a:buNone/>
            </a:pPr>
            <a:r>
              <a:rPr lang="ru-RU" b="1" dirty="0" smtClean="0"/>
              <a:t>IV степень</a:t>
            </a:r>
            <a:r>
              <a:rPr lang="ru-RU" dirty="0" smtClean="0"/>
              <a:t> — шейное ребро похоже на </a:t>
            </a:r>
            <a:r>
              <a:rPr lang="ru-RU" dirty="0" err="1" smtClean="0"/>
              <a:t>настояшее</a:t>
            </a:r>
            <a:r>
              <a:rPr lang="ru-RU" dirty="0" smtClean="0"/>
              <a:t> ребро.</a:t>
            </a:r>
          </a:p>
          <a:p>
            <a:pPr>
              <a:buNone/>
            </a:pPr>
            <a:endParaRPr lang="ru-RU" dirty="0" smtClean="0"/>
          </a:p>
          <a:p>
            <a:pPr>
              <a:buNone/>
            </a:pPr>
            <a:r>
              <a:rPr lang="ru-RU" dirty="0" smtClean="0"/>
              <a:t>В ряде случаев шейные ребра сочетаются с аномалией развития тел позвонков в виде клиновидных, </a:t>
            </a:r>
            <a:r>
              <a:rPr lang="ru-RU" dirty="0" err="1" smtClean="0"/>
              <a:t>полупозвонков</a:t>
            </a:r>
            <a:r>
              <a:rPr lang="ru-RU" dirty="0" smtClean="0"/>
              <a:t>, добавочных позвонков.</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62500" lnSpcReduction="20000"/>
          </a:bodyPr>
          <a:lstStyle/>
          <a:p>
            <a:pPr>
              <a:buNone/>
            </a:pPr>
            <a:r>
              <a:rPr lang="ru-RU" dirty="0" smtClean="0"/>
              <a:t>Шейное ребро изменяет ход позвоночной артерии и сопровождающих ее вен. Вместо соответствующего отверстия в поперечном отростке VI шейного позвонка она выходит через отверстие в отростке V. При большой длине шейного ребра подключичная артерия соприкасается с ним, удлиняется и сильно изгибается. Плечевое нервное сплетение иногда значительно изменяется, проходя кпереди от шейного ребра, подвергаясь давлению, сплющиванию, </a:t>
            </a:r>
            <a:r>
              <a:rPr lang="ru-RU" dirty="0" err="1" smtClean="0"/>
              <a:t>разволокнению</a:t>
            </a:r>
            <a:r>
              <a:rPr lang="ru-RU" dirty="0" smtClean="0"/>
              <a:t>. Места прикрепления передней и средней лестничных мышц иногда изменяются. Эти мышцы могут прикрепляться к I ребру или к добавочному шейному. Место прикрепления задней лестничной мышцы не изменяется, т. е. она прикрепляется к </a:t>
            </a:r>
            <a:r>
              <a:rPr lang="en-US" dirty="0" smtClean="0"/>
              <a:t>II</a:t>
            </a:r>
            <a:r>
              <a:rPr lang="ru-RU" dirty="0" smtClean="0"/>
              <a:t> ребру. Клиническая картина зависит от взаиморасположения шейного ребра или ребер и сосудисто-нервного пучка, что приводит к его натяжению или </a:t>
            </a:r>
            <a:r>
              <a:rPr lang="ru-RU" dirty="0" err="1" smtClean="0"/>
              <a:t>сдавлению</a:t>
            </a:r>
            <a:r>
              <a:rPr lang="ru-RU" dirty="0" smtClean="0"/>
              <a:t>. Вид шеи чаще не изменяется, но для выраженной степени шейных ребер характерен симптом Мануйлова. Частота сколиоза шейного отдела позвоночника в виде кривошеи и сколиоза шейного и грудного отделов позвоночника достигает 16 %.</a:t>
            </a:r>
          </a:p>
          <a:p>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Кривошея при вывихах и переломах шейных позвонков</a:t>
            </a:r>
            <a:endParaRPr lang="ru-RU" dirty="0"/>
          </a:p>
        </p:txBody>
      </p:sp>
      <p:sp>
        <p:nvSpPr>
          <p:cNvPr id="3" name="Содержимое 2"/>
          <p:cNvSpPr>
            <a:spLocks noGrp="1"/>
          </p:cNvSpPr>
          <p:nvPr>
            <p:ph idx="1"/>
          </p:nvPr>
        </p:nvSpPr>
        <p:spPr/>
        <p:txBody>
          <a:bodyPr>
            <a:normAutofit fontScale="85000" lnSpcReduction="10000"/>
          </a:bodyPr>
          <a:lstStyle/>
          <a:p>
            <a:r>
              <a:rPr lang="ru-RU" dirty="0" smtClean="0"/>
              <a:t>Клиническая картина соответствует характеру травмы. Кривошея при синдроме </a:t>
            </a:r>
            <a:r>
              <a:rPr lang="ru-RU" dirty="0" err="1" smtClean="0"/>
              <a:t>Гризеля</a:t>
            </a:r>
            <a:r>
              <a:rPr lang="ru-RU" dirty="0" smtClean="0"/>
              <a:t> как результат подвывиха атланта после перенесенного заглоточного абсцесса передней поверхности позвоночника и развития контрактуры </a:t>
            </a:r>
            <a:r>
              <a:rPr lang="ru-RU" dirty="0" err="1" smtClean="0"/>
              <a:t>паравертебральных</a:t>
            </a:r>
            <a:r>
              <a:rPr lang="ru-RU" dirty="0" smtClean="0"/>
              <a:t> мышц вызывает наклон головы. На рентгенограмме в переднезадней проекции через открытый рот выявляются смещение атланта кпереди и поворот вокруг вертикальной оси. </a:t>
            </a:r>
          </a:p>
          <a:p>
            <a:r>
              <a:rPr lang="ru-RU" dirty="0" smtClean="0"/>
              <a:t>Лечение необходимо начинать на ранней стадии заболевания.</a:t>
            </a: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70000" lnSpcReduction="20000"/>
          </a:bodyPr>
          <a:lstStyle/>
          <a:p>
            <a:endParaRPr lang="ru-RU" dirty="0" smtClean="0"/>
          </a:p>
          <a:p>
            <a:pPr>
              <a:buNone/>
            </a:pPr>
            <a:r>
              <a:rPr lang="ru-RU" dirty="0" smtClean="0"/>
              <a:t>Неоперативное лечение мышечной кривошеи продолжают после выписки ребенка из роддома с 2-й недели жизни. Начинают корригирующую гимнастику для растяжения мышцы, после симметричного массажа (3—4 раза в день по 5—10 мин). Игрушки над кроваткой ребенка необходимо располагать с больной стороны и сверху, чтобы ребенок, разглядывая их, активно растягивал </a:t>
            </a:r>
            <a:r>
              <a:rPr lang="ru-RU" dirty="0" err="1" smtClean="0"/>
              <a:t>грудиноключично-сосцевидную</a:t>
            </a:r>
            <a:r>
              <a:rPr lang="ru-RU" dirty="0" smtClean="0"/>
              <a:t> мышцу. Назначают курс УВЧ-терапии, соллюкс. С 6-8-й недели для предупреждения рубцевания пострадавшей мышцы назначают электрофорез калия йодида (30 сеансов с повторением через 3-4 мес.).Для удержания головы в положении </a:t>
            </a:r>
            <a:r>
              <a:rPr lang="ru-RU" dirty="0" err="1" smtClean="0"/>
              <a:t>гиперкоррекции</a:t>
            </a:r>
            <a:r>
              <a:rPr lang="ru-RU" dirty="0" smtClean="0"/>
              <a:t> рекомендуется ношение картонно-ватного воротника Шанца или чепчика с тесемками, прикрепляющегося к лифчику. При невыраженной степени кривошеи излечение ребенка наступает к концу 1-го года жизни.</a:t>
            </a:r>
          </a:p>
          <a:p>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28596" y="1643050"/>
            <a:ext cx="8229600" cy="5500702"/>
          </a:xfrm>
        </p:spPr>
        <p:txBody>
          <a:bodyPr>
            <a:normAutofit fontScale="70000" lnSpcReduction="20000"/>
          </a:bodyPr>
          <a:lstStyle/>
          <a:p>
            <a:pPr>
              <a:buNone/>
            </a:pPr>
            <a:r>
              <a:rPr lang="ru-RU" dirty="0" smtClean="0"/>
              <a:t>Оперативное лечение показано при неэффективности неоперативного в возрасте от 2 лет. Наряду с поперечным рассечением грудинной ножки </a:t>
            </a:r>
            <a:r>
              <a:rPr lang="ru-RU" dirty="0" err="1" smtClean="0"/>
              <a:t>грудиноключично-сосцевидной</a:t>
            </a:r>
            <a:r>
              <a:rPr lang="ru-RU" dirty="0" smtClean="0"/>
              <a:t> мышцы (нередко с резекцией ее участка на протяжении 1-1,5 см) обязательно параллельно ключице рассекают напряженное </a:t>
            </a:r>
            <a:r>
              <a:rPr lang="ru-RU" dirty="0" err="1" smtClean="0"/>
              <a:t>фасциальное</a:t>
            </a:r>
            <a:r>
              <a:rPr lang="ru-RU" dirty="0" smtClean="0"/>
              <a:t> влагалище мышцы. После наложения швов на подкожную мышцу шеи и на кожу накладывают </a:t>
            </a:r>
            <a:r>
              <a:rPr lang="ru-RU" dirty="0" err="1" smtClean="0"/>
              <a:t>торакокраниальную</a:t>
            </a:r>
            <a:r>
              <a:rPr lang="ru-RU" dirty="0" smtClean="0"/>
              <a:t> гипсовую повязку в положении </a:t>
            </a:r>
            <a:r>
              <a:rPr lang="ru-RU" dirty="0" err="1" smtClean="0"/>
              <a:t>гиперкоррекции</a:t>
            </a:r>
            <a:r>
              <a:rPr lang="ru-RU" dirty="0" smtClean="0"/>
              <a:t>. Иммобилизация продолжается 5—6 </a:t>
            </a:r>
            <a:r>
              <a:rPr lang="ru-RU" dirty="0" err="1" smtClean="0"/>
              <a:t>нед</a:t>
            </a:r>
            <a:r>
              <a:rPr lang="ru-RU" dirty="0" smtClean="0"/>
              <a:t>., затем до 6 мес. больной носит </a:t>
            </a:r>
            <a:r>
              <a:rPr lang="ru-RU" dirty="0" err="1" smtClean="0"/>
              <a:t>головодержатель</a:t>
            </a:r>
            <a:r>
              <a:rPr lang="ru-RU" dirty="0" smtClean="0"/>
              <a:t> из полиэтилена или </a:t>
            </a:r>
            <a:r>
              <a:rPr lang="ru-RU" dirty="0" err="1" smtClean="0"/>
              <a:t>головодержатель</a:t>
            </a:r>
            <a:r>
              <a:rPr lang="ru-RU" dirty="0" smtClean="0"/>
              <a:t> иной конструкции, регулярно проводят ЛФК и массаж. Прогноз при врожденной мышечной кривошее в случае раннего начала лечения благоприятный. При позднем обращении больного и наличии деформации лицевого черепа эффективность лечения низка.</a:t>
            </a:r>
          </a:p>
          <a:p>
            <a:pPr>
              <a:buNone/>
            </a:pP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ВРОЖДЕННАЯ КОСОРУКОСТЬ</a:t>
            </a:r>
            <a:endParaRPr lang="ru-RU" dirty="0"/>
          </a:p>
        </p:txBody>
      </p:sp>
      <p:sp>
        <p:nvSpPr>
          <p:cNvPr id="3" name="Содержимое 2"/>
          <p:cNvSpPr>
            <a:spLocks noGrp="1"/>
          </p:cNvSpPr>
          <p:nvPr>
            <p:ph idx="1"/>
          </p:nvPr>
        </p:nvSpPr>
        <p:spPr>
          <a:xfrm>
            <a:off x="457200" y="1428736"/>
            <a:ext cx="8229600" cy="5429264"/>
          </a:xfrm>
        </p:spPr>
        <p:txBody>
          <a:bodyPr>
            <a:normAutofit fontScale="85000" lnSpcReduction="10000"/>
          </a:bodyPr>
          <a:lstStyle/>
          <a:p>
            <a:pPr>
              <a:buNone/>
            </a:pPr>
            <a:r>
              <a:rPr lang="ru-RU" dirty="0" smtClean="0"/>
              <a:t>Врожденная косорукость — это врожденное укорочение сухожильно-мышечного и связочного аппарата предплечья и кисти при отсутствии или недоразвитии лучевой кости, реже — локтевой. Нередко эти виды косорукости сочетаются с контрактурами в других суставах. Врожденная локтевая косорукость возникает при отсутствии мышц предплечья по локтевому краю, частичном или полном отсутствии локтевой кости с одновременным отсутствием IV и V пальцев кисти, IV и V пястных костей, крючковидной, гороховидной и трехгранной костей запястья. Она вызывает локтевое приведение кисти и нарушение ее функции.</a:t>
            </a:r>
          </a:p>
          <a:p>
            <a:pPr>
              <a:buNone/>
            </a:pP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Врожденная лучевая косорукость </a:t>
            </a:r>
            <a:br>
              <a:rPr lang="ru-RU" dirty="0" smtClean="0"/>
            </a:br>
            <a:endParaRPr lang="ru-RU" dirty="0"/>
          </a:p>
        </p:txBody>
      </p:sp>
      <p:sp>
        <p:nvSpPr>
          <p:cNvPr id="3" name="Содержимое 2"/>
          <p:cNvSpPr>
            <a:spLocks noGrp="1"/>
          </p:cNvSpPr>
          <p:nvPr>
            <p:ph idx="1"/>
          </p:nvPr>
        </p:nvSpPr>
        <p:spPr>
          <a:xfrm>
            <a:off x="457200" y="1428736"/>
            <a:ext cx="8229600" cy="5429264"/>
          </a:xfrm>
        </p:spPr>
        <p:txBody>
          <a:bodyPr>
            <a:normAutofit fontScale="70000" lnSpcReduction="20000"/>
          </a:bodyPr>
          <a:lstStyle/>
          <a:p>
            <a:pPr>
              <a:buNone/>
            </a:pPr>
            <a:r>
              <a:rPr lang="ru-RU" dirty="0" smtClean="0"/>
              <a:t>Наблюдаются различные варианты: полное или частичное отсутствие лучевой кости с одной или с обеих сторон. Обычно поражение костей предплечья сопровождается недоразвитием мышц лучевой стороны предплечья, I пальца, I пястной и ладьевидной костей. При этом кисть резко смещается в лучевую сторону, в результате отсутствия I пальца страдает хватательная функция кисти. Лечение врожденной косорукости — сложнейшая проблема. Его надо начинать с первых недель жизни ребенка, исправляя контрактуры суставов с помощью ЛФК, массажа мышц предплечья и кисти, этапными гипсовыми повязками. С 2-го года жизни необходимо производить операции на мягких тканях — удлинение сухожилий мышц. На ночь необходимо накладывать специальные шины из пластмассы. К сожалению, консервативное лечение малоэффективно. Лишь хирургическое лечение позволяет исправить деформацию предплечья, хотя функция кисти остается прежней. Его необходимо проводить после 10—12 лет. Суть операции состоит в коррекции деформации предплечья.</a:t>
            </a:r>
          </a:p>
          <a:p>
            <a:pPr>
              <a:buNone/>
            </a:pP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122" name="Picture 2"/>
          <p:cNvPicPr>
            <a:picLocks noGrp="1" noChangeAspect="1" noChangeArrowheads="1"/>
          </p:cNvPicPr>
          <p:nvPr>
            <p:ph idx="1"/>
          </p:nvPr>
        </p:nvPicPr>
        <p:blipFill>
          <a:blip r:embed="rId2"/>
          <a:srcRect/>
          <a:stretch>
            <a:fillRect/>
          </a:stretch>
        </p:blipFill>
        <p:spPr bwMode="auto">
          <a:xfrm>
            <a:off x="1" y="403731"/>
            <a:ext cx="9144000" cy="599707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6" name="Picture 2"/>
          <p:cNvPicPr>
            <a:picLocks noGrp="1" noChangeAspect="1" noChangeArrowheads="1"/>
          </p:cNvPicPr>
          <p:nvPr>
            <p:ph idx="1"/>
          </p:nvPr>
        </p:nvPicPr>
        <p:blipFill>
          <a:blip r:embed="rId2"/>
          <a:srcRect/>
          <a:stretch>
            <a:fillRect/>
          </a:stretch>
        </p:blipFill>
        <p:spPr bwMode="auto">
          <a:xfrm>
            <a:off x="0" y="1071546"/>
            <a:ext cx="9142406" cy="4961814"/>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Амниотические перетяжки</a:t>
            </a:r>
            <a:endParaRPr lang="ru-RU" dirty="0"/>
          </a:p>
        </p:txBody>
      </p:sp>
      <p:sp>
        <p:nvSpPr>
          <p:cNvPr id="3" name="Содержимое 2"/>
          <p:cNvSpPr>
            <a:spLocks noGrp="1"/>
          </p:cNvSpPr>
          <p:nvPr>
            <p:ph idx="1"/>
          </p:nvPr>
        </p:nvSpPr>
        <p:spPr>
          <a:xfrm>
            <a:off x="457200" y="1357298"/>
            <a:ext cx="8229600" cy="5500702"/>
          </a:xfrm>
        </p:spPr>
        <p:txBody>
          <a:bodyPr>
            <a:normAutofit fontScale="62500" lnSpcReduction="20000"/>
          </a:bodyPr>
          <a:lstStyle/>
          <a:p>
            <a:pPr>
              <a:buNone/>
            </a:pPr>
            <a:r>
              <a:rPr lang="ru-RU" dirty="0" smtClean="0"/>
              <a:t>Это врожденные нитевидные вдавления на протяжении сегментов конечностей или пальцев. Они возникают в результате образования тяжей и перемычек между стенками амниона в раннем периоде беременности. Клиническая картина. На коже различных частей конечностей выявляются циркулярные борозды различной глубины (вплоть до кости). Чаще амниотические перетяжки встречаются на голени, предплечье, кисти. Они бывают поверхностными и глубокими. Чем глубже перетяжка, тем тяжелее изменения, расположенные </a:t>
            </a:r>
            <a:r>
              <a:rPr lang="ru-RU" dirty="0" err="1" smtClean="0"/>
              <a:t>дистальнее</a:t>
            </a:r>
            <a:r>
              <a:rPr lang="ru-RU" dirty="0" smtClean="0"/>
              <a:t> нее, которые выражаются в расстройстве кровообращения, </a:t>
            </a:r>
            <a:r>
              <a:rPr lang="ru-RU" dirty="0" err="1" smtClean="0"/>
              <a:t>лимфооттока</a:t>
            </a:r>
            <a:r>
              <a:rPr lang="ru-RU" dirty="0" smtClean="0"/>
              <a:t> и нередко приводят к омертвению дистального сегмента, вплоть до полной ампутации. Возможно также сочетание амниотической перетяжки с врожденной косолапостью. Лечение оперативное, проводится на первом году жизни. </a:t>
            </a:r>
          </a:p>
          <a:p>
            <a:pPr>
              <a:buNone/>
            </a:pPr>
            <a:r>
              <a:rPr lang="ru-RU" b="1" u="sng" dirty="0" smtClean="0"/>
              <a:t>Существуют два способа оперативного пособия</a:t>
            </a:r>
            <a:r>
              <a:rPr lang="ru-RU" dirty="0" smtClean="0"/>
              <a:t>:</a:t>
            </a:r>
          </a:p>
          <a:p>
            <a:r>
              <a:rPr lang="ru-RU" dirty="0" smtClean="0"/>
              <a:t>циркулярное иссечение перетяжки с последующим сближением краев раны;</a:t>
            </a:r>
          </a:p>
          <a:p>
            <a:r>
              <a:rPr lang="ru-RU" dirty="0" smtClean="0"/>
              <a:t>после циркулярного иссечения малоподвижной и рубцово-измененной кожи, рассечения фасции и освобождения от рубцов сосудов и нервов дефект кожи закрывают с помощью встречных треугольных лоскутов.</a:t>
            </a:r>
          </a:p>
          <a:p>
            <a:pPr>
              <a:buNone/>
            </a:pPr>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СИНДАКТИЛИЯ</a:t>
            </a:r>
            <a:endParaRPr lang="ru-RU" dirty="0"/>
          </a:p>
        </p:txBody>
      </p:sp>
      <p:sp>
        <p:nvSpPr>
          <p:cNvPr id="3" name="Содержимое 2"/>
          <p:cNvSpPr>
            <a:spLocks noGrp="1"/>
          </p:cNvSpPr>
          <p:nvPr>
            <p:ph idx="1"/>
          </p:nvPr>
        </p:nvSpPr>
        <p:spPr>
          <a:xfrm>
            <a:off x="457200" y="1428736"/>
            <a:ext cx="8229600" cy="5429264"/>
          </a:xfrm>
        </p:spPr>
        <p:txBody>
          <a:bodyPr>
            <a:normAutofit fontScale="70000" lnSpcReduction="20000"/>
          </a:bodyPr>
          <a:lstStyle/>
          <a:p>
            <a:pPr>
              <a:buNone/>
            </a:pPr>
            <a:r>
              <a:rPr lang="ru-RU" dirty="0" smtClean="0"/>
              <a:t>Это сращение одного или нескольких пальцев кисти с нарушением функции или косметического состояния пораженного сегмента конечности. Синдактилия развивается на 7-8-й неделе развития эмбриона. Частота синдактилии составляет 1 на 10 ООО жителей, в 2 раза чаще она встречается у мальчиков. </a:t>
            </a:r>
          </a:p>
          <a:p>
            <a:pPr>
              <a:buNone/>
            </a:pPr>
            <a:r>
              <a:rPr lang="ru-RU" sz="3400" b="1" u="sng" dirty="0" smtClean="0"/>
              <a:t>Основные варианты синдактилии:</a:t>
            </a:r>
          </a:p>
          <a:p>
            <a:pPr>
              <a:buNone/>
            </a:pPr>
            <a:r>
              <a:rPr lang="ru-RU" u="sng" dirty="0" smtClean="0"/>
              <a:t>По протяженности:</a:t>
            </a:r>
            <a:endParaRPr lang="ru-RU" dirty="0" smtClean="0"/>
          </a:p>
          <a:p>
            <a:r>
              <a:rPr lang="ru-RU" dirty="0" smtClean="0"/>
              <a:t>неполная (сращение основных или основных и части средних фаланг);</a:t>
            </a:r>
          </a:p>
          <a:p>
            <a:r>
              <a:rPr lang="ru-RU" dirty="0" smtClean="0"/>
              <a:t>полная (сращение всех фаланг).</a:t>
            </a:r>
          </a:p>
          <a:p>
            <a:pPr>
              <a:buNone/>
            </a:pPr>
            <a:r>
              <a:rPr lang="ru-RU" u="sng" dirty="0" smtClean="0"/>
              <a:t>По виду сращения:</a:t>
            </a:r>
            <a:endParaRPr lang="ru-RU" dirty="0" smtClean="0"/>
          </a:p>
          <a:p>
            <a:r>
              <a:rPr lang="ru-RU" dirty="0" err="1" smtClean="0"/>
              <a:t>мягкотканная</a:t>
            </a:r>
            <a:r>
              <a:rPr lang="ru-RU" dirty="0" smtClean="0"/>
              <a:t>;</a:t>
            </a:r>
          </a:p>
          <a:p>
            <a:r>
              <a:rPr lang="ru-RU" dirty="0" smtClean="0"/>
              <a:t>костная.</a:t>
            </a:r>
          </a:p>
          <a:p>
            <a:pPr>
              <a:buNone/>
            </a:pPr>
            <a:r>
              <a:rPr lang="ru-RU" u="sng" dirty="0" smtClean="0"/>
              <a:t>По состоянию пораженных пальцев:</a:t>
            </a:r>
            <a:endParaRPr lang="ru-RU" dirty="0" smtClean="0"/>
          </a:p>
          <a:p>
            <a:r>
              <a:rPr lang="ru-RU" dirty="0" smtClean="0"/>
              <a:t>простая форма (сращение нормально развитых пальцев, имеющих полный объем движений);</a:t>
            </a:r>
          </a:p>
          <a:p>
            <a:r>
              <a:rPr lang="ru-RU" dirty="0" smtClean="0"/>
              <a:t>сложная форма (сращение пальцев со стабильной контрактурой, </a:t>
            </a:r>
            <a:r>
              <a:rPr lang="ru-RU" dirty="0" err="1" smtClean="0"/>
              <a:t>клинодактилией</a:t>
            </a:r>
            <a:r>
              <a:rPr lang="ru-RU" dirty="0" smtClean="0"/>
              <a:t>, недоразвитием и т. д.).</a:t>
            </a:r>
          </a:p>
          <a:p>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500174"/>
            <a:ext cx="8229600" cy="5214974"/>
          </a:xfrm>
        </p:spPr>
        <p:txBody>
          <a:bodyPr>
            <a:normAutofit fontScale="70000" lnSpcReduction="20000"/>
          </a:bodyPr>
          <a:lstStyle/>
          <a:p>
            <a:pPr>
              <a:buNone/>
            </a:pPr>
            <a:r>
              <a:rPr lang="ru-RU" dirty="0" smtClean="0"/>
              <a:t>При перепончатой форме пальцы сращены между собой кожным мостиком, имеющим вид плавательной перепонки, состоящей из двух листков кожи. Обычно соединяются между собой </a:t>
            </a:r>
            <a:r>
              <a:rPr lang="en-US" dirty="0" smtClean="0"/>
              <a:t>III</a:t>
            </a:r>
            <a:r>
              <a:rPr lang="ru-RU" dirty="0" smtClean="0"/>
              <a:t> и IV пальцы кисти, но хорошая подвижность обоих пальцев сохраняется. Кожная форма синдактилии встречается наиболее часто. При этом оба пальца срастаются на всем протяжении. Движения пальцами совершаются совместно, однако они несколько ограниченны. При костной форме синдактилии возможно сращение на уровне одной фаланги; возможно сращение всех фаланг. Встречается концевая форма, когда не разъединены лишь дистальные фаланги.</a:t>
            </a:r>
          </a:p>
          <a:p>
            <a:pPr>
              <a:buNone/>
            </a:pPr>
            <a:endParaRPr lang="ru-RU" dirty="0" smtClean="0"/>
          </a:p>
          <a:p>
            <a:pPr>
              <a:buNone/>
            </a:pPr>
            <a:r>
              <a:rPr lang="ru-RU" dirty="0" smtClean="0"/>
              <a:t> </a:t>
            </a:r>
            <a:r>
              <a:rPr lang="ru-RU" sz="3400" b="1" dirty="0" smtClean="0"/>
              <a:t>Лечение синдактилии </a:t>
            </a:r>
            <a:r>
              <a:rPr lang="ru-RU" dirty="0" smtClean="0"/>
              <a:t>— только оперативное. Время операции определяется видом деформации. При сложных формах синдактилии, особенно при сращениях пальцев, оперативное лечение проводят в возрасте 6—12 мес.; при простых </a:t>
            </a:r>
            <a:r>
              <a:rPr lang="ru-RU" dirty="0" err="1" smtClean="0"/>
              <a:t>мягкотканных</a:t>
            </a:r>
            <a:r>
              <a:rPr lang="ru-RU" dirty="0" smtClean="0"/>
              <a:t> формах — между первым и вторым годом жизни. </a:t>
            </a:r>
          </a:p>
          <a:p>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428736"/>
            <a:ext cx="8229600" cy="5429264"/>
          </a:xfrm>
        </p:spPr>
        <p:txBody>
          <a:bodyPr>
            <a:normAutofit fontScale="70000" lnSpcReduction="20000"/>
          </a:bodyPr>
          <a:lstStyle/>
          <a:p>
            <a:pPr>
              <a:buNone/>
            </a:pPr>
            <a:r>
              <a:rPr lang="ru-RU" dirty="0" smtClean="0"/>
              <a:t>При хирургическом лечении межпальцевая складка должна быть сформирована из собственных тканей кисти. Сращенные пальцы разъединяют так, чтобы на ладонной поверхности была зигзагообразная линия разреза. Дефекты боковых поверхностей пальцев после устранения синдактилии необходимо заместить путем свободной пересадки кожи. Деформацию пальцев устраняют одновременно с их разъединением (</a:t>
            </a:r>
            <a:r>
              <a:rPr lang="ru-RU" dirty="0" err="1" smtClean="0"/>
              <a:t>капсулотомия</a:t>
            </a:r>
            <a:r>
              <a:rPr lang="ru-RU" dirty="0" smtClean="0"/>
              <a:t> </a:t>
            </a:r>
            <a:r>
              <a:rPr lang="ru-RU" dirty="0" err="1" smtClean="0"/>
              <a:t>межфаланговых</a:t>
            </a:r>
            <a:r>
              <a:rPr lang="ru-RU" dirty="0" smtClean="0"/>
              <a:t> суставов, корригирующие остеотомии и др.).В послеоперационном периоде кисть фиксируют гипсовой </a:t>
            </a:r>
            <a:r>
              <a:rPr lang="ru-RU" dirty="0" err="1" smtClean="0"/>
              <a:t>лонгетой</a:t>
            </a:r>
            <a:r>
              <a:rPr lang="ru-RU" dirty="0" smtClean="0"/>
              <a:t> с разгибанием пальцев в суставах. Швы снимают на 14—16-й день. Далее проводят ЛФК и ФТЛ. Оперированные пальцы на 1-1,5 мес. фиксируют на ночь </a:t>
            </a:r>
            <a:r>
              <a:rPr lang="ru-RU" dirty="0" err="1" smtClean="0"/>
              <a:t>лонгетой</a:t>
            </a:r>
            <a:r>
              <a:rPr lang="ru-RU" dirty="0" smtClean="0"/>
              <a:t> в положении разгибания в </a:t>
            </a:r>
            <a:r>
              <a:rPr lang="ru-RU" dirty="0" err="1" smtClean="0"/>
              <a:t>межфаланговых</a:t>
            </a:r>
            <a:r>
              <a:rPr lang="ru-RU" dirty="0" smtClean="0"/>
              <a:t> суставах для предупреждения ретракции послеоперационных рубцов. При кожной форме операция разъединения фаланг завершается свободной кожной пластикой.</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одульная">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Модульная">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Моду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102</TotalTime>
  <Words>628</Words>
  <Application>Microsoft Office PowerPoint</Application>
  <PresentationFormat>Экран (4:3)</PresentationFormat>
  <Paragraphs>103</Paragraphs>
  <Slides>38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Модульная</vt:lpstr>
      <vt:lpstr>  Врожденные деформации костно-мышечной системы </vt:lpstr>
      <vt:lpstr>ВРОЖДЕННЫЙ ВЫВИХ БЕДРА  </vt:lpstr>
      <vt:lpstr>Этиология.  </vt:lpstr>
      <vt:lpstr>Клиника</vt:lpstr>
      <vt:lpstr>Слайд 5</vt:lpstr>
      <vt:lpstr>Слайд 6</vt:lpstr>
      <vt:lpstr>Слайд 7</vt:lpstr>
      <vt:lpstr>Слайд 8</vt:lpstr>
      <vt:lpstr>Клиническая картина врожденного вывиха бедра у детей старше года. </vt:lpstr>
      <vt:lpstr>Слайд 10</vt:lpstr>
      <vt:lpstr>Слайд 11</vt:lpstr>
      <vt:lpstr>Слайд 12</vt:lpstr>
      <vt:lpstr>Слайд 13</vt:lpstr>
      <vt:lpstr>Слайд 14</vt:lpstr>
      <vt:lpstr>Слайд 15</vt:lpstr>
      <vt:lpstr>ВРОЖДЕННАЯ КОСОЛАПОСТЬ </vt:lpstr>
      <vt:lpstr>Клиническая картина  </vt:lpstr>
      <vt:lpstr>Лечение</vt:lpstr>
      <vt:lpstr>Слайд 19</vt:lpstr>
      <vt:lpstr>Слайд 20</vt:lpstr>
      <vt:lpstr>Слайд 21</vt:lpstr>
      <vt:lpstr>Слайд 22</vt:lpstr>
      <vt:lpstr>ВРОЖДЕННАЯ МЫШЕЧНАЯ КРИВОШЕЯ</vt:lpstr>
      <vt:lpstr>Клиника</vt:lpstr>
      <vt:lpstr>Синдром Клиппеля—Фейля  </vt:lpstr>
      <vt:lpstr>Шейные ребра</vt:lpstr>
      <vt:lpstr>Слайд 27</vt:lpstr>
      <vt:lpstr>Кривошея при вывихах и переломах шейных позвонков</vt:lpstr>
      <vt:lpstr>Слайд 29</vt:lpstr>
      <vt:lpstr>Слайд 30</vt:lpstr>
      <vt:lpstr>ВРОЖДЕННАЯ КОСОРУКОСТЬ</vt:lpstr>
      <vt:lpstr>Врожденная лучевая косорукость  </vt:lpstr>
      <vt:lpstr>Слайд 33</vt:lpstr>
      <vt:lpstr>Слайд 34</vt:lpstr>
      <vt:lpstr>Амниотические перетяжки</vt:lpstr>
      <vt:lpstr>СИНДАКТИЛИЯ</vt:lpstr>
      <vt:lpstr>Слайд 37</vt:lpstr>
      <vt:lpstr>Слайд 38</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Врожденные деформации костно-мышечной системы</dc:title>
  <dc:creator>Image&amp;Matros™</dc:creator>
  <cp:lastModifiedBy>Image&amp;Matros™</cp:lastModifiedBy>
  <cp:revision>18</cp:revision>
  <dcterms:created xsi:type="dcterms:W3CDTF">2015-03-17T12:19:36Z</dcterms:created>
  <dcterms:modified xsi:type="dcterms:W3CDTF">2015-03-17T14:05:20Z</dcterms:modified>
</cp:coreProperties>
</file>