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93" r:id="rId3"/>
    <p:sldId id="294" r:id="rId4"/>
    <p:sldId id="288" r:id="rId5"/>
    <p:sldId id="263" r:id="rId6"/>
    <p:sldId id="264" r:id="rId7"/>
    <p:sldId id="295" r:id="rId8"/>
    <p:sldId id="285" r:id="rId9"/>
    <p:sldId id="284" r:id="rId10"/>
    <p:sldId id="267" r:id="rId11"/>
    <p:sldId id="272" r:id="rId12"/>
    <p:sldId id="266" r:id="rId13"/>
    <p:sldId id="282" r:id="rId14"/>
    <p:sldId id="283" r:id="rId15"/>
    <p:sldId id="299" r:id="rId16"/>
    <p:sldId id="265" r:id="rId17"/>
    <p:sldId id="281" r:id="rId18"/>
    <p:sldId id="270" r:id="rId19"/>
    <p:sldId id="269" r:id="rId20"/>
    <p:sldId id="271" r:id="rId21"/>
    <p:sldId id="274" r:id="rId22"/>
    <p:sldId id="273" r:id="rId23"/>
    <p:sldId id="268" r:id="rId24"/>
    <p:sldId id="298" r:id="rId25"/>
    <p:sldId id="300" r:id="rId26"/>
    <p:sldId id="301" r:id="rId27"/>
    <p:sldId id="275" r:id="rId28"/>
    <p:sldId id="277" r:id="rId29"/>
    <p:sldId id="279" r:id="rId30"/>
    <p:sldId id="287" r:id="rId31"/>
    <p:sldId id="29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E24-E5DA-479B-8EF2-8BC62545A00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8DA4B89-6821-4C5D-8E37-D331CC6EE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E24-E5DA-479B-8EF2-8BC62545A00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8DA4B89-6821-4C5D-8E37-D331CC6EE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E24-E5DA-479B-8EF2-8BC62545A00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B89-6821-4C5D-8E37-D331CC6EE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E24-E5DA-479B-8EF2-8BC62545A00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B89-6821-4C5D-8E37-D331CC6EE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E24-E5DA-479B-8EF2-8BC62545A00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8DA4B89-6821-4C5D-8E37-D331CC6EE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E24-E5DA-479B-8EF2-8BC62545A00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B89-6821-4C5D-8E37-D331CC6EE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E24-E5DA-479B-8EF2-8BC62545A00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B89-6821-4C5D-8E37-D331CC6EE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E24-E5DA-479B-8EF2-8BC62545A00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B89-6821-4C5D-8E37-D331CC6EE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E24-E5DA-479B-8EF2-8BC62545A00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B89-6821-4C5D-8E37-D331CC6EE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E24-E5DA-479B-8EF2-8BC62545A00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B89-6821-4C5D-8E37-D331CC6EE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E24-E5DA-479B-8EF2-8BC62545A00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B89-6821-4C5D-8E37-D331CC6EE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D29E24-E5DA-479B-8EF2-8BC62545A00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8DA4B89-6821-4C5D-8E37-D331CC6EE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wipe dir="u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9753600" cy="7267576"/>
          </a:xfrm>
          <a:prstGeom prst="rect">
            <a:avLst/>
          </a:prstGeom>
          <a:noFill/>
        </p:spPr>
      </p:pic>
      <p:pic>
        <p:nvPicPr>
          <p:cNvPr id="4" name="Содержимое 3" descr="DSCN1313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-449143" y="0"/>
            <a:ext cx="9793288" cy="7489826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-576263" y="620713"/>
            <a:ext cx="9720263" cy="2663825"/>
          </a:xfrm>
        </p:spPr>
        <p:txBody>
          <a:bodyPr>
            <a:noAutofit/>
          </a:bodyPr>
          <a:lstStyle/>
          <a:p>
            <a:pPr algn="ctr"/>
            <a:r>
              <a:rPr lang="ru-RU" sz="4400" b="1" cap="none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</a:t>
            </a:r>
            <a:r>
              <a:rPr lang="ru-RU" sz="4400" b="1" cap="none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азвитие ребёнка старшего дошкольного возраста в процессе ознакомления с народным </a:t>
            </a:r>
            <a:r>
              <a:rPr lang="en-US" sz="4400" b="1" cap="none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en-US" sz="4400" b="1" cap="none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4400" b="1" cap="none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декоративно-прикладным искусством</a:t>
            </a:r>
            <a:endParaRPr lang="ru-RU" sz="4400" b="1" cap="none" dirty="0">
              <a:ln w="19050">
                <a:solidFill>
                  <a:schemeClr val="tx1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3-33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-598383" y="0"/>
            <a:ext cx="9742383" cy="7029400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1268760"/>
            <a:ext cx="8038728" cy="5471741"/>
          </a:xfrm>
        </p:spPr>
        <p:txBody>
          <a:bodyPr>
            <a:noAutofit/>
          </a:bodyPr>
          <a:lstStyle/>
          <a:p>
            <a:r>
              <a:rPr lang="ru-RU" sz="54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     Критерии опыта</a:t>
            </a:r>
            <a:br>
              <a:rPr lang="ru-RU" sz="54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</a:br>
            <a:r>
              <a:rPr lang="ru-RU" sz="54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     </a:t>
            </a:r>
            <a: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-актуальность</a:t>
            </a:r>
            <a:b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</a:br>
            <a: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          -научность</a:t>
            </a:r>
            <a:b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</a:br>
            <a: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          -новизна</a:t>
            </a:r>
            <a:b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</a:br>
            <a: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          -результативность</a:t>
            </a:r>
            <a:b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</a:br>
            <a: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          -стабильность</a:t>
            </a:r>
            <a:b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</a:br>
            <a: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         - возможность </a:t>
            </a:r>
            <a: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творческого</a:t>
            </a:r>
            <a:b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</a:br>
            <a:r>
              <a:rPr lang="ru-RU" sz="3200" b="1" cap="none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       </a:t>
            </a:r>
            <a: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 применения </a:t>
            </a:r>
            <a:r>
              <a:rPr lang="ru-RU" sz="3200" b="1" cap="none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материалов опыта</a:t>
            </a:r>
            <a:b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</a:br>
            <a:r>
              <a:rPr lang="ru-RU" sz="3200" b="1" cap="none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          </a:t>
            </a:r>
            <a: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в </a:t>
            </a:r>
            <a:r>
              <a:rPr lang="ru-RU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практике           </a:t>
            </a:r>
            <a:endParaRPr lang="ru-RU" sz="3200" b="1" cap="none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57800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+mn-lt"/>
              </a:rPr>
              <a:t> основные элементы представляемого опыта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+mn-lt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+mn-lt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+mn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+mn-lt"/>
              </a:rPr>
              <a:t>-</a:t>
            </a:r>
            <a:r>
              <a:rPr lang="ru-RU" sz="2700" b="1" dirty="0" smtClean="0">
                <a:latin typeface="+mn-lt"/>
              </a:rPr>
              <a:t>теоретическая часть</a:t>
            </a:r>
            <a:br>
              <a:rPr lang="ru-RU" sz="2700" b="1" dirty="0" smtClean="0">
                <a:latin typeface="+mn-lt"/>
              </a:rPr>
            </a:br>
            <a:r>
              <a:rPr lang="ru-RU" sz="2700" b="1" dirty="0" smtClean="0">
                <a:latin typeface="+mn-lt"/>
              </a:rPr>
              <a:t>-описание опыта</a:t>
            </a:r>
            <a:br>
              <a:rPr lang="ru-RU" sz="2700" b="1" dirty="0" smtClean="0">
                <a:latin typeface="+mn-lt"/>
              </a:rPr>
            </a:br>
            <a:r>
              <a:rPr lang="ru-RU" sz="2700" b="1" dirty="0" smtClean="0">
                <a:latin typeface="+mn-lt"/>
              </a:rPr>
              <a:t>-перспективный план</a:t>
            </a:r>
            <a:br>
              <a:rPr lang="ru-RU" sz="2700" b="1" dirty="0" smtClean="0">
                <a:latin typeface="+mn-lt"/>
              </a:rPr>
            </a:br>
            <a:r>
              <a:rPr lang="ru-RU" sz="2700" b="1" dirty="0" smtClean="0">
                <a:latin typeface="+mn-lt"/>
              </a:rPr>
              <a:t>-конспекты занятий</a:t>
            </a:r>
            <a:br>
              <a:rPr lang="ru-RU" sz="2700" b="1" dirty="0" smtClean="0">
                <a:latin typeface="+mn-lt"/>
              </a:rPr>
            </a:br>
            <a:r>
              <a:rPr lang="ru-RU" sz="2700" b="1" dirty="0" smtClean="0">
                <a:latin typeface="+mn-lt"/>
              </a:rPr>
              <a:t>-описание дидактических игр и упражнений с фотографиями</a:t>
            </a:r>
            <a:br>
              <a:rPr lang="ru-RU" sz="2700" b="1" dirty="0" smtClean="0">
                <a:latin typeface="+mn-lt"/>
              </a:rPr>
            </a:br>
            <a:r>
              <a:rPr lang="ru-RU" sz="2700" b="1" dirty="0" smtClean="0">
                <a:latin typeface="+mn-lt"/>
              </a:rPr>
              <a:t>-литературный и фольклорный материал</a:t>
            </a:r>
            <a:br>
              <a:rPr lang="ru-RU" sz="2700" b="1" dirty="0" smtClean="0">
                <a:latin typeface="+mn-lt"/>
              </a:rPr>
            </a:br>
            <a:r>
              <a:rPr lang="ru-RU" sz="2700" b="1" dirty="0" smtClean="0">
                <a:latin typeface="+mn-lt"/>
              </a:rPr>
              <a:t>-сценарии развлечения, праздники; физкультминутки</a:t>
            </a:r>
            <a:br>
              <a:rPr lang="ru-RU" sz="2700" b="1" dirty="0" smtClean="0">
                <a:latin typeface="+mn-lt"/>
              </a:rPr>
            </a:br>
            <a:r>
              <a:rPr lang="ru-RU" sz="2700" b="1" dirty="0" smtClean="0">
                <a:latin typeface="+mn-lt"/>
              </a:rPr>
              <a:t>-фотоматериал</a:t>
            </a:r>
            <a:br>
              <a:rPr lang="ru-RU" sz="2700" b="1" dirty="0" smtClean="0">
                <a:latin typeface="+mn-lt"/>
              </a:rPr>
            </a:br>
            <a:r>
              <a:rPr lang="ru-RU" sz="2700" b="1" dirty="0" smtClean="0">
                <a:latin typeface="+mn-lt"/>
              </a:rPr>
              <a:t>-текст выступления</a:t>
            </a:r>
            <a:br>
              <a:rPr lang="ru-RU" sz="2700" b="1" dirty="0" smtClean="0">
                <a:latin typeface="+mn-lt"/>
              </a:rPr>
            </a:br>
            <a:endParaRPr lang="ru-RU" sz="2700" b="1" dirty="0">
              <a:latin typeface="+mn-lt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pic>
        <p:nvPicPr>
          <p:cNvPr id="4" name="Содержимое 3" descr="DSCN1328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403648" y="1268760"/>
            <a:ext cx="7345362" cy="5040312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98563" y="457200"/>
            <a:ext cx="7945437" cy="5708650"/>
          </a:xfrm>
        </p:spPr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b="1" cap="none" dirty="0" smtClean="0">
                <a:ln/>
                <a:solidFill>
                  <a:schemeClr val="accent3"/>
                </a:solidFill>
                <a:effectLst/>
                <a:latin typeface="+mn-lt"/>
              </a:rPr>
              <a:t>Алгоритм ознакомления детей с декоративно-прикладным искусством и формирования у них навыков декоративного рисования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effectLst/>
                <a:latin typeface="+mn-lt"/>
              </a:rPr>
              <a:t/>
            </a:r>
            <a:br>
              <a:rPr lang="ru-RU" sz="2800" b="1" cap="none" dirty="0" smtClean="0">
                <a:ln/>
                <a:solidFill>
                  <a:schemeClr val="accent3"/>
                </a:solidFill>
                <a:effectLst/>
                <a:latin typeface="+mn-lt"/>
              </a:rPr>
            </a:br>
            <a:r>
              <a:rPr lang="ru-RU" sz="2800" b="1" cap="none" dirty="0" smtClean="0">
                <a:ln/>
                <a:solidFill>
                  <a:schemeClr val="accent3"/>
                </a:solidFill>
                <a:effectLst/>
                <a:latin typeface="+mn-lt"/>
              </a:rPr>
              <a:t>   * </a:t>
            </a:r>
            <a:r>
              <a:rPr lang="ru-RU" sz="28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знакомство с историей народного промысла и       выделение основных элементов узора; освоение этих элементов;</a:t>
            </a:r>
            <a:br>
              <a:rPr lang="ru-RU" sz="28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</a:br>
            <a:r>
              <a:rPr lang="ru-RU" sz="28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 *углубление знаний о промысле, выделение более сложных элементов, их освоение; знакомство с особенностями декоративной композиции;</a:t>
            </a:r>
            <a:br>
              <a:rPr lang="ru-RU" sz="28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</a:br>
            <a:r>
              <a:rPr lang="ru-RU" sz="28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  * творческое использование полученных знаний и сформированных навыков и умений.</a:t>
            </a:r>
            <a:endParaRPr lang="ru-RU" sz="2800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b="1" cap="none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Развивающая среда</a:t>
            </a:r>
            <a:endParaRPr lang="ru-RU" sz="4800" b="1" cap="none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" name="Содержимое 3" descr="DSCN1266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259632" y="1484784"/>
            <a:ext cx="7129462" cy="4681537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pic>
        <p:nvPicPr>
          <p:cNvPr id="4" name="Содержимое 3" descr="DSCN1338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187624" y="1340768"/>
            <a:ext cx="7705725" cy="4967287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Игра «Цветовой круг»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4" name="Содержимое 3" descr="CIMG6058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331640" y="1340768"/>
            <a:ext cx="6911975" cy="4752975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Игра «Художественные часы»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4" name="Содержимое 3" descr="DSCN1249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259632" y="1628800"/>
            <a:ext cx="6842125" cy="4683125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Игра «собери гжельскую розу»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5" name="Содержимое 4" descr="DSCN1269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582738" y="1412875"/>
            <a:ext cx="7561262" cy="4608513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Игра «юный реставратор»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4" name="Содержимое 3" descr="DSCN1238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331640" y="1340768"/>
            <a:ext cx="7127875" cy="4811712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Игра «найди пару»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4" name="Содержимое 3" descr="DSCN1271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187624" y="1412776"/>
            <a:ext cx="7488237" cy="4824413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Игра «составь </a:t>
            </a:r>
            <a:r>
              <a:rPr lang="ru-RU" dirty="0" err="1" smtClean="0"/>
              <a:t>петриковский</a:t>
            </a:r>
            <a:r>
              <a:rPr lang="ru-RU" dirty="0" smtClean="0"/>
              <a:t> узор»</a:t>
            </a:r>
            <a:endParaRPr lang="ru-RU" dirty="0"/>
          </a:p>
        </p:txBody>
      </p:sp>
      <p:pic>
        <p:nvPicPr>
          <p:cNvPr id="4" name="Содержимое 3" descr="DSCN1275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229102" y="1356937"/>
            <a:ext cx="6985000" cy="4738687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Игра «укрась дымковскую игрушку»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4" name="Содержимое 3" descr="DSCN1273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259632" y="1484784"/>
            <a:ext cx="6911975" cy="4738687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pic>
        <p:nvPicPr>
          <p:cNvPr id="1028" name="Picture 4" descr="C:\Users\Andrei\Desktop\DSCN124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340768"/>
            <a:ext cx="7560840" cy="52565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+mn-lt"/>
              </a:rPr>
              <a:t>мнемотаблица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+mn-lt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DSCN127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59632" y="1412776"/>
            <a:ext cx="7344816" cy="4824536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pic>
        <p:nvPicPr>
          <p:cNvPr id="4" name="Picture 3" descr="C:\Users\Andrei\Desktop\папка\фото опыта\DSCN130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268760"/>
            <a:ext cx="7273925" cy="496728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Использование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интерактивной доски </a:t>
            </a:r>
            <a:endParaRPr lang="ru-RU" dirty="0"/>
          </a:p>
        </p:txBody>
      </p:sp>
      <p:pic>
        <p:nvPicPr>
          <p:cNvPr id="4" name="Содержимое 3" descr="CIMG6133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116013" y="1341438"/>
            <a:ext cx="8027987" cy="5040312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pic>
        <p:nvPicPr>
          <p:cNvPr id="4" name="Содержимое 3" descr="CIMG6129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331640" y="1556792"/>
            <a:ext cx="7129462" cy="4535487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Игра «что  лишнее»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4" name="Содержимое 3" descr="DSCN1236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259632" y="1412776"/>
            <a:ext cx="7416800" cy="4679950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pic>
        <p:nvPicPr>
          <p:cNvPr id="4" name="Содержимое 3" descr="DSCN1230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187624" y="1340768"/>
            <a:ext cx="7632700" cy="4738687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Игра «четвёртый лишний»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4" name="Содержимое 3" descr="DSCN1243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259632" y="1628800"/>
            <a:ext cx="6911975" cy="4525962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pic>
        <p:nvPicPr>
          <p:cNvPr id="4" name="Содержимое 3" descr="1.pn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582738" y="1341438"/>
            <a:ext cx="7561262" cy="5040312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41375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результативность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1026" name="Picture 2" descr="C:\Users\Andrei\Desktop\Безымянны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7379" y="1196752"/>
            <a:ext cx="7956376" cy="511256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pic>
        <p:nvPicPr>
          <p:cNvPr id="4" name="Содержимое 3" descr="CIMG6134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2447925" y="1341438"/>
            <a:ext cx="6696075" cy="4738687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pic>
        <p:nvPicPr>
          <p:cNvPr id="4" name="Содержимое 3" descr="DSCN1256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331640" y="1412776"/>
            <a:ext cx="6840537" cy="4738687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pic>
        <p:nvPicPr>
          <p:cNvPr id="4" name="Содержимое 3" descr="20150403_100336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583668" y="1196752"/>
            <a:ext cx="5976664" cy="5358226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pic>
        <p:nvPicPr>
          <p:cNvPr id="4" name="Содержимое 3" descr="20150403_154203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259632" y="1196752"/>
            <a:ext cx="7632700" cy="5111750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pic>
        <p:nvPicPr>
          <p:cNvPr id="4" name="Содержимое 3" descr="68769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115616" y="908670"/>
            <a:ext cx="7530805" cy="5040659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2466975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n>
                  <a:solidFill>
                    <a:srgbClr val="FF000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Возможность творческого применения</a:t>
            </a:r>
            <a:endParaRPr lang="ru-RU" sz="4000" b="1" dirty="0">
              <a:ln>
                <a:solidFill>
                  <a:srgbClr val="FF0000"/>
                </a:solidFill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ndrei\Desktop\фон\23-3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55576" y="476672"/>
            <a:ext cx="8020050" cy="5328816"/>
          </a:xfrm>
        </p:spPr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4000" b="1" u="sng" cap="none" dirty="0" smtClean="0">
                <a:ln>
                  <a:solidFill>
                    <a:srgbClr val="0070C0"/>
                  </a:solidFill>
                </a:ln>
                <a:solidFill>
                  <a:schemeClr val="accent3"/>
                </a:solidFill>
                <a:effectLst/>
              </a:rPr>
              <a:t>Выводы</a:t>
            </a:r>
            <a:r>
              <a:rPr lang="ru-RU" b="1" cap="none" dirty="0" smtClean="0">
                <a:ln/>
                <a:solidFill>
                  <a:schemeClr val="accent3"/>
                </a:solidFill>
                <a:effectLst/>
              </a:rPr>
              <a:t/>
            </a:r>
            <a:br>
              <a:rPr lang="ru-RU" b="1" cap="none" dirty="0" smtClean="0">
                <a:ln/>
                <a:solidFill>
                  <a:schemeClr val="accent3"/>
                </a:solidFill>
                <a:effectLst/>
              </a:rPr>
            </a:br>
            <a:r>
              <a:rPr lang="ru-RU" b="1" cap="none" dirty="0" smtClean="0">
                <a:ln/>
                <a:solidFill>
                  <a:schemeClr val="accent3"/>
                </a:solidFill>
                <a:effectLst/>
              </a:rPr>
              <a:t/>
            </a:r>
            <a:br>
              <a:rPr lang="ru-RU" b="1" cap="none" dirty="0" smtClean="0">
                <a:ln/>
                <a:solidFill>
                  <a:schemeClr val="accent3"/>
                </a:solidFill>
                <a:effectLst/>
              </a:rPr>
            </a:br>
            <a:r>
              <a:rPr lang="ru-RU" b="1" cap="none" dirty="0" smtClean="0">
                <a:ln/>
                <a:solidFill>
                  <a:schemeClr val="accent3"/>
                </a:solidFill>
                <a:effectLst/>
              </a:rPr>
              <a:t>в </a:t>
            </a:r>
            <a:r>
              <a:rPr lang="ru-RU" sz="2400" b="1" cap="none" dirty="0" smtClean="0">
                <a:ln/>
                <a:solidFill>
                  <a:schemeClr val="accent3"/>
                </a:solidFill>
                <a:effectLst/>
              </a:rPr>
              <a:t>старшем дошкольном возрасте дети способны не только воспринимать произведения декоративно-прикладного искусства, но и создавать собственные по мотивам того или иного промысла.</a:t>
            </a:r>
            <a:br>
              <a:rPr lang="ru-RU" sz="2400" b="1" cap="none" dirty="0" smtClean="0">
                <a:ln/>
                <a:solidFill>
                  <a:schemeClr val="accent3"/>
                </a:solidFill>
                <a:effectLst/>
              </a:rPr>
            </a:br>
            <a:r>
              <a:rPr lang="ru-RU" b="1" cap="none" dirty="0" err="1" smtClean="0">
                <a:ln/>
                <a:solidFill>
                  <a:schemeClr val="accent3"/>
                </a:solidFill>
                <a:effectLst/>
              </a:rPr>
              <a:t>ц</a:t>
            </a:r>
            <a:r>
              <a:rPr lang="ru-RU" sz="2400" b="1" cap="none" dirty="0" err="1" smtClean="0">
                <a:ln/>
                <a:solidFill>
                  <a:schemeClr val="accent3"/>
                </a:solidFill>
                <a:effectLst/>
              </a:rPr>
              <a:t>еленапрвленная</a:t>
            </a:r>
            <a:r>
              <a:rPr lang="ru-RU" sz="2400" b="1" cap="none" dirty="0" smtClean="0">
                <a:ln/>
                <a:solidFill>
                  <a:schemeClr val="accent3"/>
                </a:solidFill>
                <a:effectLst/>
              </a:rPr>
              <a:t> работа по ознакомлению детей с декоративно-прикладным искусством в сочетании с развитием их изобразительных навыков оказывает заметное влияние на всестороннее развитие детей</a:t>
            </a:r>
            <a:br>
              <a:rPr lang="ru-RU" sz="2400" b="1" cap="none" dirty="0" smtClean="0">
                <a:ln/>
                <a:solidFill>
                  <a:schemeClr val="accent3"/>
                </a:solidFill>
                <a:effectLst/>
              </a:rPr>
            </a:br>
            <a:endParaRPr lang="ru-RU" b="1" cap="none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Andrei\Desktop\фон\23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pic>
        <p:nvPicPr>
          <p:cNvPr id="3074" name="Picture 2" descr="C:\Users\Andrei\Desktop\фон\11_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7966" y="764704"/>
            <a:ext cx="8028384" cy="5544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699792" y="1412776"/>
            <a:ext cx="3024188" cy="3240087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800" b="1" cap="none" dirty="0" smtClean="0">
                <a:ln/>
                <a:solidFill>
                  <a:schemeClr val="accent3"/>
                </a:solidFill>
                <a:effectLst/>
              </a:rPr>
              <a:t>     </a:t>
            </a:r>
            <a:r>
              <a:rPr lang="ru-RU" sz="3200" b="1" cap="none" dirty="0" smtClean="0">
                <a:ln/>
                <a:solidFill>
                  <a:srgbClr val="FF0000"/>
                </a:solidFill>
                <a:effectLst/>
              </a:rPr>
              <a:t>СПАСИБО</a:t>
            </a:r>
            <a:br>
              <a:rPr lang="ru-RU" sz="3200" b="1" cap="none" dirty="0" smtClean="0">
                <a:ln/>
                <a:solidFill>
                  <a:srgbClr val="FF0000"/>
                </a:solidFill>
                <a:effectLst/>
              </a:rPr>
            </a:br>
            <a:r>
              <a:rPr lang="ru-RU" sz="3200" b="1" cap="none" dirty="0" smtClean="0">
                <a:ln/>
                <a:solidFill>
                  <a:srgbClr val="FF0000"/>
                </a:solidFill>
                <a:effectLst/>
              </a:rPr>
              <a:t>          ЗА </a:t>
            </a:r>
            <a:br>
              <a:rPr lang="ru-RU" sz="3200" b="1" cap="none" dirty="0" smtClean="0">
                <a:ln/>
                <a:solidFill>
                  <a:srgbClr val="FF0000"/>
                </a:solidFill>
                <a:effectLst/>
              </a:rPr>
            </a:br>
            <a:r>
              <a:rPr lang="ru-RU" sz="3200" b="1" cap="none" dirty="0" smtClean="0">
                <a:ln/>
                <a:solidFill>
                  <a:srgbClr val="FF0000"/>
                </a:solidFill>
                <a:effectLst/>
              </a:rPr>
              <a:t>   ВНИМАНИЕ</a:t>
            </a:r>
            <a:endParaRPr lang="ru-RU" sz="3200" b="1" cap="none" dirty="0">
              <a:ln/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349</TotalTime>
  <Words>90</Words>
  <Application>Microsoft Office PowerPoint</Application>
  <PresentationFormat>Экран (4:3)</PresentationFormat>
  <Paragraphs>20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Трек</vt:lpstr>
      <vt:lpstr>Развитие ребёнка старшего дошкольного возраста в процессе ознакомления с народным  декоративно-прикладным искусством</vt:lpstr>
      <vt:lpstr>       Критерии опыта        -актуальность             -научность             -новизна             -результативность             -стабильность            - возможность творческого              применения  материалов опыта              в практике           </vt:lpstr>
      <vt:lpstr> основные элементы представляемого опыта  -теоретическая часть -описание опыта -перспективный план -конспекты занятий -описание дидактических игр и упражнений с фотографиями -литературный и фольклорный материал -сценарии развлечения, праздники; физкультминутки -фотоматериал -текст выступления </vt:lpstr>
      <vt:lpstr>Презентация PowerPoint</vt:lpstr>
      <vt:lpstr>Алгоритм ознакомления детей с декоративно-прикладным искусством и формирования у них навыков декоративного рисования    * знакомство с историей народного промысла и       выделение основных элементов узора; освоение этих элементов;   *углубление знаний о промысле, выделение более сложных элементов, их освоение; знакомство с особенностями декоративной композиции;    * творческое использование полученных знаний и сформированных навыков и умений.</vt:lpstr>
      <vt:lpstr>Развивающая среда</vt:lpstr>
      <vt:lpstr>Презентация PowerPoint</vt:lpstr>
      <vt:lpstr>Игра «Цветовой круг»</vt:lpstr>
      <vt:lpstr>Игра «Художественные часы»</vt:lpstr>
      <vt:lpstr>Игра «собери гжельскую розу»</vt:lpstr>
      <vt:lpstr>Игра «юный реставратор»</vt:lpstr>
      <vt:lpstr>Игра «найди пару»</vt:lpstr>
      <vt:lpstr>Игра «составь петриковский узор»</vt:lpstr>
      <vt:lpstr>Игра «укрась дымковскую игрушку»</vt:lpstr>
      <vt:lpstr>мнемотаблица</vt:lpstr>
      <vt:lpstr>Презентация PowerPoint</vt:lpstr>
      <vt:lpstr>Презентация PowerPoint</vt:lpstr>
      <vt:lpstr>Использование  интерактивной доски </vt:lpstr>
      <vt:lpstr>Презентация PowerPoint</vt:lpstr>
      <vt:lpstr>Игра «что  лишнее»</vt:lpstr>
      <vt:lpstr>Презентация PowerPoint</vt:lpstr>
      <vt:lpstr>Игра «четвёртый лишний»</vt:lpstr>
      <vt:lpstr>Презентация PowerPoint</vt:lpstr>
      <vt:lpstr>результативность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Возможность творческого применения</vt:lpstr>
      <vt:lpstr>Выводы  в старшем дошкольном возрасте дети способны не только воспринимать произведения декоративно-прикладного искусства, но и создавать собственные по мотивам того или иного промысла. целенапрвленная работа по ознакомлению детей с декоративно-прикладным искусством в сочетании с развитием их изобразительных навыков оказывает заметное влияние на всестороннее развитие детей </vt:lpstr>
      <vt:lpstr>     СПАСИБО           ЗА    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ребёнка старшего дошкольного возраста в процессе ознакомления с народным декоративно-прикладным искусством</dc:title>
  <dc:creator>Andrei</dc:creator>
  <cp:lastModifiedBy>User</cp:lastModifiedBy>
  <cp:revision>35</cp:revision>
  <dcterms:created xsi:type="dcterms:W3CDTF">2015-04-14T17:17:21Z</dcterms:created>
  <dcterms:modified xsi:type="dcterms:W3CDTF">2015-04-26T14:23:40Z</dcterms:modified>
</cp:coreProperties>
</file>