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19E11-4BA1-48EE-91DC-F50A4EA8AD72}" type="datetimeFigureOut">
              <a:rPr lang="ru-RU" smtClean="0"/>
              <a:t>18.01.2015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58E2-7DCB-4CE2-ACED-316B4F09C37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19E11-4BA1-48EE-91DC-F50A4EA8AD72}" type="datetimeFigureOut">
              <a:rPr lang="ru-RU" smtClean="0"/>
              <a:t>18.01.2015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58E2-7DCB-4CE2-ACED-316B4F09C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19E11-4BA1-48EE-91DC-F50A4EA8AD72}" type="datetimeFigureOut">
              <a:rPr lang="ru-RU" smtClean="0"/>
              <a:t>18.01.2015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58E2-7DCB-4CE2-ACED-316B4F09C37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19E11-4BA1-48EE-91DC-F50A4EA8AD72}" type="datetimeFigureOut">
              <a:rPr lang="ru-RU" smtClean="0"/>
              <a:t>18.01.2015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58E2-7DCB-4CE2-ACED-316B4F09C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19E11-4BA1-48EE-91DC-F50A4EA8AD72}" type="datetimeFigureOut">
              <a:rPr lang="ru-RU" smtClean="0"/>
              <a:t>18.01.2015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58E2-7DCB-4CE2-ACED-316B4F09C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19E11-4BA1-48EE-91DC-F50A4EA8AD72}" type="datetimeFigureOut">
              <a:rPr lang="ru-RU" smtClean="0"/>
              <a:t>18.01.2015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58E2-7DCB-4CE2-ACED-316B4F09C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19E11-4BA1-48EE-91DC-F50A4EA8AD72}" type="datetimeFigureOut">
              <a:rPr lang="ru-RU" smtClean="0"/>
              <a:t>18.01.2015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58E2-7DCB-4CE2-ACED-316B4F09C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19E11-4BA1-48EE-91DC-F50A4EA8AD72}" type="datetimeFigureOut">
              <a:rPr lang="ru-RU" smtClean="0"/>
              <a:t>18.01.2015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58E2-7DCB-4CE2-ACED-316B4F09C37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06219E11-4BA1-48EE-91DC-F50A4EA8AD72}" type="datetimeFigureOut">
              <a:rPr lang="ru-RU" smtClean="0"/>
              <a:t>18.01.2015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C0F58E2-7DCB-4CE2-ACED-316B4F09C37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19E11-4BA1-48EE-91DC-F50A4EA8AD72}" type="datetimeFigureOut">
              <a:rPr lang="ru-RU" smtClean="0"/>
              <a:t>18.01.2015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58E2-7DCB-4CE2-ACED-316B4F09C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19E11-4BA1-48EE-91DC-F50A4EA8AD72}" type="datetimeFigureOut">
              <a:rPr lang="ru-RU" smtClean="0"/>
              <a:t>18.01.2015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58E2-7DCB-4CE2-ACED-316B4F09C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6219E11-4BA1-48EE-91DC-F50A4EA8AD72}" type="datetimeFigureOut">
              <a:rPr lang="ru-RU" smtClean="0"/>
              <a:t>18.01.2015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C0F58E2-7DCB-4CE2-ACED-316B4F09C37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0%D1%83%D1%81%D0%B0%D0%BA" TargetMode="External"/><Relationship Id="rId13" Type="http://schemas.openxmlformats.org/officeDocument/2006/relationships/hyperlink" Target="https://ru.wikipedia.org/wiki/%D0%97%D1%80%D0%B5%D0%BD%D0%B8%D0%B5" TargetMode="External"/><Relationship Id="rId18" Type="http://schemas.openxmlformats.org/officeDocument/2006/relationships/hyperlink" Target="https://ru.wikipedia.org/wiki/%D0%9F%D1%82%D0%B8%D1%86%D1%8B" TargetMode="External"/><Relationship Id="rId3" Type="http://schemas.openxmlformats.org/officeDocument/2006/relationships/hyperlink" Target="https://ru.wikipedia.org/wiki/%D0%A0%D0%BE%D0%B4_(%D0%B1%D0%B8%D0%BE%D0%BB%D0%BE%D0%B3%D0%B8%D1%8F)" TargetMode="External"/><Relationship Id="rId21" Type="http://schemas.openxmlformats.org/officeDocument/2006/relationships/hyperlink" Target="https://ru.wikipedia.org/wiki/%D0%97%D0%B0%D1%8F%D1%86_%D0%BC%D0%B0%D0%BD%D1%8C%D1%87%D0%B6%D1%83%D1%80%D1%81%D0%BA%D0%B8%D0%B9" TargetMode="External"/><Relationship Id="rId7" Type="http://schemas.openxmlformats.org/officeDocument/2006/relationships/hyperlink" Target="https://ru.wikipedia.org/wiki/%D0%9A%D0%BB%D1%8E%D1%87%D0%B8%D1%86%D0%B0" TargetMode="External"/><Relationship Id="rId12" Type="http://schemas.openxmlformats.org/officeDocument/2006/relationships/hyperlink" Target="https://ru.wikipedia.org/wiki/%D0%93%D0%BB%D0%B0%D0%B7%D0%B0" TargetMode="External"/><Relationship Id="rId17" Type="http://schemas.openxmlformats.org/officeDocument/2006/relationships/hyperlink" Target="https://ru.wikipedia.org/wiki/%D0%A5%D0%B8%D1%89%D0%BD%D1%8B%D0%B5" TargetMode="External"/><Relationship Id="rId2" Type="http://schemas.openxmlformats.org/officeDocument/2006/relationships/hyperlink" Target="https://ru.wikipedia.org/wiki/%D0%9B%D0%B0%D1%82%D0%B8%D0%BD%D1%81%D0%BA%D0%B8%D0%B9_%D1%8F%D0%B7%D1%8B%D0%BA" TargetMode="External"/><Relationship Id="rId16" Type="http://schemas.openxmlformats.org/officeDocument/2006/relationships/hyperlink" Target="https://ru.wikipedia.org/wiki/%D0%A7%D0%B5%D0%BB%D0%BE%D0%B2%D0%B5%D0%BA" TargetMode="External"/><Relationship Id="rId20" Type="http://schemas.openxmlformats.org/officeDocument/2006/relationships/hyperlink" Target="https://ru.wikipedia.org/wiki/%D0%97%D0%B0%D1%8F%D1%86-%D0%B1%D0%B5%D0%BB%D1%8F%D0%BA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ru.wikipedia.org/wiki/%D0%90%D0%BD%D1%82%D0%B0%D1%80%D0%BA%D1%82%D0%B8%D0%B4%D0%B0" TargetMode="External"/><Relationship Id="rId11" Type="http://schemas.openxmlformats.org/officeDocument/2006/relationships/hyperlink" Target="https://ru.wikipedia.org/wiki/%D0%A8%D0%B5%D1%80%D1%81%D1%82%D1%8C" TargetMode="External"/><Relationship Id="rId5" Type="http://schemas.openxmlformats.org/officeDocument/2006/relationships/hyperlink" Target="https://ru.wikipedia.org/wiki/%D0%90%D0%B2%D1%81%D1%82%D1%80%D0%B0%D0%BB%D0%B8%D1%8F" TargetMode="External"/><Relationship Id="rId15" Type="http://schemas.openxmlformats.org/officeDocument/2006/relationships/hyperlink" Target="https://ru.wikipedia.org/wiki/%D0%A1%D0%BB%D1%83%D1%85_(%D0%BE%D1%89%D1%83%D1%89%D0%B5%D0%BD%D0%B8%D0%B5)" TargetMode="External"/><Relationship Id="rId23" Type="http://schemas.openxmlformats.org/officeDocument/2006/relationships/image" Target="../media/image2.jpeg"/><Relationship Id="rId10" Type="http://schemas.openxmlformats.org/officeDocument/2006/relationships/hyperlink" Target="https://ru.wikipedia.org/wiki/%D0%9A%D1%80%D0%BE%D0%BB%D0%B8%D0%BA%D0%B8" TargetMode="External"/><Relationship Id="rId19" Type="http://schemas.openxmlformats.org/officeDocument/2006/relationships/hyperlink" Target="https://ru.wikipedia.org/wiki/%D0%A0%D0%BE%D1%81%D1%81%D0%B8%D1%8F" TargetMode="External"/><Relationship Id="rId4" Type="http://schemas.openxmlformats.org/officeDocument/2006/relationships/hyperlink" Target="https://ru.wikipedia.org/wiki/%D0%97%D0%B0%D0%B9%D1%86%D0%B5%D0%B2%D1%8B%D0%B5" TargetMode="External"/><Relationship Id="rId9" Type="http://schemas.openxmlformats.org/officeDocument/2006/relationships/hyperlink" Target="https://ru.wikipedia.org/wiki/%D0%9A%D0%BC/%D1%87" TargetMode="External"/><Relationship Id="rId14" Type="http://schemas.openxmlformats.org/officeDocument/2006/relationships/hyperlink" Target="https://ru.wikipedia.org/wiki/%D0%9E%D0%B1%D0%BE%D0%BD%D1%8F%D0%BD%D0%B8%D0%B5" TargetMode="External"/><Relationship Id="rId22" Type="http://schemas.openxmlformats.org/officeDocument/2006/relationships/hyperlink" Target="https://ru.wikipedia.org/wiki/%D0%97%D0%B0%D1%8F%D1%86-%D1%82%D0%BE%D0%BB%D0%B0%D0%B9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0%D0%BD%D0%B3%D0%BE%D1%80%D1%81%D0%BA%D0%B0%D1%8F_%D1%88%D0%B5%D1%80%D1%81%D1%82%D1%8C" TargetMode="External"/><Relationship Id="rId3" Type="http://schemas.openxmlformats.org/officeDocument/2006/relationships/hyperlink" Target="https://ru.wikipedia.org/wiki/%D0%94%D0%B8%D0%BA%D0%B8%D0%B9_%D0%BA%D1%80%D0%BE%D0%BB%D0%B8%D0%BA" TargetMode="External"/><Relationship Id="rId7" Type="http://schemas.openxmlformats.org/officeDocument/2006/relationships/hyperlink" Target="https://ru.wikipedia.org/wiki/%D0%A8%D0%BA%D1%83%D1%80%D0%B0" TargetMode="External"/><Relationship Id="rId2" Type="http://schemas.openxmlformats.org/officeDocument/2006/relationships/hyperlink" Target="https://ru.wikipedia.org/wiki/%D0%9E%D0%B4%D0%BE%D0%BC%D0%B0%D1%88%D0%BD%D0%B8%D0%B2%D0%B0%D0%BD%D0%B8%D0%B5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u.wikipedia.org/wiki/%D0%9A%D1%80%D0%BE%D0%BB%D1%8C%D1%87%D0%B0%D1%82%D0%B8%D0%BD%D0%B0" TargetMode="External"/><Relationship Id="rId5" Type="http://schemas.openxmlformats.org/officeDocument/2006/relationships/hyperlink" Target="https://ru.wikipedia.org/wiki/%D0%9F%D0%BE%D1%80%D0%BE%D0%B4%D1%8B_%D0%BA%D1%80%D0%BE%D0%BB%D0%B8%D0%BA%D0%BE%D0%B2" TargetMode="External"/><Relationship Id="rId10" Type="http://schemas.openxmlformats.org/officeDocument/2006/relationships/image" Target="../media/image9.jpeg"/><Relationship Id="rId4" Type="http://schemas.openxmlformats.org/officeDocument/2006/relationships/hyperlink" Target="https://ru.wikipedia.org/wiki/%D0%9A%D0%B0%D1%80%D0%BB%D0%B8%D0%BA%D0%BE%D0%B2%D1%8B%D0%B9_%D0%BA%D1%80%D0%BE%D0%BB%D0%B8%D0%BA" TargetMode="External"/><Relationship Id="rId9" Type="http://schemas.openxmlformats.org/officeDocument/2006/relationships/hyperlink" Target="https://ru.wikipedia.org/wiki/%D0%98%D1%81%D1%81%D0%BB%D0%B5%D0%B4%D0%BE%D0%B2%D0%B0%D0%BD%D0%B8%D0%B5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eg"/><Relationship Id="rId7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42852"/>
            <a:ext cx="8077200" cy="1673352"/>
          </a:xfrm>
        </p:spPr>
        <p:txBody>
          <a:bodyPr/>
          <a:lstStyle/>
          <a:p>
            <a:r>
              <a:rPr lang="ru-RU" dirty="0" smtClean="0"/>
              <a:t>ЖИВОТНИЕ ИВАНОВСКОЙ ОБЛОСТИ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3200" dirty="0" smtClean="0"/>
              <a:t>ЗАЙЧАТА И ЗАЙЦЫ</a:t>
            </a:r>
            <a:endParaRPr lang="ru-RU" sz="32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ЗАЙЦЫ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975402" cy="484225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Зайцы</a:t>
            </a:r>
            <a:r>
              <a:rPr lang="ru-RU" dirty="0" smtClean="0"/>
              <a:t> (</a:t>
            </a:r>
            <a:r>
              <a:rPr lang="ru-RU" dirty="0" smtClean="0">
                <a:hlinkClick r:id="rId2" tooltip="Латинский язык"/>
              </a:rPr>
              <a:t>лат.</a:t>
            </a:r>
            <a:r>
              <a:rPr lang="ru-RU" dirty="0" smtClean="0"/>
              <a:t> </a:t>
            </a:r>
            <a:r>
              <a:rPr lang="ru-RU" i="1" dirty="0" err="1" smtClean="0"/>
              <a:t>Lepus</a:t>
            </a:r>
            <a:r>
              <a:rPr lang="ru-RU" dirty="0" smtClean="0"/>
              <a:t>) — </a:t>
            </a:r>
            <a:r>
              <a:rPr lang="ru-RU" dirty="0" smtClean="0">
                <a:hlinkClick r:id="rId3" tooltip="Род (биология)"/>
              </a:rPr>
              <a:t>род</a:t>
            </a:r>
            <a:r>
              <a:rPr lang="ru-RU" dirty="0" smtClean="0"/>
              <a:t> из семейства </a:t>
            </a:r>
            <a:r>
              <a:rPr lang="ru-RU" dirty="0" err="1" smtClean="0">
                <a:hlinkClick r:id="rId4" tooltip="Зайцевые"/>
              </a:rPr>
              <a:t>зайцевых</a:t>
            </a:r>
            <a:r>
              <a:rPr lang="ru-RU" dirty="0" smtClean="0"/>
              <a:t>. Распространены везде, кроме </a:t>
            </a:r>
            <a:r>
              <a:rPr lang="ru-RU" dirty="0" smtClean="0">
                <a:hlinkClick r:id="rId5" tooltip="Австралия"/>
              </a:rPr>
              <a:t>Австралии</a:t>
            </a:r>
            <a:r>
              <a:rPr lang="ru-RU" dirty="0" smtClean="0"/>
              <a:t> и </a:t>
            </a:r>
            <a:r>
              <a:rPr lang="ru-RU" dirty="0" smtClean="0">
                <a:hlinkClick r:id="rId6" tooltip="Антарктида"/>
              </a:rPr>
              <a:t>Антарктиды</a:t>
            </a:r>
            <a:r>
              <a:rPr lang="ru-RU" dirty="0" smtClean="0"/>
              <a:t>, всего около 30 видов. Отличаются длинными ушами, коротким поднятым хвостом, недоразвитыми </a:t>
            </a:r>
            <a:r>
              <a:rPr lang="ru-RU" dirty="0" smtClean="0">
                <a:hlinkClick r:id="rId7" tooltip="Ключица"/>
              </a:rPr>
              <a:t>ключицами</a:t>
            </a:r>
            <a:r>
              <a:rPr lang="ru-RU" dirty="0" smtClean="0"/>
              <a:t>, длинными задними лапами, что позволяет им двигаться прыжками. Зайцы могут передвигаться очень </a:t>
            </a:r>
            <a:r>
              <a:rPr lang="ru-RU" dirty="0" err="1" smtClean="0"/>
              <a:t>быстро:</a:t>
            </a:r>
            <a:r>
              <a:rPr lang="ru-RU" dirty="0" err="1" smtClean="0">
                <a:hlinkClick r:id="rId8" tooltip="Русак"/>
              </a:rPr>
              <a:t>русак</a:t>
            </a:r>
            <a:r>
              <a:rPr lang="ru-RU" dirty="0" smtClean="0"/>
              <a:t> может достигать скорости 70 </a:t>
            </a:r>
            <a:r>
              <a:rPr lang="ru-RU" dirty="0" smtClean="0">
                <a:hlinkClick r:id="rId9" tooltip="Км/ч"/>
              </a:rPr>
              <a:t>км/ч</a:t>
            </a:r>
            <a:r>
              <a:rPr lang="ru-RU" dirty="0" smtClean="0"/>
              <a:t>.</a:t>
            </a:r>
          </a:p>
          <a:p>
            <a:r>
              <a:rPr lang="ru-RU" dirty="0" smtClean="0"/>
              <a:t>Зайцы живут поодиночке или парами. В отличие от </a:t>
            </a:r>
            <a:r>
              <a:rPr lang="ru-RU" dirty="0" smtClean="0">
                <a:hlinkClick r:id="rId10" tooltip="Кролики"/>
              </a:rPr>
              <a:t>кроликов</a:t>
            </a:r>
            <a:r>
              <a:rPr lang="ru-RU" dirty="0" smtClean="0"/>
              <a:t>, зайцы не роют нор, а сооружают гнёзда в небольших ямках. Зайчата рождаются развитыми, с </a:t>
            </a:r>
            <a:r>
              <a:rPr lang="ru-RU" dirty="0" smtClean="0">
                <a:hlinkClick r:id="rId11" tooltip="Шерсть"/>
              </a:rPr>
              <a:t>шерстью</a:t>
            </a:r>
            <a:r>
              <a:rPr lang="ru-RU" dirty="0" smtClean="0"/>
              <a:t> и открытыми </a:t>
            </a:r>
            <a:r>
              <a:rPr lang="ru-RU" dirty="0" smtClean="0">
                <a:hlinkClick r:id="rId12" tooltip="Глаза"/>
              </a:rPr>
              <a:t>глазами</a:t>
            </a:r>
            <a:r>
              <a:rPr lang="ru-RU" dirty="0" smtClean="0"/>
              <a:t>, и мать остаётся с ними всего 5—6 дней, а затем лишь иногда прибегает к ним; вследствие этого много зайчат гибнет от врагов. </a:t>
            </a:r>
            <a:r>
              <a:rPr lang="ru-RU" dirty="0" err="1" smtClean="0">
                <a:hlinkClick r:id="rId13" tooltip="Зрение"/>
              </a:rPr>
              <a:t>Зрение</a:t>
            </a:r>
            <a:r>
              <a:rPr lang="ru-RU" dirty="0" err="1" smtClean="0"/>
              <a:t>у</a:t>
            </a:r>
            <a:r>
              <a:rPr lang="ru-RU" dirty="0" smtClean="0"/>
              <a:t> зайцев слабое, </a:t>
            </a:r>
            <a:r>
              <a:rPr lang="ru-RU" dirty="0" smtClean="0">
                <a:hlinkClick r:id="rId14" tooltip="Обоняние"/>
              </a:rPr>
              <a:t>обоняние</a:t>
            </a:r>
            <a:r>
              <a:rPr lang="ru-RU" dirty="0" smtClean="0"/>
              <a:t> — хорошее, </a:t>
            </a:r>
            <a:r>
              <a:rPr lang="ru-RU" dirty="0" smtClean="0">
                <a:hlinkClick r:id="rId15" tooltip="Слух (ощущение)"/>
              </a:rPr>
              <a:t>слух</a:t>
            </a:r>
            <a:r>
              <a:rPr lang="ru-RU" dirty="0" smtClean="0"/>
              <a:t> — превосходный. Беззащитность по отношению к многочисленным врагам (</a:t>
            </a:r>
            <a:r>
              <a:rPr lang="ru-RU" dirty="0" smtClean="0">
                <a:hlinkClick r:id="rId16" tooltip="Человек"/>
              </a:rPr>
              <a:t>человек</a:t>
            </a:r>
            <a:r>
              <a:rPr lang="ru-RU" dirty="0" smtClean="0"/>
              <a:t>, </a:t>
            </a:r>
            <a:r>
              <a:rPr lang="ru-RU" dirty="0" smtClean="0">
                <a:hlinkClick r:id="rId17" tooltip="Хищные"/>
              </a:rPr>
              <a:t>хищные млекопитающие</a:t>
            </a:r>
            <a:r>
              <a:rPr lang="ru-RU" dirty="0" smtClean="0"/>
              <a:t> и </a:t>
            </a:r>
            <a:r>
              <a:rPr lang="ru-RU" dirty="0" smtClean="0">
                <a:hlinkClick r:id="rId18" tooltip="Птицы"/>
              </a:rPr>
              <a:t>птицы</a:t>
            </a:r>
            <a:r>
              <a:rPr lang="ru-RU" dirty="0" smtClean="0"/>
              <a:t>) делает их крайне осторожными и скрытными.</a:t>
            </a:r>
          </a:p>
          <a:p>
            <a:r>
              <a:rPr lang="ru-RU" dirty="0" smtClean="0"/>
              <a:t>Весной, после наступления брачного сезона, самцы ожесточённо состязаются за самок: встают на задние лапы и бьют друг друга передними. При этом они теряют осторожность, и тогда их часто можно увидеть.</a:t>
            </a:r>
          </a:p>
          <a:p>
            <a:r>
              <a:rPr lang="ru-RU" dirty="0" smtClean="0"/>
              <a:t>На территории </a:t>
            </a:r>
            <a:r>
              <a:rPr lang="ru-RU" dirty="0" smtClean="0">
                <a:hlinkClick r:id="rId19" tooltip="Россия"/>
              </a:rPr>
              <a:t>России</a:t>
            </a:r>
            <a:r>
              <a:rPr lang="ru-RU" dirty="0" smtClean="0"/>
              <a:t> водятся </a:t>
            </a:r>
            <a:r>
              <a:rPr lang="ru-RU" dirty="0" smtClean="0">
                <a:hlinkClick r:id="rId8" tooltip="Русак"/>
              </a:rPr>
              <a:t>русак</a:t>
            </a:r>
            <a:r>
              <a:rPr lang="ru-RU" dirty="0" smtClean="0"/>
              <a:t> и </a:t>
            </a:r>
            <a:r>
              <a:rPr lang="ru-RU" dirty="0" smtClean="0">
                <a:hlinkClick r:id="rId20" tooltip="Заяц-беляк"/>
              </a:rPr>
              <a:t>беляк</a:t>
            </a:r>
            <a:r>
              <a:rPr lang="ru-RU" dirty="0" smtClean="0"/>
              <a:t>, </a:t>
            </a:r>
            <a:r>
              <a:rPr lang="ru-RU" dirty="0" smtClean="0">
                <a:hlinkClick r:id="rId21" tooltip="Заяц маньчжурский"/>
              </a:rPr>
              <a:t>заяц маньчжурский</a:t>
            </a:r>
            <a:r>
              <a:rPr lang="ru-RU" dirty="0" smtClean="0"/>
              <a:t>, </a:t>
            </a:r>
            <a:r>
              <a:rPr lang="ru-RU" dirty="0" err="1" smtClean="0">
                <a:hlinkClick r:id="rId22" tooltip="Заяц-толай"/>
              </a:rPr>
              <a:t>заяц-толай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9" name="Содержимое 8" descr="64665_0_75d12_8d397c0f_orig.jpg"/>
          <p:cNvPicPr>
            <a:picLocks noGrp="1" noChangeAspect="1"/>
          </p:cNvPicPr>
          <p:nvPr>
            <p:ph idx="1"/>
          </p:nvPr>
        </p:nvPicPr>
        <p:blipFill>
          <a:blip r:embed="rId23"/>
          <a:stretch>
            <a:fillRect/>
          </a:stretch>
        </p:blipFill>
        <p:spPr>
          <a:xfrm>
            <a:off x="3357554" y="1800714"/>
            <a:ext cx="5583246" cy="4444022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МАЛЕНЬКИЙ ЗАЙЧОНОК</a:t>
            </a:r>
            <a:endParaRPr lang="ru-RU" dirty="0"/>
          </a:p>
        </p:txBody>
      </p:sp>
      <p:pic>
        <p:nvPicPr>
          <p:cNvPr id="5" name="Содержимое 4" descr="jivotniy_mir194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2480" y="1862860"/>
            <a:ext cx="5921375" cy="427832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luxfon.com-2057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0174"/>
            <a:ext cx="9144000" cy="5500726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2334832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1857364"/>
            <a:ext cx="4640296" cy="4082863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zaika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6511721" y="3778110"/>
            <a:ext cx="1896586" cy="1728700"/>
          </a:xfrm>
        </p:spPr>
      </p:pic>
      <p:pic>
        <p:nvPicPr>
          <p:cNvPr id="9" name="Рисунок 8" descr="zayac-1024-76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1857364"/>
            <a:ext cx="4500562" cy="407196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Декоративные </a:t>
            </a:r>
            <a:endParaRPr lang="ru-RU" dirty="0"/>
          </a:p>
        </p:txBody>
      </p:sp>
      <p:pic>
        <p:nvPicPr>
          <p:cNvPr id="5" name="Рисунок 4" descr="1334745523_am-i-blending-in-l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1300" b="21300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Декоративный кролик – животное, вокруг которого ходит немало споров. Спорят о том, кого же все-таки считать декоративным кроликом – любого кролика, живущего в неволе, или только селекционного. Очевидно, под названием декоративного кролика скрывается все-таки специально выведенное и даже породистое животное, поскольку слово «декоративный» означает «созданный для украшения». А вряд ли обычный кролик на животноводческой ферме призван что-либо украшать. Тем не менее, споры не прекращаются до сих пор. Так или иначе, декоративный кролик – особенно красивый представитель одомашненных кроликов. Чаще всего декоративными считаются </a:t>
            </a:r>
            <a:r>
              <a:rPr lang="ru-RU" dirty="0" err="1" smtClean="0"/>
              <a:t>шкурковые</a:t>
            </a:r>
            <a:r>
              <a:rPr lang="ru-RU" dirty="0" smtClean="0"/>
              <a:t> породы кроликов – с особенно красивой и мягкой шерсткой. Сегодня известно более 60 таких пород. А в целом кролик – идеальное домашнее животное, ласковое, игривое и с удовольствием общающееся с человеком. По сравнению с кошкой и собакой, содержание декоративного кролика дешевле, а забот с ним гораздо меньше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Домашний кролик</a:t>
            </a:r>
            <a:r>
              <a:rPr lang="ru-RU" dirty="0" smtClean="0"/>
              <a:t> — это </a:t>
            </a:r>
            <a:r>
              <a:rPr lang="ru-RU" dirty="0" smtClean="0">
                <a:hlinkClick r:id="rId2" tooltip="Одомашнивание"/>
              </a:rPr>
              <a:t>одомашненная</a:t>
            </a:r>
            <a:r>
              <a:rPr lang="ru-RU" dirty="0" smtClean="0"/>
              <a:t> разновидность </a:t>
            </a:r>
            <a:r>
              <a:rPr lang="ru-RU" dirty="0" smtClean="0">
                <a:hlinkClick r:id="rId3" tooltip="Дикий кролик"/>
              </a:rPr>
              <a:t>дикого (европейского) кролика</a:t>
            </a:r>
            <a:r>
              <a:rPr lang="ru-RU" dirty="0" smtClean="0"/>
              <a:t>. Домашние кролики отличаются от своих диких предков многообразием размеров, окрасов, структурой шерсти. </a:t>
            </a:r>
            <a:r>
              <a:rPr lang="ru-RU" dirty="0" smtClean="0">
                <a:hlinkClick r:id="rId4" tooltip="Карликовый кролик"/>
              </a:rPr>
              <a:t>Карликовые кролики</a:t>
            </a:r>
            <a:r>
              <a:rPr lang="ru-RU" dirty="0" smtClean="0"/>
              <a:t> могут весить меньше 1 кг, особи крупных </a:t>
            </a:r>
            <a:r>
              <a:rPr lang="ru-RU" dirty="0" smtClean="0">
                <a:hlinkClick r:id="rId5" tooltip="Породы кроликов"/>
              </a:rPr>
              <a:t>пород кроликов</a:t>
            </a:r>
            <a:r>
              <a:rPr lang="ru-RU" dirty="0" smtClean="0"/>
              <a:t> достигают массы 10-11 кг. Человек использует кроликов как в качестве домашних питомцев, так и для получения выгоды в виде </a:t>
            </a:r>
            <a:r>
              <a:rPr lang="ru-RU" dirty="0" smtClean="0">
                <a:hlinkClick r:id="rId6" tooltip="Крольчатина"/>
              </a:rPr>
              <a:t>мяса</a:t>
            </a:r>
            <a:r>
              <a:rPr lang="ru-RU" dirty="0" smtClean="0"/>
              <a:t>, </a:t>
            </a:r>
            <a:r>
              <a:rPr lang="ru-RU" dirty="0" smtClean="0">
                <a:hlinkClick r:id="rId7" tooltip="Шкура"/>
              </a:rPr>
              <a:t>шкурок</a:t>
            </a:r>
            <a:r>
              <a:rPr lang="ru-RU" dirty="0" smtClean="0"/>
              <a:t> и </a:t>
            </a:r>
            <a:r>
              <a:rPr lang="ru-RU" dirty="0" smtClean="0">
                <a:hlinkClick r:id="rId8" tooltip="Ангорская шерсть"/>
              </a:rPr>
              <a:t>шерсти</a:t>
            </a:r>
            <a:r>
              <a:rPr lang="ru-RU" dirty="0" smtClean="0"/>
              <a:t>, а также в качестве подопытных животных при проведении лабораторных </a:t>
            </a:r>
            <a:r>
              <a:rPr lang="ru-RU" dirty="0" smtClean="0">
                <a:hlinkClick r:id="rId9" tooltip="Исследование"/>
              </a:rPr>
              <a:t>исследований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Содержимое 4" descr="phpThumb_generated_thumbnailjpg.jpg"/>
          <p:cNvPicPr>
            <a:picLocks noGrp="1" noChangeAspect="1"/>
          </p:cNvPicPr>
          <p:nvPr>
            <p:ph sz="half" idx="2"/>
          </p:nvPr>
        </p:nvPicPr>
        <p:blipFill>
          <a:blip r:embed="rId10"/>
          <a:stretch>
            <a:fillRect/>
          </a:stretch>
        </p:blipFill>
        <p:spPr>
          <a:xfrm>
            <a:off x="4286248" y="2357430"/>
            <a:ext cx="4495800" cy="3599666"/>
          </a:xfrm>
        </p:spPr>
      </p:pic>
      <p:sp>
        <p:nvSpPr>
          <p:cNvPr id="6" name="Прямоугольник 5"/>
          <p:cNvSpPr/>
          <p:nvPr/>
        </p:nvSpPr>
        <p:spPr>
          <a:xfrm>
            <a:off x="785786" y="857232"/>
            <a:ext cx="45720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 smtClean="0"/>
              <a:t>Домашние кролики.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736"/>
            <a:ext cx="9144000" cy="5429264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000" dirty="0" smtClean="0"/>
              <a:t>Берегите природу</a:t>
            </a:r>
            <a:endParaRPr lang="ru-RU" sz="6000" dirty="0"/>
          </a:p>
        </p:txBody>
      </p:sp>
      <p:pic>
        <p:nvPicPr>
          <p:cNvPr id="3" name="Рисунок 2" descr="8b746681d3c2dd18ab280214f88cd728.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74" y="0"/>
            <a:ext cx="2851692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3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2643174" cy="1821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278683598_083_coney_10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0694" y="0"/>
            <a:ext cx="2381235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06c54553240d27c2fd038a866c85f8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85926"/>
            <a:ext cx="2762237" cy="2071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b0f1f0f5-8660-4da8-abff-1c41ceb4621f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0694" y="4522814"/>
            <a:ext cx="3500980" cy="23351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Рисунок 7" descr="jivotniy_mir194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488" y="1857364"/>
            <a:ext cx="2571743" cy="1930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zaik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388" y="1857364"/>
            <a:ext cx="2510440" cy="245709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50</TotalTime>
  <Words>173</Words>
  <Application>Microsoft Office PowerPoint</Application>
  <PresentationFormat>Экран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Модульная</vt:lpstr>
      <vt:lpstr>ЖИВОТНИЕ ИВАНОВСКОЙ ОБЛОСТИ</vt:lpstr>
      <vt:lpstr>ЗАЙЦЫ</vt:lpstr>
      <vt:lpstr>МАЛЕНЬКИЙ ЗАЙЧОНОК</vt:lpstr>
      <vt:lpstr>Слайд 4</vt:lpstr>
      <vt:lpstr>Декоративные </vt:lpstr>
      <vt:lpstr> </vt:lpstr>
      <vt:lpstr>Берегите природу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ЖИВОТНИЕ ИВАНОВСКОЙ ОБЛОСТИ</dc:title>
  <dc:creator>СЛНД</dc:creator>
  <cp:lastModifiedBy>СЛНД</cp:lastModifiedBy>
  <cp:revision>6</cp:revision>
  <dcterms:created xsi:type="dcterms:W3CDTF">2015-01-18T16:09:41Z</dcterms:created>
  <dcterms:modified xsi:type="dcterms:W3CDTF">2015-01-18T16:59:49Z</dcterms:modified>
</cp:coreProperties>
</file>