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68" r:id="rId5"/>
    <p:sldId id="259" r:id="rId6"/>
    <p:sldId id="260" r:id="rId7"/>
    <p:sldId id="261" r:id="rId8"/>
    <p:sldId id="264" r:id="rId9"/>
    <p:sldId id="265" r:id="rId10"/>
    <p:sldId id="266" r:id="rId11"/>
    <p:sldId id="267"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86" d="100"/>
          <a:sy n="86" d="100"/>
        </p:scale>
        <p:origin x="-53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83534DA3-6D26-4E97-BB48-C523C210AD76}" type="datetimeFigureOut">
              <a:rPr lang="ru-RU" smtClean="0"/>
              <a:pPr/>
              <a:t>17.01.2015</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9CA5762E-75D6-46CC-891D-89B7FE29F0A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CA5762E-75D6-46CC-891D-89B7FE29F0AC}"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CA5762E-75D6-46CC-891D-89B7FE29F0AC}"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CA5762E-75D6-46CC-891D-89B7FE29F0AC}"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CA5762E-75D6-46CC-891D-89B7FE29F0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CA5762E-75D6-46CC-891D-89B7FE29F0AC}"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CA5762E-75D6-46CC-891D-89B7FE29F0A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83534DA3-6D26-4E97-BB48-C523C210AD76}" type="datetimeFigureOut">
              <a:rPr lang="ru-RU" smtClean="0"/>
              <a:pPr/>
              <a:t>17.01.2015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CA5762E-75D6-46CC-891D-89B7FE29F0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83534DA3-6D26-4E97-BB48-C523C210AD76}" type="datetimeFigureOut">
              <a:rPr lang="ru-RU" smtClean="0"/>
              <a:pPr/>
              <a:t>17.01.2015</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9CA5762E-75D6-46CC-891D-89B7FE29F0AC}"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CA5762E-75D6-46CC-891D-89B7FE29F0A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3534DA3-6D26-4E97-BB48-C523C210AD76}" type="datetimeFigureOut">
              <a:rPr lang="ru-RU" smtClean="0"/>
              <a:pPr/>
              <a:t>17.01.2015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CA5762E-75D6-46CC-891D-89B7FE29F0A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3534DA3-6D26-4E97-BB48-C523C210AD76}" type="datetimeFigureOut">
              <a:rPr lang="ru-RU" smtClean="0"/>
              <a:pPr/>
              <a:t>17.01.2015</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CA5762E-75D6-46CC-891D-89B7FE29F0A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sc-os.ru/common/upload/BLA_11.05.2010_b.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issport.ru/upload/iblock/78d/kkc1_850.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ru.wikipedia.org/wiki/%D0%A4%D0%B0%D0%B9%D0%BB:Olympic_flag.sv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mtClean="0"/>
              <a:t>Олимпийские зимние игры в Сочи 2014.</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500694" y="2786058"/>
            <a:ext cx="2894722" cy="3618402"/>
          </a:xfrm>
          <a:prstGeom prst="rect">
            <a:avLst/>
          </a:prstGeom>
        </p:spPr>
      </p:pic>
    </p:spTree>
    <p:extLst>
      <p:ext uri="{BB962C8B-B14F-4D97-AF65-F5344CB8AC3E}">
        <p14:creationId xmlns:p14="http://schemas.microsoft.com/office/powerpoint/2010/main" xmlns="" val="178334889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0034" y="214290"/>
            <a:ext cx="5678942" cy="6240186"/>
          </a:xfrm>
        </p:spPr>
        <p:txBody>
          <a:bodyPr>
            <a:noAutofit/>
          </a:bodyPr>
          <a:lstStyle/>
          <a:p>
            <a:pPr marL="45720" indent="0">
              <a:buNone/>
            </a:pPr>
            <a:r>
              <a:rPr lang="ru-RU" sz="1600" dirty="0" smtClean="0">
                <a:solidFill>
                  <a:schemeClr val="tx1"/>
                </a:solidFill>
                <a:latin typeface="Times New Roman" pitchFamily="18" charset="0"/>
                <a:cs typeface="Times New Roman" pitchFamily="18" charset="0"/>
              </a:rPr>
              <a:t>Зимние Олимпийские игры 2014  — международное спортивное мероприятие, которое пройдёт в российском городе Сочи с 6 по 23 февраля 2014 года. Столица Олимпийских игр Сочи 2014 была выбрана во время 119-й сессии МОК в городе Гватемала, столице Гватемалы 4 июля 2007 года. На территории России Олимпийские игры пройдут во второй раз (до этого в Москве в 1980 году прошли XXII летние Олимпийские игры), и впервые — зимние Игры. По окончании Олимпийских игр на тех же объектах будут проведены зимние </a:t>
            </a:r>
            <a:r>
              <a:rPr lang="ru-RU" sz="1600" dirty="0" err="1" smtClean="0">
                <a:solidFill>
                  <a:schemeClr val="tx1"/>
                </a:solidFill>
                <a:latin typeface="Times New Roman" pitchFamily="18" charset="0"/>
                <a:cs typeface="Times New Roman" pitchFamily="18" charset="0"/>
              </a:rPr>
              <a:t>Паралимпийские</a:t>
            </a:r>
            <a:r>
              <a:rPr lang="ru-RU" sz="1600" dirty="0" smtClean="0">
                <a:solidFill>
                  <a:schemeClr val="tx1"/>
                </a:solidFill>
                <a:latin typeface="Times New Roman" pitchFamily="18" charset="0"/>
                <a:cs typeface="Times New Roman" pitchFamily="18" charset="0"/>
              </a:rPr>
              <a:t> игры 2014. Организацией зимних Олимпийских и </a:t>
            </a:r>
            <a:r>
              <a:rPr lang="ru-RU" sz="1600" dirty="0" err="1" smtClean="0">
                <a:solidFill>
                  <a:schemeClr val="tx1"/>
                </a:solidFill>
                <a:latin typeface="Times New Roman" pitchFamily="18" charset="0"/>
                <a:cs typeface="Times New Roman" pitchFamily="18" charset="0"/>
              </a:rPr>
              <a:t>Паралимпийских</a:t>
            </a:r>
            <a:r>
              <a:rPr lang="ru-RU" sz="1600" dirty="0" smtClean="0">
                <a:solidFill>
                  <a:schemeClr val="tx1"/>
                </a:solidFill>
                <a:latin typeface="Times New Roman" pitchFamily="18" charset="0"/>
                <a:cs typeface="Times New Roman" pitchFamily="18" charset="0"/>
              </a:rPr>
              <a:t> игр 2014 занимается Оргкомитет «Сочи 2014».</a:t>
            </a:r>
          </a:p>
          <a:p>
            <a:pPr marL="45720" indent="0">
              <a:buNone/>
            </a:pPr>
            <a:r>
              <a:rPr lang="ru-RU" sz="1600" dirty="0" smtClean="0">
                <a:solidFill>
                  <a:schemeClr val="tx1"/>
                </a:solidFill>
                <a:latin typeface="Times New Roman" pitchFamily="18" charset="0"/>
                <a:cs typeface="Times New Roman" pitchFamily="18" charset="0"/>
              </a:rPr>
              <a:t>1 марта 2010 года на церемонии закрытия зимних Олимпийских игр 2010 президент МОК Жак </a:t>
            </a:r>
            <a:r>
              <a:rPr lang="ru-RU" sz="1600" dirty="0" err="1" smtClean="0">
                <a:solidFill>
                  <a:schemeClr val="tx1"/>
                </a:solidFill>
                <a:latin typeface="Times New Roman" pitchFamily="18" charset="0"/>
                <a:cs typeface="Times New Roman" pitchFamily="18" charset="0"/>
              </a:rPr>
              <a:t>Рогге</a:t>
            </a:r>
            <a:r>
              <a:rPr lang="ru-RU" sz="1600" dirty="0" smtClean="0">
                <a:solidFill>
                  <a:schemeClr val="tx1"/>
                </a:solidFill>
                <a:latin typeface="Times New Roman" pitchFamily="18" charset="0"/>
                <a:cs typeface="Times New Roman" pitchFamily="18" charset="0"/>
              </a:rPr>
              <a:t> передал олимпийский флаг мэру Сочи Анатолию Пахомову. Этот процесс сопровождался красочным действом, рассказывающим о российской культуре. За три месяца до этого Жак </a:t>
            </a:r>
            <a:r>
              <a:rPr lang="ru-RU" sz="1600" dirty="0" err="1" smtClean="0">
                <a:solidFill>
                  <a:schemeClr val="tx1"/>
                </a:solidFill>
                <a:latin typeface="Times New Roman" pitchFamily="18" charset="0"/>
                <a:cs typeface="Times New Roman" pitchFamily="18" charset="0"/>
              </a:rPr>
              <a:t>Рогге</a:t>
            </a:r>
            <a:r>
              <a:rPr lang="ru-RU" sz="1600" dirty="0" smtClean="0">
                <a:solidFill>
                  <a:schemeClr val="tx1"/>
                </a:solidFill>
                <a:latin typeface="Times New Roman" pitchFamily="18" charset="0"/>
                <a:cs typeface="Times New Roman" pitchFamily="18" charset="0"/>
              </a:rPr>
              <a:t> представил логотип Сочи 2014. В 2011 году талисманами зимних Олимпийских игр 2014 были избраны Белый мишка, снежный Леопард и Зайка. За 500 дней до начала Олимпийских игр Оргкомитет «Сочи 2014» огласил слоган предстоящей Олимпиады</a:t>
            </a:r>
            <a:endParaRPr lang="ru-RU" sz="1600" dirty="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41683" y="3500438"/>
            <a:ext cx="3002317" cy="3145595"/>
          </a:xfrm>
          <a:prstGeom prst="rect">
            <a:avLst/>
          </a:prstGeom>
        </p:spPr>
      </p:pic>
    </p:spTree>
    <p:extLst>
      <p:ext uri="{BB962C8B-B14F-4D97-AF65-F5344CB8AC3E}">
        <p14:creationId xmlns:p14="http://schemas.microsoft.com/office/powerpoint/2010/main" xmlns="" val="22336111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844" y="785794"/>
            <a:ext cx="8715436" cy="5526946"/>
          </a:xfrm>
        </p:spPr>
        <p:txBody>
          <a:bodyPr>
            <a:noAutofit/>
          </a:bodyPr>
          <a:lstStyle/>
          <a:p>
            <a:pPr marL="45720" indent="0">
              <a:buNone/>
            </a:pPr>
            <a:r>
              <a:rPr lang="ru-RU" sz="1800" dirty="0">
                <a:solidFill>
                  <a:schemeClr val="tx1"/>
                </a:solidFill>
                <a:latin typeface="Times New Roman" pitchFamily="18" charset="0"/>
                <a:cs typeface="Times New Roman" pitchFamily="18" charset="0"/>
              </a:rPr>
              <a:t>Жители Сочи отдали предпочтение в качестве талисмана зимних Олимпийских игр-2014 дельфину на </a:t>
            </a:r>
            <a:r>
              <a:rPr lang="ru-RU" sz="1800" dirty="0" smtClean="0">
                <a:solidFill>
                  <a:schemeClr val="tx1"/>
                </a:solidFill>
                <a:latin typeface="Times New Roman" pitchFamily="18" charset="0"/>
                <a:cs typeface="Times New Roman" pitchFamily="18" charset="0"/>
              </a:rPr>
              <a:t>лыжах </a:t>
            </a:r>
            <a:r>
              <a:rPr lang="ru-RU" sz="1800" dirty="0">
                <a:solidFill>
                  <a:schemeClr val="tx1"/>
                </a:solidFill>
                <a:latin typeface="Times New Roman" pitchFamily="18" charset="0"/>
                <a:cs typeface="Times New Roman" pitchFamily="18" charset="0"/>
              </a:rPr>
              <a:t>ярославской художницы Ольги Беляевой. Голосование проходило 2 марта 2008 года вместе с выборами Президента России на всех избирательных участках города среди 270 тыс. избирателей. Однако, после того, как результаты голосования были обнародованы, представитель оргкомитета «Сочи-2014» отметил, что официально талисман зимних Игр будет объявлен не ранее 2011 года</a:t>
            </a:r>
            <a:r>
              <a:rPr lang="ru-RU"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a:p>
            <a:pPr marL="45720" indent="0">
              <a:buNone/>
            </a:pPr>
            <a:r>
              <a:rPr lang="ru-RU" sz="1800" dirty="0">
                <a:solidFill>
                  <a:schemeClr val="tx1"/>
                </a:solidFill>
                <a:latin typeface="Times New Roman" pitchFamily="18" charset="0"/>
                <a:cs typeface="Times New Roman" pitchFamily="18" charset="0"/>
              </a:rPr>
              <a:t>1 сентября 2010 года оргкомитет зимних Олимпийских и Параолимпийских игр в Сочи совместно с газетой «Известия» объявили всероссийский конкурс талисманов игр, в котором мог принять участие любой желающий. Всего на конкурс было прислано 24 048 работ от участников со всех регионов России и граждан, проживающих за рубежом. Проводилось голосование на официальном сайте талисманов Олимпиады 2014</a:t>
            </a:r>
            <a:r>
              <a:rPr lang="ru-RU" sz="1800" dirty="0" smtClean="0">
                <a:solidFill>
                  <a:schemeClr val="tx1"/>
                </a:solidFill>
                <a:latin typeface="Times New Roman" pitchFamily="18" charset="0"/>
                <a:cs typeface="Times New Roman" pitchFamily="18" charset="0"/>
              </a:rPr>
              <a:t>. </a:t>
            </a:r>
            <a:r>
              <a:rPr lang="ru-RU" sz="1800" dirty="0">
                <a:solidFill>
                  <a:schemeClr val="tx1"/>
                </a:solidFill>
                <a:latin typeface="Times New Roman" pitchFamily="18" charset="0"/>
                <a:cs typeface="Times New Roman" pitchFamily="18" charset="0"/>
              </a:rPr>
              <a:t>21 декабря жюри выбрало из них 10 вариантов для Олимпийских игр и 3 для </a:t>
            </a:r>
            <a:r>
              <a:rPr lang="ru-RU" sz="1800" dirty="0" err="1">
                <a:solidFill>
                  <a:schemeClr val="tx1"/>
                </a:solidFill>
                <a:latin typeface="Times New Roman" pitchFamily="18" charset="0"/>
                <a:cs typeface="Times New Roman" pitchFamily="18" charset="0"/>
              </a:rPr>
              <a:t>Паралимпийских</a:t>
            </a:r>
            <a:r>
              <a:rPr lang="ru-RU" sz="1800" dirty="0">
                <a:solidFill>
                  <a:schemeClr val="tx1"/>
                </a:solidFill>
                <a:latin typeface="Times New Roman" pitchFamily="18" charset="0"/>
                <a:cs typeface="Times New Roman" pitchFamily="18" charset="0"/>
              </a:rPr>
              <a:t> для дальнейшего голосования и утверждения.</a:t>
            </a:r>
          </a:p>
          <a:p>
            <a:pPr marL="45720" indent="0">
              <a:buNone/>
            </a:pPr>
            <a:r>
              <a:rPr lang="ru-RU" sz="1800" dirty="0">
                <a:solidFill>
                  <a:schemeClr val="tx1"/>
                </a:solidFill>
                <a:latin typeface="Times New Roman" pitchFamily="18" charset="0"/>
                <a:cs typeface="Times New Roman" pitchFamily="18" charset="0"/>
              </a:rPr>
              <a:t>Также с 2 февраля 2011 года работал альтернативный </a:t>
            </a:r>
            <a:r>
              <a:rPr lang="ru-RU" sz="1800" dirty="0" smtClean="0">
                <a:solidFill>
                  <a:schemeClr val="tx1"/>
                </a:solidFill>
                <a:latin typeface="Times New Roman" pitchFamily="18" charset="0"/>
                <a:cs typeface="Times New Roman" pitchFamily="18" charset="0"/>
              </a:rPr>
              <a:t>сайт </a:t>
            </a:r>
            <a:r>
              <a:rPr lang="ru-RU" sz="1800" dirty="0">
                <a:solidFill>
                  <a:schemeClr val="tx1"/>
                </a:solidFill>
                <a:latin typeface="Times New Roman" pitchFamily="18" charset="0"/>
                <a:cs typeface="Times New Roman" pitchFamily="18" charset="0"/>
              </a:rPr>
              <a:t>с голосованием за отобранных финалистов, где к 26 февраля 2011 года тройка наиболее популярных определилась в составе Белого медведя, Деда Мороза, Снежного барса, а Заяц, Лучик и Снежинка оказались в конце списка</a:t>
            </a:r>
            <a:r>
              <a:rPr lang="ru-RU"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p:txBody>
      </p:sp>
      <p:sp>
        <p:nvSpPr>
          <p:cNvPr id="2" name="Заголовок 1"/>
          <p:cNvSpPr>
            <a:spLocks noGrp="1"/>
          </p:cNvSpPr>
          <p:nvPr>
            <p:ph type="title"/>
          </p:nvPr>
        </p:nvSpPr>
        <p:spPr>
          <a:xfrm>
            <a:off x="428596" y="188640"/>
            <a:ext cx="8072494" cy="525716"/>
          </a:xfrm>
        </p:spPr>
        <p:txBody>
          <a:bodyPr/>
          <a:lstStyle/>
          <a:p>
            <a:pPr>
              <a:buNone/>
            </a:pPr>
            <a:r>
              <a:rPr lang="ru-RU" sz="2800" i="1" dirty="0" smtClean="0">
                <a:solidFill>
                  <a:schemeClr val="accent5">
                    <a:lumMod val="75000"/>
                  </a:schemeClr>
                </a:solidFill>
              </a:rPr>
              <a:t>Талисманы зимних игр</a:t>
            </a:r>
            <a:r>
              <a:rPr lang="ru-RU" sz="2800" i="1" dirty="0" smtClean="0">
                <a:solidFill>
                  <a:schemeClr val="bg2">
                    <a:lumMod val="75000"/>
                  </a:schemeClr>
                </a:solidFill>
              </a:rPr>
              <a:t>.</a:t>
            </a:r>
            <a:endParaRPr lang="ru-RU" sz="2800" i="1" dirty="0">
              <a:solidFill>
                <a:schemeClr val="bg2">
                  <a:lumMod val="75000"/>
                </a:schemeClr>
              </a:solidFill>
            </a:endParaRPr>
          </a:p>
        </p:txBody>
      </p:sp>
    </p:spTree>
    <p:extLst>
      <p:ext uri="{BB962C8B-B14F-4D97-AF65-F5344CB8AC3E}">
        <p14:creationId xmlns:p14="http://schemas.microsoft.com/office/powerpoint/2010/main" xmlns="" val="513819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85720" y="571480"/>
            <a:ext cx="8401080" cy="5435811"/>
          </a:xfrm>
        </p:spPr>
        <p:txBody>
          <a:bodyPr>
            <a:normAutofit/>
          </a:bodyPr>
          <a:lstStyle/>
          <a:p>
            <a:pPr marL="45720" indent="0">
              <a:buNone/>
            </a:pPr>
            <a:r>
              <a:rPr lang="ru-RU" sz="1800" dirty="0" smtClean="0">
                <a:latin typeface="Times New Roman" pitchFamily="18" charset="0"/>
                <a:cs typeface="Times New Roman" pitchFamily="18" charset="0"/>
              </a:rPr>
              <a:t>Из финальных вариантов талисманы были окончательно выбраны 26 февраля 2011 года при голосовании и телешоу «</a:t>
            </a:r>
            <a:r>
              <a:rPr lang="ru-RU" sz="1800" dirty="0" err="1" smtClean="0">
                <a:latin typeface="Times New Roman" pitchFamily="18" charset="0"/>
                <a:cs typeface="Times New Roman" pitchFamily="18" charset="0"/>
              </a:rPr>
              <a:t>Талисмания</a:t>
            </a:r>
            <a:r>
              <a:rPr lang="ru-RU" sz="1800" dirty="0" smtClean="0">
                <a:latin typeface="Times New Roman" pitchFamily="18" charset="0"/>
                <a:cs typeface="Times New Roman" pitchFamily="18" charset="0"/>
              </a:rPr>
              <a:t>. Сочи 2014. Финал» на Первом телеканале. Жюри объявило сразу трёх победителей, все белого цвета, соответствуя зимнему характеру олимпиады, которые и стали талисманами: Белый мишка, Снежный барс, Зайка.</a:t>
            </a:r>
          </a:p>
          <a:p>
            <a:pPr marL="45720" indent="0">
              <a:buNone/>
            </a:pPr>
            <a:r>
              <a:rPr lang="ru-RU" sz="1800" dirty="0" smtClean="0">
                <a:latin typeface="Times New Roman" pitchFamily="18" charset="0"/>
                <a:cs typeface="Times New Roman" pitchFamily="18" charset="0"/>
              </a:rPr>
              <a:t>Комментируя итоги выборов, Президент Оргкомитета «Сочи 2014» Дмитрий </a:t>
            </a:r>
            <a:r>
              <a:rPr lang="ru-RU" sz="1800" dirty="0" err="1" smtClean="0">
                <a:latin typeface="Times New Roman" pitchFamily="18" charset="0"/>
                <a:cs typeface="Times New Roman" pitchFamily="18" charset="0"/>
              </a:rPr>
              <a:t>Чернышенко</a:t>
            </a:r>
            <a:r>
              <a:rPr lang="ru-RU" sz="1800" dirty="0" smtClean="0">
                <a:latin typeface="Times New Roman" pitchFamily="18" charset="0"/>
                <a:cs typeface="Times New Roman" pitchFamily="18" charset="0"/>
              </a:rPr>
              <a:t> отметил:</a:t>
            </a:r>
          </a:p>
          <a:p>
            <a:pPr marL="45720" indent="0">
              <a:buNone/>
            </a:pPr>
            <a:r>
              <a:rPr lang="ru-RU" sz="1800" dirty="0" smtClean="0">
                <a:latin typeface="Times New Roman" pitchFamily="18" charset="0"/>
                <a:cs typeface="Times New Roman" pitchFamily="18" charset="0"/>
              </a:rPr>
              <a:t>Сегодня Игры в Сочи получили свои символы — впервые в истории Олимпийского движения их выбирала вся страна! По результатам голосования было принято решение, что победителями конкурса по олимпийскому принципу станут вошедшие в первую тройку при народном голосовании. Эти персонажи — выбор всей нашей страны. Это Белый мишка, Зайка и Леопард, и они уже стали частью истории мирового Олимпийского движения!</a:t>
            </a:r>
          </a:p>
          <a:p>
            <a:pPr marL="45720" indent="0">
              <a:buNone/>
            </a:pPr>
            <a:r>
              <a:rPr lang="ru-RU" sz="1800" dirty="0" smtClean="0">
                <a:latin typeface="Times New Roman" pitchFamily="18" charset="0"/>
                <a:cs typeface="Times New Roman" pitchFamily="18" charset="0"/>
              </a:rPr>
              <a:t>Согласно объявленному выбору </a:t>
            </a:r>
            <a:r>
              <a:rPr lang="ru-RU" sz="1800" dirty="0" err="1" smtClean="0">
                <a:latin typeface="Times New Roman" pitchFamily="18" charset="0"/>
                <a:cs typeface="Times New Roman" pitchFamily="18" charset="0"/>
              </a:rPr>
              <a:t>спортсменов-паралимпийцев</a:t>
            </a:r>
            <a:r>
              <a:rPr lang="ru-RU" sz="1800" dirty="0" smtClean="0">
                <a:latin typeface="Times New Roman" pitchFamily="18" charset="0"/>
                <a:cs typeface="Times New Roman" pitchFamily="18" charset="0"/>
              </a:rPr>
              <a:t>, талисманами </a:t>
            </a:r>
            <a:r>
              <a:rPr lang="ru-RU" sz="1800" dirty="0" err="1" smtClean="0">
                <a:latin typeface="Times New Roman" pitchFamily="18" charset="0"/>
                <a:cs typeface="Times New Roman" pitchFamily="18" charset="0"/>
              </a:rPr>
              <a:t>Паралимпийских</a:t>
            </a:r>
            <a:r>
              <a:rPr lang="ru-RU" sz="1800" dirty="0" smtClean="0">
                <a:latin typeface="Times New Roman" pitchFamily="18" charset="0"/>
                <a:cs typeface="Times New Roman" pitchFamily="18" charset="0"/>
              </a:rPr>
              <a:t> игр стали Лучик и Снежинка.</a:t>
            </a:r>
          </a:p>
          <a:p>
            <a:endParaRPr lang="ru-RU"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4282" y="785794"/>
            <a:ext cx="8429684" cy="5857916"/>
          </a:xfrm>
        </p:spPr>
        <p:txBody>
          <a:bodyPr>
            <a:noAutofit/>
          </a:bodyPr>
          <a:lstStyle/>
          <a:p>
            <a:pPr marL="45720" indent="0">
              <a:buNone/>
            </a:pPr>
            <a:r>
              <a:rPr lang="ru-RU" sz="1800" dirty="0">
                <a:latin typeface="Times New Roman" pitchFamily="18" charset="0"/>
                <a:cs typeface="Times New Roman" pitchFamily="18" charset="0"/>
              </a:rPr>
              <a:t>Пятнадцать зимних спортивных дисциплин, объединённых в семь олимпийских видов спорта, включены в программу зимних Олимпийских игр 2014. Сюда входят три коньковых вида, шесть лыжных видов, два вида бобслея, а также четыре отдельных вида спорта. Всего разыгрывается 98 комплектов медалей, что на 12 больше, чем было в Ванкувере 2010: 6 апреля 2011 года исполком МОК включил шесть новых соревнований:</a:t>
            </a:r>
          </a:p>
          <a:p>
            <a:pPr marL="45720" indent="0">
              <a:buNone/>
            </a:pPr>
            <a:r>
              <a:rPr lang="ru-RU" sz="1800" dirty="0">
                <a:latin typeface="Times New Roman" pitchFamily="18" charset="0"/>
                <a:cs typeface="Times New Roman" pitchFamily="18" charset="0"/>
              </a:rPr>
              <a:t>прыжки с трамплина (женщины),</a:t>
            </a:r>
          </a:p>
          <a:p>
            <a:pPr marL="45720" indent="0">
              <a:buNone/>
            </a:pPr>
            <a:r>
              <a:rPr lang="ru-RU" sz="1800" dirty="0">
                <a:latin typeface="Times New Roman" pitchFamily="18" charset="0"/>
                <a:cs typeface="Times New Roman" pitchFamily="18" charset="0"/>
              </a:rPr>
              <a:t>командные соревнования в фигурном катании,</a:t>
            </a:r>
          </a:p>
          <a:p>
            <a:pPr marL="45720" indent="0">
              <a:buNone/>
            </a:pPr>
            <a:r>
              <a:rPr lang="ru-RU" sz="1800" dirty="0">
                <a:latin typeface="Times New Roman" pitchFamily="18" charset="0"/>
                <a:cs typeface="Times New Roman" pitchFamily="18" charset="0"/>
              </a:rPr>
              <a:t>эстафета в санном спорте,</a:t>
            </a:r>
          </a:p>
          <a:p>
            <a:pPr marL="45720" indent="0">
              <a:buNone/>
            </a:pPr>
            <a:r>
              <a:rPr lang="ru-RU" sz="1800" dirty="0" err="1">
                <a:latin typeface="Times New Roman" pitchFamily="18" charset="0"/>
                <a:cs typeface="Times New Roman" pitchFamily="18" charset="0"/>
              </a:rPr>
              <a:t>хафпайп</a:t>
            </a:r>
            <a:r>
              <a:rPr lang="ru-RU" sz="1800" dirty="0">
                <a:latin typeface="Times New Roman" pitchFamily="18" charset="0"/>
                <a:cs typeface="Times New Roman" pitchFamily="18" charset="0"/>
              </a:rPr>
              <a:t> во фристайле (мужчины и женщины),</a:t>
            </a:r>
          </a:p>
          <a:p>
            <a:pPr marL="45720" indent="0">
              <a:buNone/>
            </a:pPr>
            <a:r>
              <a:rPr lang="ru-RU" sz="1800" dirty="0">
                <a:latin typeface="Times New Roman" pitchFamily="18" charset="0"/>
                <a:cs typeface="Times New Roman" pitchFamily="18" charset="0"/>
              </a:rPr>
              <a:t>смешанная эстафета в биатлоне.</a:t>
            </a:r>
          </a:p>
          <a:p>
            <a:pPr marL="45720" indent="0">
              <a:buNone/>
            </a:pPr>
            <a:r>
              <a:rPr lang="ru-RU" sz="1800" dirty="0">
                <a:latin typeface="Times New Roman" pitchFamily="18" charset="0"/>
                <a:cs typeface="Times New Roman" pitchFamily="18" charset="0"/>
              </a:rPr>
              <a:t>4 июля того же года на заседании в Дурбане (ЮАР) было принято решение о включении в программу Сочи 2014 трёх новых дисциплин[22]:</a:t>
            </a:r>
          </a:p>
          <a:p>
            <a:pPr marL="45720" indent="0">
              <a:buNone/>
            </a:pPr>
            <a:r>
              <a:rPr lang="ru-RU" sz="1800" dirty="0" err="1">
                <a:latin typeface="Times New Roman" pitchFamily="18" charset="0"/>
                <a:cs typeface="Times New Roman" pitchFamily="18" charset="0"/>
              </a:rPr>
              <a:t>слоупстайл</a:t>
            </a:r>
            <a:r>
              <a:rPr lang="ru-RU" sz="1800" dirty="0">
                <a:latin typeface="Times New Roman" pitchFamily="18" charset="0"/>
                <a:cs typeface="Times New Roman" pitchFamily="18" charset="0"/>
              </a:rPr>
              <a:t> во фристайле (мужчины и женщины),</a:t>
            </a:r>
          </a:p>
          <a:p>
            <a:pPr marL="45720" indent="0">
              <a:buNone/>
            </a:pPr>
            <a:r>
              <a:rPr lang="ru-RU" sz="1800" dirty="0" err="1">
                <a:latin typeface="Times New Roman" pitchFamily="18" charset="0"/>
                <a:cs typeface="Times New Roman" pitchFamily="18" charset="0"/>
              </a:rPr>
              <a:t>слоупстайл</a:t>
            </a:r>
            <a:r>
              <a:rPr lang="ru-RU" sz="1800" dirty="0">
                <a:latin typeface="Times New Roman" pitchFamily="18" charset="0"/>
                <a:cs typeface="Times New Roman" pitchFamily="18" charset="0"/>
              </a:rPr>
              <a:t> в сноуборде (мужчины и женщины),</a:t>
            </a:r>
          </a:p>
          <a:p>
            <a:pPr marL="45720" indent="0">
              <a:buNone/>
            </a:pPr>
            <a:r>
              <a:rPr lang="ru-RU" sz="1800" dirty="0">
                <a:latin typeface="Times New Roman" pitchFamily="18" charset="0"/>
                <a:cs typeface="Times New Roman" pitchFamily="18" charset="0"/>
              </a:rPr>
              <a:t>командный параллельный слалом в сноуборде (мужчины и </a:t>
            </a:r>
            <a:r>
              <a:rPr lang="ru-RU" sz="1800" i="1" dirty="0">
                <a:solidFill>
                  <a:schemeClr val="bg2">
                    <a:lumMod val="50000"/>
                  </a:schemeClr>
                </a:solidFill>
                <a:latin typeface="Times New Roman" pitchFamily="18" charset="0"/>
                <a:cs typeface="Times New Roman" pitchFamily="18" charset="0"/>
              </a:rPr>
              <a:t>женщины</a:t>
            </a:r>
            <a:r>
              <a:rPr lang="ru-RU" sz="1800" i="1" dirty="0" smtClean="0">
                <a:solidFill>
                  <a:schemeClr val="bg2">
                    <a:lumMod val="50000"/>
                  </a:schemeClr>
                </a:solidFill>
                <a:latin typeface="Times New Roman" pitchFamily="18" charset="0"/>
                <a:cs typeface="Times New Roman" pitchFamily="18" charset="0"/>
              </a:rPr>
              <a:t>).</a:t>
            </a:r>
            <a:endParaRPr lang="ru-RU" sz="1800" i="1" dirty="0">
              <a:solidFill>
                <a:schemeClr val="bg2">
                  <a:lumMod val="50000"/>
                </a:schemeClr>
              </a:solidFill>
              <a:latin typeface="Times New Roman" pitchFamily="18" charset="0"/>
              <a:cs typeface="Times New Roman" pitchFamily="18" charset="0"/>
            </a:endParaRPr>
          </a:p>
        </p:txBody>
      </p:sp>
      <p:sp>
        <p:nvSpPr>
          <p:cNvPr id="2" name="Заголовок 1"/>
          <p:cNvSpPr>
            <a:spLocks noGrp="1"/>
          </p:cNvSpPr>
          <p:nvPr>
            <p:ph type="title"/>
          </p:nvPr>
        </p:nvSpPr>
        <p:spPr>
          <a:xfrm>
            <a:off x="2214546" y="142852"/>
            <a:ext cx="5072098" cy="714380"/>
          </a:xfrm>
        </p:spPr>
        <p:txBody>
          <a:bodyPr>
            <a:normAutofit/>
          </a:bodyPr>
          <a:lstStyle/>
          <a:p>
            <a:pPr marL="0" indent="0" algn="ctr">
              <a:buNone/>
            </a:pPr>
            <a:r>
              <a:rPr lang="ru-RU" sz="2800" dirty="0" smtClean="0">
                <a:solidFill>
                  <a:schemeClr val="accent2">
                    <a:lumMod val="50000"/>
                  </a:schemeClr>
                </a:solidFill>
                <a:effectLst/>
                <a:latin typeface="Times New Roman" pitchFamily="18" charset="0"/>
                <a:cs typeface="Times New Roman" pitchFamily="18" charset="0"/>
              </a:rPr>
              <a:t>Соревнования.</a:t>
            </a:r>
            <a:endParaRPr lang="ru-RU" sz="2800" dirty="0">
              <a:solidFill>
                <a:schemeClr val="accent2">
                  <a:lumMod val="50000"/>
                </a:schemeClr>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056125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14422"/>
            <a:ext cx="8715436" cy="3722756"/>
          </a:xfrm>
        </p:spPr>
        <p:txBody>
          <a:bodyPr>
            <a:noAutofit/>
          </a:bodyPr>
          <a:lstStyle/>
          <a:p>
            <a:pPr marL="45720" indent="0">
              <a:buNone/>
            </a:pPr>
            <a:r>
              <a:rPr lang="ru-RU" sz="1800" dirty="0">
                <a:solidFill>
                  <a:schemeClr val="accent5">
                    <a:lumMod val="50000"/>
                  </a:schemeClr>
                </a:solidFill>
                <a:latin typeface="Times New Roman" pitchFamily="18" charset="0"/>
                <a:cs typeface="Times New Roman" pitchFamily="18" charset="0"/>
              </a:rPr>
              <a:t>30 мая 2013 года в Санкт-Петербурге в </a:t>
            </a:r>
            <a:r>
              <a:rPr lang="ru-RU" sz="1800" dirty="0" smtClean="0">
                <a:solidFill>
                  <a:schemeClr val="accent5">
                    <a:lumMod val="50000"/>
                  </a:schemeClr>
                </a:solidFill>
                <a:latin typeface="Times New Roman" pitchFamily="18" charset="0"/>
                <a:cs typeface="Times New Roman" pitchFamily="18" charset="0"/>
              </a:rPr>
              <a:t>присутствии </a:t>
            </a:r>
            <a:r>
              <a:rPr lang="ru-RU" sz="1800" dirty="0">
                <a:solidFill>
                  <a:schemeClr val="accent5">
                    <a:lumMod val="50000"/>
                  </a:schemeClr>
                </a:solidFill>
                <a:latin typeface="Times New Roman" pitchFamily="18" charset="0"/>
                <a:cs typeface="Times New Roman" pitchFamily="18" charset="0"/>
              </a:rPr>
              <a:t>Президента МОК Жака </a:t>
            </a:r>
            <a:r>
              <a:rPr lang="ru-RU" sz="1800" dirty="0" err="1">
                <a:solidFill>
                  <a:schemeClr val="accent5">
                    <a:lumMod val="50000"/>
                  </a:schemeClr>
                </a:solidFill>
                <a:latin typeface="Times New Roman" pitchFamily="18" charset="0"/>
                <a:cs typeface="Times New Roman" pitchFamily="18" charset="0"/>
              </a:rPr>
              <a:t>Рогге</a:t>
            </a:r>
            <a:r>
              <a:rPr lang="ru-RU" sz="1800" dirty="0">
                <a:solidFill>
                  <a:schemeClr val="accent5">
                    <a:lumMod val="50000"/>
                  </a:schemeClr>
                </a:solidFill>
                <a:latin typeface="Times New Roman" pitchFamily="18" charset="0"/>
                <a:cs typeface="Times New Roman" pitchFamily="18" charset="0"/>
              </a:rPr>
              <a:t> был обнародован дизайн медалей Зимних Олимпийских игр и </a:t>
            </a:r>
            <a:r>
              <a:rPr lang="ru-RU" sz="1800" dirty="0" err="1">
                <a:solidFill>
                  <a:schemeClr val="accent5">
                    <a:lumMod val="50000"/>
                  </a:schemeClr>
                </a:solidFill>
                <a:latin typeface="Times New Roman" pitchFamily="18" charset="0"/>
                <a:cs typeface="Times New Roman" pitchFamily="18" charset="0"/>
              </a:rPr>
              <a:t>Паралимпийских</a:t>
            </a:r>
            <a:r>
              <a:rPr lang="ru-RU" sz="1800" dirty="0">
                <a:solidFill>
                  <a:schemeClr val="accent5">
                    <a:lumMod val="50000"/>
                  </a:schemeClr>
                </a:solidFill>
                <a:latin typeface="Times New Roman" pitchFamily="18" charset="0"/>
                <a:cs typeface="Times New Roman" pitchFamily="18" charset="0"/>
              </a:rPr>
              <a:t> игр в </a:t>
            </a:r>
            <a:r>
              <a:rPr lang="ru-RU" sz="1800" dirty="0" smtClean="0">
                <a:solidFill>
                  <a:schemeClr val="accent5">
                    <a:lumMod val="50000"/>
                  </a:schemeClr>
                </a:solidFill>
                <a:latin typeface="Times New Roman" pitchFamily="18" charset="0"/>
                <a:cs typeface="Times New Roman" pitchFamily="18" charset="0"/>
              </a:rPr>
              <a:t>Сочи. </a:t>
            </a:r>
            <a:r>
              <a:rPr lang="ru-RU" sz="1800" dirty="0">
                <a:solidFill>
                  <a:schemeClr val="accent5">
                    <a:lumMod val="50000"/>
                  </a:schemeClr>
                </a:solidFill>
                <a:latin typeface="Times New Roman" pitchFamily="18" charset="0"/>
                <a:cs typeface="Times New Roman" pitchFamily="18" charset="0"/>
              </a:rPr>
              <a:t>Всего будет изготовлено около 1300 наград, что является рекордным показателем для зимних олимпиад. Каждая медаль на лицевой стороне будет иметь изображения олимпийских колец, на оборотной стороне на английском языке будет отлит вид соревновательной олимпийской программы, а также изображен официальный логотип «Сочи-2014».</a:t>
            </a:r>
          </a:p>
          <a:p>
            <a:pPr marL="45720" indent="0">
              <a:buNone/>
            </a:pPr>
            <a:r>
              <a:rPr lang="ru-RU" sz="1800" dirty="0">
                <a:solidFill>
                  <a:schemeClr val="accent5">
                    <a:lumMod val="50000"/>
                  </a:schemeClr>
                </a:solidFill>
                <a:latin typeface="Times New Roman" pitchFamily="18" charset="0"/>
                <a:cs typeface="Times New Roman" pitchFamily="18" charset="0"/>
              </a:rPr>
              <a:t>Вес каждой медали будет колебаться от 460 до 531 граммов. </a:t>
            </a:r>
            <a:r>
              <a:rPr lang="ru-RU" sz="1800" dirty="0" err="1">
                <a:solidFill>
                  <a:schemeClr val="accent5">
                    <a:lumMod val="50000"/>
                  </a:schemeClr>
                </a:solidFill>
                <a:latin typeface="Times New Roman" pitchFamily="18" charset="0"/>
                <a:cs typeface="Times New Roman" pitchFamily="18" charset="0"/>
              </a:rPr>
              <a:t>Паралимпийские</a:t>
            </a:r>
            <a:r>
              <a:rPr lang="ru-RU" sz="1800" dirty="0">
                <a:solidFill>
                  <a:schemeClr val="accent5">
                    <a:lumMod val="50000"/>
                  </a:schemeClr>
                </a:solidFill>
                <a:latin typeface="Times New Roman" pitchFamily="18" charset="0"/>
                <a:cs typeface="Times New Roman" pitchFamily="18" charset="0"/>
              </a:rPr>
              <a:t> медали будут весить от 585 до 686 граммов. Изготовление олимпийских наград поручено компании «</a:t>
            </a:r>
            <a:r>
              <a:rPr lang="ru-RU" sz="1800" dirty="0" err="1">
                <a:solidFill>
                  <a:schemeClr val="accent5">
                    <a:lumMod val="50000"/>
                  </a:schemeClr>
                </a:solidFill>
                <a:latin typeface="Times New Roman" pitchFamily="18" charset="0"/>
                <a:cs typeface="Times New Roman" pitchFamily="18" charset="0"/>
              </a:rPr>
              <a:t>Адамас</a:t>
            </a:r>
            <a:r>
              <a:rPr lang="ru-RU" sz="1800" dirty="0" smtClean="0">
                <a:solidFill>
                  <a:schemeClr val="accent5">
                    <a:lumMod val="50000"/>
                  </a:schemeClr>
                </a:solidFill>
                <a:latin typeface="Times New Roman" pitchFamily="18" charset="0"/>
                <a:cs typeface="Times New Roman" pitchFamily="18" charset="0"/>
              </a:rPr>
              <a:t>». </a:t>
            </a:r>
            <a:r>
              <a:rPr lang="ru-RU" sz="1800" dirty="0">
                <a:solidFill>
                  <a:schemeClr val="accent5">
                    <a:lumMod val="50000"/>
                  </a:schemeClr>
                </a:solidFill>
                <a:latin typeface="Times New Roman" pitchFamily="18" charset="0"/>
                <a:cs typeface="Times New Roman" pitchFamily="18" charset="0"/>
              </a:rPr>
              <a:t>По свидетельству авторов концепта дизайна этих медалей они несут </a:t>
            </a:r>
            <a:r>
              <a:rPr lang="ru-RU" sz="1800" dirty="0" err="1">
                <a:solidFill>
                  <a:schemeClr val="accent5">
                    <a:lumMod val="50000"/>
                  </a:schemeClr>
                </a:solidFill>
                <a:latin typeface="Times New Roman" pitchFamily="18" charset="0"/>
                <a:cs typeface="Times New Roman" pitchFamily="18" charset="0"/>
              </a:rPr>
              <a:t>инновационность</a:t>
            </a:r>
            <a:r>
              <a:rPr lang="ru-RU" sz="1800" dirty="0">
                <a:solidFill>
                  <a:schemeClr val="accent5">
                    <a:lumMod val="50000"/>
                  </a:schemeClr>
                </a:solidFill>
                <a:latin typeface="Times New Roman" pitchFamily="18" charset="0"/>
                <a:cs typeface="Times New Roman" pitchFamily="18" charset="0"/>
              </a:rPr>
              <a:t> и следуют российским традициям.</a:t>
            </a:r>
          </a:p>
        </p:txBody>
      </p:sp>
      <p:sp>
        <p:nvSpPr>
          <p:cNvPr id="2" name="Заголовок 1"/>
          <p:cNvSpPr>
            <a:spLocks noGrp="1"/>
          </p:cNvSpPr>
          <p:nvPr>
            <p:ph type="title"/>
          </p:nvPr>
        </p:nvSpPr>
        <p:spPr>
          <a:xfrm>
            <a:off x="827584" y="116632"/>
            <a:ext cx="7244878" cy="740600"/>
          </a:xfrm>
        </p:spPr>
        <p:txBody>
          <a:bodyPr>
            <a:normAutofit/>
          </a:bodyPr>
          <a:lstStyle/>
          <a:p>
            <a:pPr marL="0" indent="0" algn="ctr">
              <a:buNone/>
            </a:pPr>
            <a:r>
              <a:rPr lang="ru-RU" sz="3600" b="0" dirty="0" smtClean="0">
                <a:solidFill>
                  <a:schemeClr val="accent5">
                    <a:lumMod val="50000"/>
                  </a:schemeClr>
                </a:solidFill>
                <a:effectLst/>
                <a:latin typeface="Times New Roman" pitchFamily="18" charset="0"/>
                <a:cs typeface="Times New Roman" pitchFamily="18" charset="0"/>
              </a:rPr>
              <a:t>Медали</a:t>
            </a:r>
            <a:r>
              <a:rPr lang="ru-RU" sz="3600" b="0" dirty="0" smtClean="0">
                <a:solidFill>
                  <a:srgbClr val="FFFF00"/>
                </a:solidFill>
                <a:effectLst/>
                <a:latin typeface="Times New Roman" pitchFamily="18" charset="0"/>
                <a:cs typeface="Times New Roman" pitchFamily="18" charset="0"/>
              </a:rPr>
              <a:t>.</a:t>
            </a:r>
            <a:endParaRPr lang="ru-RU" sz="3600" b="0" dirty="0">
              <a:solidFill>
                <a:srgbClr val="FFFF00"/>
              </a:solidFill>
              <a:effectLst/>
              <a:latin typeface="Times New Roman" pitchFamily="18" charset="0"/>
              <a:cs typeface="Times New Roman"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85786" y="5000636"/>
            <a:ext cx="2829694" cy="164077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845324" y="4698985"/>
            <a:ext cx="3298676" cy="2159015"/>
          </a:xfrm>
          <a:prstGeom prst="rect">
            <a:avLst/>
          </a:prstGeom>
        </p:spPr>
      </p:pic>
    </p:spTree>
    <p:extLst>
      <p:ext uri="{BB962C8B-B14F-4D97-AF65-F5344CB8AC3E}">
        <p14:creationId xmlns:p14="http://schemas.microsoft.com/office/powerpoint/2010/main" xmlns="" val="3178119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00108"/>
            <a:ext cx="8748464" cy="5500726"/>
          </a:xfrm>
        </p:spPr>
        <p:txBody>
          <a:bodyPr>
            <a:noAutofit/>
          </a:bodyPr>
          <a:lstStyle/>
          <a:p>
            <a:pPr marL="45720" indent="0">
              <a:buNone/>
            </a:pPr>
            <a:r>
              <a:rPr lang="ru-RU" sz="1600" dirty="0">
                <a:solidFill>
                  <a:srgbClr val="002060"/>
                </a:solidFill>
                <a:latin typeface="Times New Roman" pitchFamily="18" charset="0"/>
                <a:cs typeface="Times New Roman" pitchFamily="18" charset="0"/>
              </a:rPr>
              <a:t>1 декабря 2009 года Оргкомитет «Сочи 2014» представил эмблему (логотип) </a:t>
            </a:r>
            <a:r>
              <a:rPr lang="ru-RU" sz="1600" dirty="0" smtClean="0">
                <a:solidFill>
                  <a:srgbClr val="002060"/>
                </a:solidFill>
                <a:latin typeface="Times New Roman" pitchFamily="18" charset="0"/>
                <a:cs typeface="Times New Roman" pitchFamily="18" charset="0"/>
              </a:rPr>
              <a:t>Игр-2014.Церемония </a:t>
            </a:r>
            <a:r>
              <a:rPr lang="ru-RU" sz="1600" dirty="0">
                <a:solidFill>
                  <a:srgbClr val="002060"/>
                </a:solidFill>
                <a:latin typeface="Times New Roman" pitchFamily="18" charset="0"/>
                <a:cs typeface="Times New Roman" pitchFamily="18" charset="0"/>
              </a:rPr>
              <a:t>представления эмблемы проходила на Красной площади в Москве, на которой был залит большой каток</a:t>
            </a:r>
            <a:r>
              <a:rPr lang="ru-RU" sz="1600" dirty="0" smtClean="0">
                <a:solidFill>
                  <a:srgbClr val="002060"/>
                </a:solidFill>
                <a:latin typeface="Times New Roman" pitchFamily="18" charset="0"/>
                <a:cs typeface="Times New Roman" pitchFamily="18" charset="0"/>
              </a:rPr>
              <a:t>. </a:t>
            </a:r>
            <a:r>
              <a:rPr lang="ru-RU" sz="1600" dirty="0">
                <a:solidFill>
                  <a:srgbClr val="002060"/>
                </a:solidFill>
                <a:latin typeface="Times New Roman" pitchFamily="18" charset="0"/>
                <a:cs typeface="Times New Roman" pitchFamily="18" charset="0"/>
              </a:rPr>
              <a:t>Ведущими были спортивный журналист Кирилл </a:t>
            </a:r>
            <a:r>
              <a:rPr lang="ru-RU" sz="1600" dirty="0" err="1">
                <a:solidFill>
                  <a:srgbClr val="002060"/>
                </a:solidFill>
                <a:latin typeface="Times New Roman" pitchFamily="18" charset="0"/>
                <a:cs typeface="Times New Roman" pitchFamily="18" charset="0"/>
              </a:rPr>
              <a:t>Набутов</a:t>
            </a:r>
            <a:r>
              <a:rPr lang="ru-RU" sz="1600" dirty="0">
                <a:solidFill>
                  <a:srgbClr val="002060"/>
                </a:solidFill>
                <a:latin typeface="Times New Roman" pitchFamily="18" charset="0"/>
                <a:cs typeface="Times New Roman" pitchFamily="18" charset="0"/>
              </a:rPr>
              <a:t> и Олимпийская чемпионка в спортивных танцах на льду Татьяна </a:t>
            </a:r>
            <a:r>
              <a:rPr lang="ru-RU" sz="1600" dirty="0" err="1">
                <a:solidFill>
                  <a:srgbClr val="002060"/>
                </a:solidFill>
                <a:latin typeface="Times New Roman" pitchFamily="18" charset="0"/>
                <a:cs typeface="Times New Roman" pitchFamily="18" charset="0"/>
              </a:rPr>
              <a:t>Навка</a:t>
            </a:r>
            <a:r>
              <a:rPr lang="ru-RU" sz="1600" dirty="0">
                <a:solidFill>
                  <a:srgbClr val="002060"/>
                </a:solidFill>
                <a:latin typeface="Times New Roman" pitchFamily="18" charset="0"/>
                <a:cs typeface="Times New Roman" pitchFamily="18" charset="0"/>
              </a:rPr>
              <a:t>. Минутой молчания участники почтили память погибших при крушении «Невского экспресса», президент МОК Жак </a:t>
            </a:r>
            <a:r>
              <a:rPr lang="ru-RU" sz="1600" dirty="0" err="1">
                <a:solidFill>
                  <a:srgbClr val="002060"/>
                </a:solidFill>
                <a:latin typeface="Times New Roman" pitchFamily="18" charset="0"/>
                <a:cs typeface="Times New Roman" pitchFamily="18" charset="0"/>
              </a:rPr>
              <a:t>Рогге</a:t>
            </a:r>
            <a:r>
              <a:rPr lang="ru-RU" sz="1600" dirty="0">
                <a:solidFill>
                  <a:srgbClr val="002060"/>
                </a:solidFill>
                <a:latin typeface="Times New Roman" pitchFamily="18" charset="0"/>
                <a:cs typeface="Times New Roman" pitchFamily="18" charset="0"/>
              </a:rPr>
              <a:t>, представители оргкомитета и ведущие выразили соболезнование. Затем выступили Олимпийский чемпион, чемпион мира в слаломе Жан-Клод </a:t>
            </a:r>
            <a:r>
              <a:rPr lang="ru-RU" sz="1600" dirty="0" err="1">
                <a:solidFill>
                  <a:srgbClr val="002060"/>
                </a:solidFill>
                <a:latin typeface="Times New Roman" pitchFamily="18" charset="0"/>
                <a:cs typeface="Times New Roman" pitchFamily="18" charset="0"/>
              </a:rPr>
              <a:t>Килли</a:t>
            </a:r>
            <a:r>
              <a:rPr lang="ru-RU" sz="1600" dirty="0">
                <a:solidFill>
                  <a:srgbClr val="002060"/>
                </a:solidFill>
                <a:latin typeface="Times New Roman" pitchFamily="18" charset="0"/>
                <a:cs typeface="Times New Roman" pitchFamily="18" charset="0"/>
              </a:rPr>
              <a:t>, президент Оргкомитета Игр Дмитрий Чернышенко, представитель правительства России Дмитрий Козак. В ледовом шоу чемпиона мира и Европы Ильи Авербуха участвовали олимпийские чемпионы и призёры Олимпийских игр, чемпионы мира и </a:t>
            </a:r>
            <a:r>
              <a:rPr lang="ru-RU" sz="1600" i="1" dirty="0">
                <a:solidFill>
                  <a:srgbClr val="002060"/>
                </a:solidFill>
                <a:latin typeface="Times New Roman" pitchFamily="18" charset="0"/>
                <a:cs typeface="Times New Roman" pitchFamily="18" charset="0"/>
              </a:rPr>
              <a:t>Европы Владислав Третьяк, Вячеслав Фетисов</a:t>
            </a:r>
            <a:r>
              <a:rPr lang="ru-RU" sz="1600" dirty="0">
                <a:solidFill>
                  <a:srgbClr val="002060"/>
                </a:solidFill>
                <a:latin typeface="Times New Roman" pitchFamily="18" charset="0"/>
                <a:cs typeface="Times New Roman" pitchFamily="18" charset="0"/>
              </a:rPr>
              <a:t>, Сергей Макаров, Роман Костомаров, Алексей Ягудин, Ирина Слуцкая, чемпионы мира </a:t>
            </a:r>
            <a:r>
              <a:rPr lang="ru-RU" sz="1600" dirty="0" err="1">
                <a:solidFill>
                  <a:srgbClr val="002060"/>
                </a:solidFill>
                <a:latin typeface="Times New Roman" pitchFamily="18" charset="0"/>
                <a:cs typeface="Times New Roman" pitchFamily="18" charset="0"/>
              </a:rPr>
              <a:t>Албена</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Денкова</a:t>
            </a:r>
            <a:r>
              <a:rPr lang="ru-RU" sz="1600" dirty="0">
                <a:solidFill>
                  <a:srgbClr val="002060"/>
                </a:solidFill>
                <a:latin typeface="Times New Roman" pitchFamily="18" charset="0"/>
                <a:cs typeface="Times New Roman" pitchFamily="18" charset="0"/>
              </a:rPr>
              <a:t> и Максим Ставиский, другие знаменитые спортсмены. В это время на сцене звёзды российской эстрады пели Гимн Сочи, выступали чемпион Евровидения 2008 Дима Билан, чемпион Евровидения 2009 Александр Рыбак, Валерия, Лариса Долина, </a:t>
            </a:r>
            <a:r>
              <a:rPr lang="ru-RU" sz="1600" dirty="0" err="1">
                <a:solidFill>
                  <a:srgbClr val="002060"/>
                </a:solidFill>
                <a:latin typeface="Times New Roman" pitchFamily="18" charset="0"/>
                <a:cs typeface="Times New Roman" pitchFamily="18" charset="0"/>
              </a:rPr>
              <a:t>МакSим</a:t>
            </a:r>
            <a:r>
              <a:rPr lang="ru-RU" sz="1600" dirty="0">
                <a:solidFill>
                  <a:srgbClr val="002060"/>
                </a:solidFill>
                <a:latin typeface="Times New Roman" pitchFamily="18" charset="0"/>
                <a:cs typeface="Times New Roman" pitchFamily="18" charset="0"/>
              </a:rPr>
              <a:t> и другие известные артисты. Эмблема Игр была представлена под красочные фейерверки. Состоялся телемост Москва — Красная Поляна, где телеведущий Андрей Малахов представил эмблему сочинцам. Лев Лещенко и </a:t>
            </a:r>
            <a:r>
              <a:rPr lang="ru-RU" sz="1600" dirty="0" err="1">
                <a:solidFill>
                  <a:srgbClr val="002060"/>
                </a:solidFill>
                <a:latin typeface="Times New Roman" pitchFamily="18" charset="0"/>
                <a:cs typeface="Times New Roman" pitchFamily="18" charset="0"/>
              </a:rPr>
              <a:t>Алсу</a:t>
            </a:r>
            <a:r>
              <a:rPr lang="ru-RU" sz="1600" dirty="0">
                <a:solidFill>
                  <a:srgbClr val="002060"/>
                </a:solidFill>
                <a:latin typeface="Times New Roman" pitchFamily="18" charset="0"/>
                <a:cs typeface="Times New Roman" pitchFamily="18" charset="0"/>
              </a:rPr>
              <a:t> спели песню про Олимпийского мишку, а на большом экране показывали известные всему миру и незабываемые кадры Олимпийских игр в Москве.</a:t>
            </a:r>
          </a:p>
        </p:txBody>
      </p:sp>
      <p:sp>
        <p:nvSpPr>
          <p:cNvPr id="2" name="Заголовок 1"/>
          <p:cNvSpPr>
            <a:spLocks noGrp="1"/>
          </p:cNvSpPr>
          <p:nvPr>
            <p:ph type="title"/>
          </p:nvPr>
        </p:nvSpPr>
        <p:spPr>
          <a:xfrm>
            <a:off x="1071538" y="142852"/>
            <a:ext cx="6512511" cy="714380"/>
          </a:xfrm>
        </p:spPr>
        <p:txBody>
          <a:bodyPr>
            <a:normAutofit/>
          </a:bodyPr>
          <a:lstStyle/>
          <a:p>
            <a:pPr marL="0" indent="0" algn="ctr">
              <a:buNone/>
            </a:pPr>
            <a:r>
              <a:rPr lang="ru-RU" sz="3600" b="0" dirty="0" smtClean="0">
                <a:solidFill>
                  <a:schemeClr val="accent5">
                    <a:lumMod val="75000"/>
                  </a:schemeClr>
                </a:solidFill>
                <a:effectLst/>
                <a:latin typeface="Times New Roman" pitchFamily="18" charset="0"/>
                <a:cs typeface="Times New Roman" pitchFamily="18" charset="0"/>
              </a:rPr>
              <a:t>Эмблема-логотип.</a:t>
            </a:r>
            <a:endParaRPr lang="ru-RU" sz="3600" b="0" dirty="0">
              <a:solidFill>
                <a:schemeClr val="accent5">
                  <a:lumMod val="75000"/>
                </a:schemeClr>
              </a:solidFill>
              <a:effectLst/>
              <a:latin typeface="Times New Roman" pitchFamily="18" charset="0"/>
              <a:cs typeface="Times New Roman"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29256" y="5277014"/>
            <a:ext cx="2285984" cy="1580986"/>
          </a:xfrm>
          <a:prstGeom prst="rect">
            <a:avLst/>
          </a:prstGeom>
        </p:spPr>
      </p:pic>
    </p:spTree>
    <p:extLst>
      <p:ext uri="{BB962C8B-B14F-4D97-AF65-F5344CB8AC3E}">
        <p14:creationId xmlns:p14="http://schemas.microsoft.com/office/powerpoint/2010/main" xmlns="" val="3823330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785794"/>
            <a:ext cx="8429684" cy="5643602"/>
          </a:xfrm>
        </p:spPr>
        <p:txBody>
          <a:bodyPr>
            <a:normAutofit/>
          </a:bodyPr>
          <a:lstStyle/>
          <a:p>
            <a:pPr>
              <a:buNone/>
            </a:pPr>
            <a:r>
              <a:rPr lang="ru-RU" sz="2000" dirty="0" smtClean="0">
                <a:solidFill>
                  <a:schemeClr val="bg2">
                    <a:lumMod val="10000"/>
                  </a:schemeClr>
                </a:solidFill>
                <a:latin typeface="Times New Roman" pitchFamily="18" charset="0"/>
                <a:cs typeface="Times New Roman" pitchFamily="18" charset="0"/>
              </a:rPr>
              <a:t>24 сентября 2012 года, ровно за 500 дней до старта зимних Олимпийских игр, Дмитрий </a:t>
            </a:r>
            <a:r>
              <a:rPr lang="ru-RU" sz="2000" dirty="0" err="1" smtClean="0">
                <a:solidFill>
                  <a:schemeClr val="bg2">
                    <a:lumMod val="10000"/>
                  </a:schemeClr>
                </a:solidFill>
                <a:latin typeface="Times New Roman" pitchFamily="18" charset="0"/>
                <a:cs typeface="Times New Roman" pitchFamily="18" charset="0"/>
              </a:rPr>
              <a:t>Чернышенко</a:t>
            </a:r>
            <a:r>
              <a:rPr lang="ru-RU" sz="2000" dirty="0" smtClean="0">
                <a:solidFill>
                  <a:schemeClr val="bg2">
                    <a:lumMod val="10000"/>
                  </a:schemeClr>
                </a:solidFill>
                <a:latin typeface="Times New Roman" pitchFamily="18" charset="0"/>
                <a:cs typeface="Times New Roman" pitchFamily="18" charset="0"/>
              </a:rPr>
              <a:t> назвал </a:t>
            </a:r>
            <a:r>
              <a:rPr lang="ru-RU" sz="2000" dirty="0" err="1" smtClean="0">
                <a:solidFill>
                  <a:schemeClr val="bg2">
                    <a:lumMod val="10000"/>
                  </a:schemeClr>
                </a:solidFill>
                <a:latin typeface="Times New Roman" pitchFamily="18" charset="0"/>
                <a:cs typeface="Times New Roman" pitchFamily="18" charset="0"/>
              </a:rPr>
              <a:t>слоган</a:t>
            </a:r>
            <a:r>
              <a:rPr lang="ru-RU" sz="2000" dirty="0" smtClean="0">
                <a:solidFill>
                  <a:schemeClr val="bg2">
                    <a:lumMod val="10000"/>
                  </a:schemeClr>
                </a:solidFill>
                <a:latin typeface="Times New Roman" pitchFamily="18" charset="0"/>
                <a:cs typeface="Times New Roman" pitchFamily="18" charset="0"/>
              </a:rPr>
              <a:t> предстоящих соревнований: «Жаркие. Зимние. Твои». На английском языке </a:t>
            </a:r>
            <a:r>
              <a:rPr lang="ru-RU" sz="2000" dirty="0" err="1" smtClean="0">
                <a:solidFill>
                  <a:schemeClr val="bg2">
                    <a:lumMod val="10000"/>
                  </a:schemeClr>
                </a:solidFill>
                <a:latin typeface="Times New Roman" pitchFamily="18" charset="0"/>
                <a:cs typeface="Times New Roman" pitchFamily="18" charset="0"/>
              </a:rPr>
              <a:t>слоган</a:t>
            </a:r>
            <a:r>
              <a:rPr lang="ru-RU" sz="2000" dirty="0" smtClean="0">
                <a:solidFill>
                  <a:schemeClr val="bg2">
                    <a:lumMod val="10000"/>
                  </a:schemeClr>
                </a:solidFill>
                <a:latin typeface="Times New Roman" pitchFamily="18" charset="0"/>
                <a:cs typeface="Times New Roman" pitchFamily="18" charset="0"/>
              </a:rPr>
              <a:t> звучит следующим образом: </a:t>
            </a:r>
            <a:r>
              <a:rPr lang="ru-RU" sz="2000" dirty="0" err="1" smtClean="0">
                <a:solidFill>
                  <a:schemeClr val="bg2">
                    <a:lumMod val="10000"/>
                  </a:schemeClr>
                </a:solidFill>
                <a:latin typeface="Times New Roman" pitchFamily="18" charset="0"/>
                <a:cs typeface="Times New Roman" pitchFamily="18" charset="0"/>
              </a:rPr>
              <a:t>Hot</a:t>
            </a:r>
            <a:r>
              <a:rPr lang="ru-RU" sz="2000" dirty="0" smtClean="0">
                <a:solidFill>
                  <a:schemeClr val="bg2">
                    <a:lumMod val="10000"/>
                  </a:schemeClr>
                </a:solidFill>
                <a:latin typeface="Times New Roman" pitchFamily="18" charset="0"/>
                <a:cs typeface="Times New Roman" pitchFamily="18" charset="0"/>
              </a:rPr>
              <a:t>. </a:t>
            </a:r>
            <a:r>
              <a:rPr lang="ru-RU" sz="2000" dirty="0" err="1" smtClean="0">
                <a:solidFill>
                  <a:schemeClr val="bg2">
                    <a:lumMod val="10000"/>
                  </a:schemeClr>
                </a:solidFill>
                <a:latin typeface="Times New Roman" pitchFamily="18" charset="0"/>
                <a:cs typeface="Times New Roman" pitchFamily="18" charset="0"/>
              </a:rPr>
              <a:t>Cool</a:t>
            </a:r>
            <a:r>
              <a:rPr lang="ru-RU" sz="2000" dirty="0" smtClean="0">
                <a:solidFill>
                  <a:schemeClr val="bg2">
                    <a:lumMod val="10000"/>
                  </a:schemeClr>
                </a:solidFill>
                <a:latin typeface="Times New Roman" pitchFamily="18" charset="0"/>
                <a:cs typeface="Times New Roman" pitchFamily="18" charset="0"/>
              </a:rPr>
              <a:t>. </a:t>
            </a:r>
            <a:r>
              <a:rPr lang="ru-RU" sz="2000" dirty="0" err="1" smtClean="0">
                <a:solidFill>
                  <a:schemeClr val="bg2">
                    <a:lumMod val="10000"/>
                  </a:schemeClr>
                </a:solidFill>
                <a:latin typeface="Times New Roman" pitchFamily="18" charset="0"/>
                <a:cs typeface="Times New Roman" pitchFamily="18" charset="0"/>
              </a:rPr>
              <a:t>Yours</a:t>
            </a:r>
            <a:r>
              <a:rPr lang="ru-RU" sz="2000" dirty="0" smtClean="0">
                <a:solidFill>
                  <a:schemeClr val="bg2">
                    <a:lumMod val="10000"/>
                  </a:schemeClr>
                </a:solidFill>
                <a:latin typeface="Times New Roman" pitchFamily="18" charset="0"/>
                <a:cs typeface="Times New Roman" pitchFamily="18" charset="0"/>
              </a:rPr>
              <a:t>. Следует обратить внимание на то, что по-английски </a:t>
            </a:r>
            <a:r>
              <a:rPr lang="ru-RU" sz="2000" dirty="0" err="1" smtClean="0">
                <a:solidFill>
                  <a:schemeClr val="bg2">
                    <a:lumMod val="10000"/>
                  </a:schemeClr>
                </a:solidFill>
                <a:latin typeface="Times New Roman" pitchFamily="18" charset="0"/>
                <a:cs typeface="Times New Roman" pitchFamily="18" charset="0"/>
              </a:rPr>
              <a:t>слоган</a:t>
            </a:r>
            <a:r>
              <a:rPr lang="ru-RU" sz="2000" dirty="0" smtClean="0">
                <a:solidFill>
                  <a:schemeClr val="bg2">
                    <a:lumMod val="10000"/>
                  </a:schemeClr>
                </a:solidFill>
                <a:latin typeface="Times New Roman" pitchFamily="18" charset="0"/>
                <a:cs typeface="Times New Roman" pitchFamily="18" charset="0"/>
              </a:rPr>
              <a:t> несёт в себе дополнительный подтекст, поскольку слово </a:t>
            </a:r>
            <a:r>
              <a:rPr lang="ru-RU" sz="2000" dirty="0" err="1" smtClean="0">
                <a:solidFill>
                  <a:schemeClr val="bg2">
                    <a:lumMod val="10000"/>
                  </a:schemeClr>
                </a:solidFill>
                <a:latin typeface="Times New Roman" pitchFamily="18" charset="0"/>
                <a:cs typeface="Times New Roman" pitchFamily="18" charset="0"/>
              </a:rPr>
              <a:t>cool</a:t>
            </a:r>
            <a:r>
              <a:rPr lang="ru-RU" sz="2000" dirty="0" smtClean="0">
                <a:solidFill>
                  <a:schemeClr val="bg2">
                    <a:lumMod val="10000"/>
                  </a:schemeClr>
                </a:solidFill>
                <a:latin typeface="Times New Roman" pitchFamily="18" charset="0"/>
                <a:cs typeface="Times New Roman" pitchFamily="18" charset="0"/>
              </a:rPr>
              <a:t>, помимо основного значения «холодный» (то есть зимний), имеет разговорное значение «классный, крутой». По словам </a:t>
            </a:r>
            <a:r>
              <a:rPr lang="ru-RU" sz="2000" dirty="0" err="1" smtClean="0">
                <a:solidFill>
                  <a:schemeClr val="bg2">
                    <a:lumMod val="10000"/>
                  </a:schemeClr>
                </a:solidFill>
                <a:latin typeface="Times New Roman" pitchFamily="18" charset="0"/>
                <a:cs typeface="Times New Roman" pitchFamily="18" charset="0"/>
              </a:rPr>
              <a:t>Чернышенко</a:t>
            </a:r>
            <a:r>
              <a:rPr lang="ru-RU" sz="2000" dirty="0" smtClean="0">
                <a:solidFill>
                  <a:schemeClr val="bg2">
                    <a:lumMod val="10000"/>
                  </a:schemeClr>
                </a:solidFill>
                <a:latin typeface="Times New Roman" pitchFamily="18" charset="0"/>
                <a:cs typeface="Times New Roman" pitchFamily="18" charset="0"/>
              </a:rPr>
              <a:t>, эта фраза «в трёх словах позволяет показать всё многообразие и характер России». Слово «жаркие» одновременно отсылает и к месту проведения игр — Сочи — и к «накалу спортивных страстей». Слово «зимние» означает время года, в которое проводятся игры, а также образ, возникающий в голове у иностранцев при упоминании России. «Твои» символизирует, что предстоящие Игры будут «Олимпиадой каждого»</a:t>
            </a:r>
          </a:p>
          <a:p>
            <a:pPr>
              <a:buNone/>
            </a:pP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а 7 из 853">
            <a:hlinkClick r:id="rId2"/>
          </p:cNvPr>
          <p:cNvPicPr>
            <a:picLocks noGrp="1" noChangeAspect="1" noChangeArrowheads="1"/>
          </p:cNvPicPr>
          <p:nvPr>
            <p:ph idx="1"/>
          </p:nvPr>
        </p:nvPicPr>
        <p:blipFill>
          <a:blip r:embed="rId3"/>
          <a:stretch>
            <a:fillRect/>
          </a:stretch>
        </p:blipFill>
        <p:spPr bwMode="auto">
          <a:xfrm>
            <a:off x="862195" y="1481138"/>
            <a:ext cx="7419610" cy="4525962"/>
          </a:xfrm>
          <a:prstGeom prst="rect">
            <a:avLst/>
          </a:prstGeom>
          <a:noFill/>
          <a:ln w="9525">
            <a:noFill/>
            <a:miter lim="800000"/>
            <a:headEnd/>
            <a:tailEnd/>
          </a:ln>
        </p:spPr>
      </p:pic>
      <p:sp>
        <p:nvSpPr>
          <p:cNvPr id="2" name="Заголовок 1"/>
          <p:cNvSpPr>
            <a:spLocks noGrp="1"/>
          </p:cNvSpPr>
          <p:nvPr>
            <p:ph type="title"/>
          </p:nvPr>
        </p:nvSpPr>
        <p:spPr>
          <a:xfrm>
            <a:off x="214282" y="500042"/>
            <a:ext cx="8572560" cy="1000132"/>
          </a:xfrm>
        </p:spPr>
        <p:txBody>
          <a:bodyPr>
            <a:normAutofit fontScale="90000"/>
          </a:bodyPr>
          <a:lstStyle/>
          <a:p>
            <a:pPr algn="ctr">
              <a:buNone/>
            </a:pPr>
            <a:r>
              <a:rPr lang="ru-RU" sz="2400" b="0" dirty="0" smtClean="0">
                <a:solidFill>
                  <a:srgbClr val="0070C0"/>
                </a:solidFill>
                <a:latin typeface="Times New Roman" pitchFamily="18" charset="0"/>
                <a:cs typeface="Times New Roman" pitchFamily="18" charset="0"/>
              </a:rPr>
              <a:t>Большая ледовая арена в Сочи построена для игры в </a:t>
            </a:r>
            <a:r>
              <a:rPr lang="ru-RU" sz="2400" b="0" i="1" dirty="0" smtClean="0">
                <a:solidFill>
                  <a:srgbClr val="0070C0"/>
                </a:solidFill>
                <a:latin typeface="Times New Roman" pitchFamily="18" charset="0"/>
                <a:cs typeface="Times New Roman" pitchFamily="18" charset="0"/>
              </a:rPr>
              <a:t>хоккей</a:t>
            </a:r>
            <a:r>
              <a:rPr lang="ru-RU" sz="2400" b="0" dirty="0" smtClean="0">
                <a:solidFill>
                  <a:srgbClr val="0070C0"/>
                </a:solidFill>
                <a:latin typeface="Times New Roman" pitchFamily="18" charset="0"/>
                <a:cs typeface="Times New Roman" pitchFamily="18" charset="0"/>
              </a:rPr>
              <a:t>, рассчитана на 12000 зрителей</a:t>
            </a:r>
            <a:br>
              <a:rPr lang="ru-RU" sz="2400" b="0" dirty="0" smtClean="0">
                <a:solidFill>
                  <a:srgbClr val="0070C0"/>
                </a:solidFill>
                <a:latin typeface="Times New Roman" pitchFamily="18" charset="0"/>
                <a:cs typeface="Times New Roman" pitchFamily="18" charset="0"/>
              </a:rPr>
            </a:br>
            <a:endParaRPr lang="ru-RU" sz="24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а 10 из 391">
            <a:hlinkClick r:id="rId2"/>
          </p:cNvPr>
          <p:cNvPicPr>
            <a:picLocks noGrp="1" noChangeAspect="1" noChangeArrowheads="1"/>
          </p:cNvPicPr>
          <p:nvPr>
            <p:ph idx="1"/>
          </p:nvPr>
        </p:nvPicPr>
        <p:blipFill>
          <a:blip r:embed="rId3"/>
          <a:stretch>
            <a:fillRect/>
          </a:stretch>
        </p:blipFill>
        <p:spPr bwMode="auto">
          <a:xfrm>
            <a:off x="523875" y="1596231"/>
            <a:ext cx="8096250" cy="4295775"/>
          </a:xfrm>
          <a:prstGeom prst="rect">
            <a:avLst/>
          </a:prstGeom>
          <a:noFill/>
          <a:ln w="9525">
            <a:noFill/>
            <a:miter lim="800000"/>
            <a:headEnd/>
            <a:tailEnd/>
          </a:ln>
        </p:spPr>
      </p:pic>
      <p:sp>
        <p:nvSpPr>
          <p:cNvPr id="2" name="Заголовок 1"/>
          <p:cNvSpPr>
            <a:spLocks noGrp="1"/>
          </p:cNvSpPr>
          <p:nvPr>
            <p:ph type="title"/>
          </p:nvPr>
        </p:nvSpPr>
        <p:spPr>
          <a:xfrm>
            <a:off x="285720" y="714356"/>
            <a:ext cx="8501122" cy="1071570"/>
          </a:xfrm>
        </p:spPr>
        <p:txBody>
          <a:bodyPr>
            <a:normAutofit fontScale="90000"/>
          </a:bodyPr>
          <a:lstStyle/>
          <a:p>
            <a:pPr algn="ctr">
              <a:buNone/>
            </a:pPr>
            <a:r>
              <a:rPr lang="ru-RU" sz="2800" b="0" dirty="0" smtClean="0">
                <a:solidFill>
                  <a:srgbClr val="0070C0"/>
                </a:solidFill>
                <a:latin typeface="Times New Roman" pitchFamily="18" charset="0"/>
                <a:cs typeface="Times New Roman" pitchFamily="18" charset="0"/>
              </a:rPr>
              <a:t>Конькобежный центр — конькобежный спорт, 8000 зрителей.</a:t>
            </a:r>
            <a:r>
              <a:rPr lang="ru-RU" sz="2800" dirty="0" smtClean="0">
                <a:solidFill>
                  <a:srgbClr val="0070C0"/>
                </a:solidFill>
              </a:rPr>
              <a:t/>
            </a:r>
            <a:br>
              <a:rPr lang="ru-RU" sz="2800" dirty="0" smtClean="0">
                <a:solidFill>
                  <a:srgbClr val="0070C0"/>
                </a:solidFill>
              </a:rPr>
            </a:br>
            <a:endParaRPr lang="ru-R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2" descr="http://upload.wikimedia.org/wikipedia/commons/thumb/a/a7/Olympic_flag.svg/250px-Olympic_flag.svg.png">
            <a:hlinkClick r:id="rId2"/>
          </p:cNvPr>
          <p:cNvPicPr>
            <a:picLocks noGrp="1" noChangeAspect="1" noChangeArrowheads="1"/>
          </p:cNvPicPr>
          <p:nvPr>
            <p:ph idx="1"/>
          </p:nvPr>
        </p:nvPicPr>
        <p:blipFill>
          <a:blip r:embed="rId3"/>
          <a:srcRect/>
          <a:stretch>
            <a:fillRect/>
          </a:stretch>
        </p:blipFill>
        <p:spPr bwMode="auto">
          <a:xfrm>
            <a:off x="3357554" y="1285860"/>
            <a:ext cx="2381250" cy="1590675"/>
          </a:xfrm>
          <a:prstGeom prst="rect">
            <a:avLst/>
          </a:prstGeom>
          <a:noFill/>
          <a:ln w="9525">
            <a:noFill/>
            <a:miter lim="800000"/>
            <a:headEnd/>
            <a:tailEnd/>
          </a:ln>
        </p:spPr>
      </p:pic>
      <p:sp>
        <p:nvSpPr>
          <p:cNvPr id="2" name="Заголовок 1"/>
          <p:cNvSpPr>
            <a:spLocks noGrp="1"/>
          </p:cNvSpPr>
          <p:nvPr>
            <p:ph type="title"/>
          </p:nvPr>
        </p:nvSpPr>
        <p:spPr>
          <a:xfrm>
            <a:off x="1142976" y="3071810"/>
            <a:ext cx="6715172" cy="928686"/>
          </a:xfrm>
        </p:spPr>
        <p:txBody>
          <a:bodyPr/>
          <a:lstStyle/>
          <a:p>
            <a:pPr>
              <a:buNone/>
            </a:pPr>
            <a:r>
              <a:rPr lang="ru-RU" dirty="0" smtClean="0"/>
              <a:t>Спасибо за внимание</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146</TotalTime>
  <Words>1225</Words>
  <Application>Microsoft Office PowerPoint</Application>
  <PresentationFormat>Экран (4:3)</PresentationFormat>
  <Paragraphs>31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Открытая</vt:lpstr>
      <vt:lpstr>Олимпийские зимние игры в Сочи 2014.</vt:lpstr>
      <vt:lpstr>Слайд 2</vt:lpstr>
      <vt:lpstr>Талисманы зимних игр.</vt:lpstr>
      <vt:lpstr>Слайд 4</vt:lpstr>
      <vt:lpstr>Соревнования.</vt:lpstr>
      <vt:lpstr>Медали.</vt:lpstr>
      <vt:lpstr>Эмблема-логотип.</vt:lpstr>
      <vt:lpstr>Слайд 8</vt:lpstr>
      <vt:lpstr>Большая ледовая арена в Сочи построена для игры в хоккей, рассчитана на 12000 зрителей </vt:lpstr>
      <vt:lpstr>Конькобежный центр — конькобежный спорт, 8000 зрителей. </vt:lpstr>
      <vt:lpstr>Спасибо за внимание</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Олимпийские зимние игры в Сочи 2014</dc:title>
  <dc:creator>Олег</dc:creator>
  <cp:lastModifiedBy>user</cp:lastModifiedBy>
  <cp:revision>13</cp:revision>
  <dcterms:created xsi:type="dcterms:W3CDTF">2013-12-13T17:08:51Z</dcterms:created>
  <dcterms:modified xsi:type="dcterms:W3CDTF">2015-01-17T14:18:47Z</dcterms:modified>
</cp:coreProperties>
</file>