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5" r:id="rId1"/>
  </p:sldMasterIdLst>
  <p:notesMasterIdLst>
    <p:notesMasterId r:id="rId39"/>
  </p:notesMasterIdLst>
  <p:sldIdLst>
    <p:sldId id="298" r:id="rId2"/>
    <p:sldId id="332" r:id="rId3"/>
    <p:sldId id="334" r:id="rId4"/>
    <p:sldId id="305" r:id="rId5"/>
    <p:sldId id="337" r:id="rId6"/>
    <p:sldId id="309" r:id="rId7"/>
    <p:sldId id="310" r:id="rId8"/>
    <p:sldId id="311" r:id="rId9"/>
    <p:sldId id="313" r:id="rId10"/>
    <p:sldId id="314" r:id="rId11"/>
    <p:sldId id="316" r:id="rId12"/>
    <p:sldId id="345" r:id="rId13"/>
    <p:sldId id="317" r:id="rId14"/>
    <p:sldId id="318" r:id="rId15"/>
    <p:sldId id="319" r:id="rId16"/>
    <p:sldId id="322" r:id="rId17"/>
    <p:sldId id="335" r:id="rId18"/>
    <p:sldId id="347" r:id="rId19"/>
    <p:sldId id="325" r:id="rId20"/>
    <p:sldId id="326" r:id="rId21"/>
    <p:sldId id="324" r:id="rId22"/>
    <p:sldId id="327" r:id="rId23"/>
    <p:sldId id="328" r:id="rId24"/>
    <p:sldId id="329" r:id="rId25"/>
    <p:sldId id="330" r:id="rId26"/>
    <p:sldId id="304" r:id="rId27"/>
    <p:sldId id="338" r:id="rId28"/>
    <p:sldId id="342" r:id="rId29"/>
    <p:sldId id="339" r:id="rId30"/>
    <p:sldId id="341" r:id="rId31"/>
    <p:sldId id="340" r:id="rId32"/>
    <p:sldId id="343" r:id="rId33"/>
    <p:sldId id="268" r:id="rId34"/>
    <p:sldId id="346" r:id="rId35"/>
    <p:sldId id="344" r:id="rId36"/>
    <p:sldId id="336" r:id="rId37"/>
    <p:sldId id="289" r:id="rId3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33"/>
    <a:srgbClr val="B23875"/>
    <a:srgbClr val="9900FF"/>
    <a:srgbClr val="FF99FF"/>
    <a:srgbClr val="FF66CC"/>
    <a:srgbClr val="FF99CC"/>
    <a:srgbClr val="CC0099"/>
    <a:srgbClr val="FF66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1" autoAdjust="0"/>
    <p:restoredTop sz="86458" autoAdjust="0"/>
  </p:normalViewPr>
  <p:slideViewPr>
    <p:cSldViewPr>
      <p:cViewPr varScale="1">
        <p:scale>
          <a:sx n="76" d="100"/>
          <a:sy n="76" d="100"/>
        </p:scale>
        <p:origin x="-93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32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320A70F-DCE0-4450-A5CA-87682B2B495A}" type="datetimeFigureOut">
              <a:rPr lang="ru-RU"/>
              <a:pPr>
                <a:defRPr/>
              </a:pPr>
              <a:t>19.08.2012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855B793-0560-4D6B-844D-2A982740F4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813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61FA24C-42F8-4CE8-80C8-9603992BA296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uk-UA" smtClean="0"/>
          </a:p>
        </p:txBody>
      </p:sp>
      <p:sp>
        <p:nvSpPr>
          <p:cNvPr id="4915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8944D4D-7D0D-410E-BACF-BE5FBDB1808E}" type="slidenum">
              <a:rPr lang="uk-UA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uk-UA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018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291CF5-3484-42DF-91CA-65242120DE90}" type="slidenum">
              <a:rPr lang="uk-UA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uk-UA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12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367790C-AD2D-4EC2-A200-309A835416AF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9511F3-09C4-4E2A-9F67-F82B2A19815F}" type="datetimeFigureOut">
              <a:rPr lang="ru-RU"/>
              <a:pPr>
                <a:defRPr/>
              </a:pPr>
              <a:t>19.08.2012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69A930-A594-41DC-9DD3-923926B111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cover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D7467-AD8E-4212-95FE-90B44F300909}" type="datetimeFigureOut">
              <a:rPr lang="ru-RU"/>
              <a:pPr>
                <a:defRPr/>
              </a:pPr>
              <a:t>19.08.2012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40C1BC-403F-4CE3-AF3D-3D10EAAA3A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cover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455F0D-5E42-47C4-99C0-8D1423DC2754}" type="datetimeFigureOut">
              <a:rPr lang="ru-RU"/>
              <a:pPr>
                <a:defRPr/>
              </a:pPr>
              <a:t>19.08.2012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34E596-DBE9-43E9-B25F-92E63DCD1C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EEB46B-2FB5-4604-A205-056DD517C52D}" type="datetimeFigureOut">
              <a:rPr lang="ru-RU"/>
              <a:pPr>
                <a:defRPr/>
              </a:pPr>
              <a:t>19.08.2012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9579F5-1D93-4826-9595-A555493DE4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cover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EEFE55-85B2-4008-B4B2-30C0EDE4A585}" type="datetimeFigureOut">
              <a:rPr lang="ru-RU"/>
              <a:pPr>
                <a:defRPr/>
              </a:pPr>
              <a:t>19.08.2012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E11D17-8D22-421A-8F1E-B54395C98A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cover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36E3BF-241B-4926-908A-A9CDB427B2B3}" type="datetimeFigureOut">
              <a:rPr lang="ru-RU"/>
              <a:pPr>
                <a:defRPr/>
              </a:pPr>
              <a:t>19.08.2012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A46EB9-D56C-4392-8A4F-479D9F2FFD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cover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7DBFD2-33D5-4A78-AEDD-338D7E6258B9}" type="datetimeFigureOut">
              <a:rPr lang="ru-RU"/>
              <a:pPr>
                <a:defRPr/>
              </a:pPr>
              <a:t>19.08.2012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BE4ACF-FEB9-46E6-93EC-10F02ECADC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cover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AFAA5E-0910-446C-8E6B-C8A3AB62D943}" type="datetimeFigureOut">
              <a:rPr lang="ru-RU"/>
              <a:pPr>
                <a:defRPr/>
              </a:pPr>
              <a:t>19.08.2012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7648C0-AF97-4A3F-9954-336BD4F191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cover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B22160-EEC2-4BF1-81E9-DF7BA4A7826C}" type="datetimeFigureOut">
              <a:rPr lang="ru-RU"/>
              <a:pPr>
                <a:defRPr/>
              </a:pPr>
              <a:t>19.08.2012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3AE1DE-BCC4-45AA-B7D2-2885DF83ED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cover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7DD656-8B48-4B80-80FB-D43B4342CE9F}" type="datetimeFigureOut">
              <a:rPr lang="ru-RU"/>
              <a:pPr>
                <a:defRPr/>
              </a:pPr>
              <a:t>19.08.2012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FBAD02-A1C7-4247-8A9A-422D2D8038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cover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EA2AE7-BE48-4B5D-8641-D7F705C1FFE8}" type="datetimeFigureOut">
              <a:rPr lang="ru-RU"/>
              <a:pPr>
                <a:defRPr/>
              </a:pPr>
              <a:t>19.08.2012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0D7B6-01B7-454A-B362-87188007ED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cover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r="-5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98EF5AC-4B38-47F1-BBDC-F2D92EC72CAF}" type="datetimeFigureOut">
              <a:rPr lang="ru-RU"/>
              <a:pPr>
                <a:defRPr/>
              </a:pPr>
              <a:t>19.08.2012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B2B63D3-0836-430B-BDF7-B031687E34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6" r:id="rId1"/>
    <p:sldLayoutId id="2147483837" r:id="rId2"/>
    <p:sldLayoutId id="2147483838" r:id="rId3"/>
    <p:sldLayoutId id="2147483839" r:id="rId4"/>
    <p:sldLayoutId id="2147483840" r:id="rId5"/>
    <p:sldLayoutId id="2147483841" r:id="rId6"/>
    <p:sldLayoutId id="2147483842" r:id="rId7"/>
    <p:sldLayoutId id="2147483843" r:id="rId8"/>
    <p:sldLayoutId id="2147483844" r:id="rId9"/>
    <p:sldLayoutId id="2147483845" r:id="rId10"/>
    <p:sldLayoutId id="2147483846" r:id="rId11"/>
  </p:sldLayoutIdLst>
  <p:transition>
    <p:cover dir="rd"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6.xml"/><Relationship Id="rId1" Type="http://schemas.openxmlformats.org/officeDocument/2006/relationships/audio" Target="file:///D:\&#1076;&#1086;&#1082;&#1091;&#1084;&#1077;&#1085;&#1090;&#1099;\&#1075;&#1077;&#1086;&#1075;&#1088;&#1072;&#1092;&#1080;&#1103;\10%20&#1082;&#1083;&#1072;&#1089;&#1089;\&#1040;&#1079;&#1080;&#1103;\&#1086;&#1090;&#1082;&#1088;&#1099;&#1090;&#1099;&#1081;%20&#1091;&#1088;&#1086;&#1082;\&#1082;&#1091;&#1083;&#1100;&#1090;&#1091;&#1088;&#1072;\&#1103;&#1087;&#1086;&#1085;&#1080;&#1103;..........mp3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Documents and Settings\12\Мои документы\Мои рисунки\Рисунок19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>
          <a:xfrm>
            <a:off x="1857375" y="714375"/>
            <a:ext cx="6572250" cy="914400"/>
          </a:xfrm>
          <a:ln w="28575"/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72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Культура </a:t>
            </a:r>
            <a:r>
              <a:rPr lang="ru-RU" sz="7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та   </a:t>
            </a:r>
            <a:r>
              <a:rPr lang="ru-RU" sz="72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традиції</a:t>
            </a:r>
            <a:r>
              <a:rPr lang="ru-RU" sz="7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  </a:t>
            </a:r>
            <a:r>
              <a:rPr lang="ru-RU" sz="72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Японії</a:t>
            </a:r>
            <a:endParaRPr lang="ru-RU" sz="72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4" name="япония.........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8143875" y="57864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13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410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0" y="785813"/>
            <a:ext cx="4429125" cy="1000125"/>
          </a:xfrm>
        </p:spPr>
        <p:txBody>
          <a:bodyPr/>
          <a:lstStyle/>
          <a:p>
            <a:pPr eaLnBrk="1" hangingPunct="1"/>
            <a:r>
              <a:rPr lang="ru-RU" smtClean="0"/>
              <a:t>Архитектура</a:t>
            </a:r>
          </a:p>
        </p:txBody>
      </p:sp>
      <p:pic>
        <p:nvPicPr>
          <p:cNvPr id="3075" name="Picture 4" descr="house1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00563" y="0"/>
            <a:ext cx="4500562" cy="3376613"/>
          </a:xfrm>
          <a:noFill/>
        </p:spPr>
      </p:pic>
      <p:pic>
        <p:nvPicPr>
          <p:cNvPr id="4" name="Рисунок 3" descr="внутри_дома_jpg_400x400_upscale_q85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588"/>
            <a:ext cx="9144000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71438" y="6072188"/>
            <a:ext cx="9072562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600"/>
              <a:t>Стіни будинку розсу</a:t>
            </a:r>
            <a:r>
              <a:rPr lang="uk-UA" sz="2600"/>
              <a:t>ва</a:t>
            </a:r>
            <a:r>
              <a:rPr lang="ru-RU" sz="2600"/>
              <a:t>ються, як дверці книжкової шафи.</a:t>
            </a:r>
            <a:r>
              <a:rPr lang="ru-RU"/>
              <a:t> </a:t>
            </a:r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0" y="785813"/>
            <a:ext cx="4429125" cy="1000125"/>
          </a:xfrm>
        </p:spPr>
        <p:txBody>
          <a:bodyPr/>
          <a:lstStyle/>
          <a:p>
            <a:pPr eaLnBrk="1" hangingPunct="1"/>
            <a:r>
              <a:rPr lang="ru-RU" smtClean="0"/>
              <a:t>Архитектура</a:t>
            </a:r>
          </a:p>
        </p:txBody>
      </p:sp>
      <p:pic>
        <p:nvPicPr>
          <p:cNvPr id="4099" name="Picture 4" descr="house1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-3175"/>
            <a:ext cx="9144000" cy="6861175"/>
          </a:xfrm>
          <a:noFill/>
        </p:spPr>
      </p:pic>
      <p:sp>
        <p:nvSpPr>
          <p:cNvPr id="4100" name="Прямоугольник 4"/>
          <p:cNvSpPr>
            <a:spLocks noChangeArrowheads="1"/>
          </p:cNvSpPr>
          <p:nvPr/>
        </p:nvSpPr>
        <p:spPr bwMode="auto">
          <a:xfrm rot="1030758">
            <a:off x="3063875" y="5180013"/>
            <a:ext cx="5857875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Мебл</a:t>
            </a:r>
            <a:r>
              <a:rPr lang="uk-UA" sz="2400"/>
              <a:t>ів</a:t>
            </a:r>
            <a:r>
              <a:rPr lang="ru-RU" sz="2400"/>
              <a:t>, як правило, мало.</a:t>
            </a:r>
            <a:r>
              <a:rPr lang="uk-UA" sz="2400"/>
              <a:t> Невисокий стіл, з</a:t>
            </a:r>
            <a:r>
              <a:rPr lang="ru-RU" sz="2400"/>
              <a:t>амість стільців м'які подушечки.</a:t>
            </a:r>
            <a:r>
              <a:rPr lang="ru-RU" sz="2400" b="1"/>
              <a:t> </a:t>
            </a:r>
            <a:endParaRPr lang="ru-RU" sz="2400"/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1\Рабочий стол\Новая папка\524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25" y="4572000"/>
            <a:ext cx="4929188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uk-UA" sz="3200" b="1" dirty="0" smtClean="0"/>
              <a:t>П</a:t>
            </a:r>
            <a:r>
              <a:rPr lang="ru-RU" sz="3200" b="1" dirty="0" err="1" smtClean="0"/>
              <a:t>оли</a:t>
            </a:r>
            <a:r>
              <a:rPr lang="ru-RU" sz="3200" b="1" dirty="0" smtClean="0"/>
              <a:t> </a:t>
            </a:r>
            <a:r>
              <a:rPr lang="ru-RU" sz="3200" b="1" dirty="0" err="1" smtClean="0"/>
              <a:t>вкриті</a:t>
            </a:r>
            <a:r>
              <a:rPr lang="ru-RU" sz="3200" b="1" dirty="0" smtClean="0"/>
              <a:t>  рогож</a:t>
            </a:r>
            <a:r>
              <a:rPr lang="uk-UA" sz="3200" b="1" dirty="0" smtClean="0"/>
              <a:t>к</a:t>
            </a:r>
            <a:r>
              <a:rPr lang="ru-RU" sz="3200" b="1" dirty="0" err="1" smtClean="0"/>
              <a:t>ами</a:t>
            </a:r>
            <a:r>
              <a:rPr lang="ru-RU" sz="3200" b="1" dirty="0" smtClean="0"/>
              <a:t> </a:t>
            </a:r>
            <a:br>
              <a:rPr lang="ru-RU" sz="3200" b="1" dirty="0" smtClean="0"/>
            </a:br>
            <a:r>
              <a:rPr lang="ru-RU" sz="3200" b="1" dirty="0" err="1" smtClean="0"/>
              <a:t>з</a:t>
            </a:r>
            <a:r>
              <a:rPr lang="ru-RU" sz="3200" b="1" dirty="0" smtClean="0"/>
              <a:t> </a:t>
            </a:r>
            <a:r>
              <a:rPr lang="ru-RU" sz="3200" b="1" dirty="0" err="1" smtClean="0"/>
              <a:t>пресованої</a:t>
            </a:r>
            <a:r>
              <a:rPr lang="ru-RU" sz="3200" b="1" dirty="0" smtClean="0"/>
              <a:t> </a:t>
            </a:r>
            <a:r>
              <a:rPr lang="ru-RU" sz="3200" b="1" dirty="0" err="1" smtClean="0"/>
              <a:t>рисової</a:t>
            </a: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> </a:t>
            </a:r>
            <a:r>
              <a:rPr lang="ru-RU" sz="3200" b="1" dirty="0" err="1" smtClean="0"/>
              <a:t>соломи</a:t>
            </a:r>
            <a:r>
              <a:rPr lang="uk-UA" sz="3200" b="1" dirty="0" smtClean="0"/>
              <a:t> – </a:t>
            </a:r>
            <a:r>
              <a:rPr lang="uk-UA" b="1" dirty="0" smtClean="0">
                <a:solidFill>
                  <a:schemeClr val="accent6">
                    <a:lumMod val="50000"/>
                  </a:schemeClr>
                </a:solidFill>
                <a:latin typeface="Cambria" pitchFamily="18" charset="0"/>
              </a:rPr>
              <a:t>татамі</a:t>
            </a:r>
            <a:endParaRPr lang="ru-RU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6147" name="Picture 4" descr="D:\документы\география\10 класс\Азия\открытый урок\Япония\ГЕОГРАФИЯ\157985_2917-0x6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68288" y="0"/>
            <a:ext cx="94122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Скругленный прямоугольник 3"/>
          <p:cNvSpPr/>
          <p:nvPr/>
        </p:nvSpPr>
        <p:spPr>
          <a:xfrm>
            <a:off x="-214313" y="5857875"/>
            <a:ext cx="9358313" cy="1000125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900" dirty="0" err="1"/>
              <a:t>Ознаки</a:t>
            </a:r>
            <a:r>
              <a:rPr lang="ru-RU" sz="2900" dirty="0"/>
              <a:t> </a:t>
            </a:r>
            <a:r>
              <a:rPr lang="ru-RU" sz="2900" dirty="0" err="1"/>
              <a:t>японського</a:t>
            </a:r>
            <a:r>
              <a:rPr lang="ru-RU" sz="2900" dirty="0"/>
              <a:t> саду - в</a:t>
            </a:r>
            <a:r>
              <a:rPr lang="uk-UA" sz="2900" dirty="0" err="1"/>
              <a:t>икористання</a:t>
            </a:r>
            <a:r>
              <a:rPr lang="ru-RU" sz="2900" dirty="0"/>
              <a:t> </a:t>
            </a:r>
          </a:p>
          <a:p>
            <a:pPr algn="ctr">
              <a:defRPr/>
            </a:pPr>
            <a:r>
              <a:rPr lang="ru-RU" sz="2900" dirty="0" err="1"/>
              <a:t>каменів</a:t>
            </a:r>
            <a:r>
              <a:rPr lang="ru-RU" sz="2900" dirty="0"/>
              <a:t> </a:t>
            </a:r>
            <a:r>
              <a:rPr lang="uk-UA" sz="2900" dirty="0"/>
              <a:t>та </a:t>
            </a:r>
            <a:r>
              <a:rPr lang="ru-RU" sz="2900" dirty="0"/>
              <a:t>гальки, </a:t>
            </a:r>
            <a:r>
              <a:rPr lang="ru-RU" sz="2900" dirty="0" err="1"/>
              <a:t>мохів</a:t>
            </a:r>
            <a:r>
              <a:rPr lang="ru-RU" sz="2900" dirty="0"/>
              <a:t> </a:t>
            </a:r>
            <a:r>
              <a:rPr lang="uk-UA" sz="2900" dirty="0"/>
              <a:t>та</a:t>
            </a:r>
            <a:r>
              <a:rPr lang="ru-RU" sz="2900" dirty="0"/>
              <a:t> </a:t>
            </a:r>
            <a:r>
              <a:rPr lang="ru-RU" sz="2900" dirty="0" err="1"/>
              <a:t>невисоких</a:t>
            </a:r>
            <a:r>
              <a:rPr lang="ru-RU" sz="2900" dirty="0"/>
              <a:t> </a:t>
            </a:r>
            <a:r>
              <a:rPr lang="ru-RU" sz="2900" dirty="0" err="1"/>
              <a:t>рослин</a:t>
            </a:r>
            <a:r>
              <a:rPr lang="uk-UA" sz="2900" dirty="0"/>
              <a:t>.</a:t>
            </a:r>
            <a:r>
              <a:rPr lang="ru-RU" sz="2900" dirty="0"/>
              <a:t> </a:t>
            </a:r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428660" y="0"/>
            <a:ext cx="7498080" cy="1143000"/>
          </a:xfrm>
        </p:spPr>
        <p:txBody>
          <a:bodyPr/>
          <a:lstStyle/>
          <a:p>
            <a:pPr eaLnBrk="1" hangingPunct="1">
              <a:defRPr/>
            </a:pPr>
            <a:r>
              <a:rPr lang="uk-UA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Японські сади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3">
                  <a:lumMod val="50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42988" y="1052513"/>
            <a:ext cx="8101012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Різновид</a:t>
            </a:r>
            <a:r>
              <a:rPr lang="ru-RU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 саду </a:t>
            </a:r>
            <a:r>
              <a:rPr lang="ru-RU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або</a:t>
            </a:r>
            <a:r>
              <a:rPr lang="ru-RU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приватного парку, </a:t>
            </a:r>
            <a:r>
              <a:rPr lang="ru-RU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принципи</a:t>
            </a:r>
            <a:r>
              <a:rPr lang="ru-RU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організації</a:t>
            </a:r>
            <a:r>
              <a:rPr lang="ru-RU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якого</a:t>
            </a:r>
            <a:r>
              <a:rPr lang="ru-RU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були</a:t>
            </a:r>
            <a:r>
              <a:rPr lang="ru-RU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розроблені</a:t>
            </a:r>
            <a:r>
              <a:rPr lang="ru-RU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у </a:t>
            </a:r>
            <a:r>
              <a:rPr lang="ru-RU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Японії</a:t>
            </a:r>
            <a:r>
              <a:rPr lang="ru-RU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 </a:t>
            </a:r>
            <a:r>
              <a:rPr lang="ru-RU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протягом</a:t>
            </a:r>
            <a:r>
              <a:rPr lang="ru-RU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 8 — 18 </a:t>
            </a:r>
            <a:r>
              <a:rPr lang="ru-RU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століття</a:t>
            </a:r>
            <a:endParaRPr lang="ru-RU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717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71563"/>
            <a:ext cx="9144000" cy="578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hecke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6" descr="10462150_bonsait_big_0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714750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420938"/>
            <a:ext cx="9144000" cy="4437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285992"/>
            <a:ext cx="3500430" cy="1143000"/>
          </a:xfrm>
        </p:spPr>
        <p:txBody>
          <a:bodyPr/>
          <a:lstStyle/>
          <a:p>
            <a:pPr eaLnBrk="1" hangingPunct="1">
              <a:defRPr/>
            </a:pPr>
            <a:r>
              <a:rPr lang="uk-UA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Бонсай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3">
                  <a:lumMod val="50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0245" name="Picture 2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08400" y="0"/>
            <a:ext cx="543560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762765" cy="50720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356463">
            <a:off x="6194170" y="3140076"/>
            <a:ext cx="2901179" cy="388773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96270">
            <a:off x="5873535" y="95265"/>
            <a:ext cx="3428992" cy="315038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3835407"/>
            <a:ext cx="4030521" cy="302259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42852"/>
            <a:ext cx="4786314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uk-UA" sz="6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екібана</a:t>
            </a:r>
            <a:endParaRPr lang="ru-RU" sz="6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3">
                  <a:lumMod val="50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434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1374230">
            <a:off x="430814" y="1931021"/>
            <a:ext cx="4572002" cy="457200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4341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681378">
            <a:off x="5198605" y="1049711"/>
            <a:ext cx="3410886" cy="438517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2293" name="Прямоугольник 5"/>
          <p:cNvSpPr>
            <a:spLocks noChangeArrowheads="1"/>
          </p:cNvSpPr>
          <p:nvPr/>
        </p:nvSpPr>
        <p:spPr bwMode="auto">
          <a:xfrm>
            <a:off x="500063" y="1071563"/>
            <a:ext cx="4418012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600"/>
              <a:t>мистецтво складання</a:t>
            </a:r>
            <a:r>
              <a:rPr lang="uk-UA" sz="2600"/>
              <a:t> квітів</a:t>
            </a:r>
            <a:endParaRPr lang="ru-RU" sz="260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 descr="IMG_003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5" name="Picture 5" descr="IMG_004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404813"/>
            <a:ext cx="81280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6" name="Picture 6" descr="IMG_006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500" y="428625"/>
            <a:ext cx="8072438" cy="6081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56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6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www.chip.pl/img-galerie/abstrakcja/tapetki-z-deviantart/follow-the-light-wide-5.jpg/large_follow-the-light-wide-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8575" y="0"/>
            <a:ext cx="91725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 rot="324529">
            <a:off x="1848342" y="604130"/>
            <a:ext cx="6833545" cy="1647282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marL="0" indent="355600" algn="ctr" eaLnBrk="1" hangingPunct="1">
              <a:buFontTx/>
              <a:buNone/>
              <a:defRPr/>
            </a:pPr>
            <a:r>
              <a:rPr lang="ru-RU" sz="3600" b="1" dirty="0" err="1" smtClean="0">
                <a:solidFill>
                  <a:srgbClr val="FF0000"/>
                </a:solidFill>
              </a:rPr>
              <a:t>Кімоно</a:t>
            </a:r>
            <a:r>
              <a:rPr lang="ru-RU" sz="3600" b="1" dirty="0" smtClean="0">
                <a:solidFill>
                  <a:srgbClr val="FF0000"/>
                </a:solidFill>
              </a:rPr>
              <a:t>́ </a:t>
            </a:r>
            <a:r>
              <a:rPr lang="ru-RU" sz="2800" b="1" dirty="0" smtClean="0"/>
              <a:t> — </a:t>
            </a:r>
            <a:r>
              <a:rPr lang="ru-RU" sz="2800" b="1" dirty="0" err="1" smtClean="0"/>
              <a:t>традиційний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одяг</a:t>
            </a:r>
            <a:r>
              <a:rPr lang="ru-RU" sz="2800" b="1" dirty="0" smtClean="0"/>
              <a:t> в </a:t>
            </a:r>
            <a:r>
              <a:rPr lang="ru-RU" sz="2800" b="1" dirty="0" err="1" smtClean="0"/>
              <a:t>Японії</a:t>
            </a:r>
            <a:r>
              <a:rPr lang="ru-RU" sz="2800" b="1" dirty="0" smtClean="0"/>
              <a:t>. </a:t>
            </a:r>
          </a:p>
          <a:p>
            <a:pPr marL="0" indent="355600" algn="ctr" eaLnBrk="1" hangingPunct="1">
              <a:buFontTx/>
              <a:buNone/>
              <a:defRPr/>
            </a:pPr>
            <a:r>
              <a:rPr lang="ru-RU" sz="2800" b="1" dirty="0" smtClean="0"/>
              <a:t>З </a:t>
            </a:r>
            <a:r>
              <a:rPr lang="ru-RU" sz="2800" b="1" dirty="0" err="1" smtClean="0"/>
              <a:t>середини</a:t>
            </a:r>
            <a:r>
              <a:rPr lang="ru-RU" sz="2800" b="1" dirty="0" smtClean="0"/>
              <a:t> 19 </a:t>
            </a:r>
            <a:r>
              <a:rPr lang="ru-RU" sz="2800" b="1" dirty="0" err="1" smtClean="0"/>
              <a:t>століття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вважається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японським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національним</a:t>
            </a:r>
            <a:r>
              <a:rPr lang="ru-RU" sz="2800" b="1" dirty="0" smtClean="0"/>
              <a:t> костюмом..</a:t>
            </a:r>
            <a:endParaRPr lang="uk-UA" sz="2800" b="1" dirty="0" smtClean="0"/>
          </a:p>
          <a:p>
            <a:pPr marL="0" indent="0" algn="ctr" eaLnBrk="1" hangingPunct="1">
              <a:buFontTx/>
              <a:buNone/>
              <a:defRPr/>
            </a:pPr>
            <a:endParaRPr lang="uk-UA" dirty="0" smtClean="0"/>
          </a:p>
          <a:p>
            <a:pPr algn="ctr" eaLnBrk="1" hangingPunct="1">
              <a:buFontTx/>
              <a:buNone/>
              <a:defRPr/>
            </a:pPr>
            <a:endParaRPr lang="uk-UA" dirty="0"/>
          </a:p>
        </p:txBody>
      </p:sp>
      <p:pic>
        <p:nvPicPr>
          <p:cNvPr id="2050" name="Picture 2" descr="C:\Users\Нина\Desktop\69321826_1295179319_2010090813532849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1322890">
            <a:off x="526144" y="2154970"/>
            <a:ext cx="3570296" cy="44071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2" name="Picture 4" descr="Картинка 9 из 15955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85715">
            <a:off x="5176745" y="2922337"/>
            <a:ext cx="3436063" cy="3436063"/>
          </a:xfrm>
          <a:prstGeom prst="ellipse">
            <a:avLst/>
          </a:prstGeom>
          <a:ln w="190500" cap="rnd">
            <a:noFill/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Картинка 32 из 15874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3338"/>
            <a:ext cx="6769100" cy="689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2" descr="Картинка 82 из 15873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06925" y="0"/>
            <a:ext cx="45370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split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D:\Моя папка\Картинки\Wallpapers\Новая папка\oboi (55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2" descr="C:\Documents and Settings\12\Мои документы\Downloads\japanese_wedding_kimon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50" y="0"/>
            <a:ext cx="5286375" cy="703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3" descr="C:\Documents and Settings\12\Мои документы\Downloads\japanese_kimono_furisod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0438" y="0"/>
            <a:ext cx="52149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C:\Documents and Settings\12\Мои документы\Downloads\pink_blue_japanese_kimon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-46244"/>
            <a:ext cx="7786742" cy="69042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435" name="WordArt 4"/>
          <p:cNvSpPr>
            <a:spLocks noChangeArrowheads="1" noChangeShapeType="1" noTextEdit="1"/>
          </p:cNvSpPr>
          <p:nvPr/>
        </p:nvSpPr>
        <p:spPr bwMode="auto">
          <a:xfrm rot="-549746">
            <a:off x="244475" y="5541963"/>
            <a:ext cx="3254375" cy="633412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9900FF"/>
                  </a:solidFill>
                  <a:round/>
                  <a:headEnd/>
                  <a:tailEnd/>
                </a:ln>
                <a:solidFill>
                  <a:srgbClr val="FF99FF"/>
                </a:solidFill>
                <a:effectLst>
                  <a:outerShdw dist="107763" dir="13500000" algn="ctr" rotWithShape="0">
                    <a:srgbClr val="9999FF">
                      <a:alpha val="50000"/>
                    </a:srgbClr>
                  </a:outerShdw>
                </a:effectLst>
                <a:latin typeface="Impact"/>
              </a:rPr>
              <a:t>Весільне кімоно</a:t>
            </a:r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3" descr="D:\Моя папка\Картинки\Other\картинки(проект)\Abstract-fd000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142852"/>
            <a:ext cx="2448272" cy="86409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dirty="0" smtClean="0"/>
              <a:t>Гейша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88" y="1214438"/>
            <a:ext cx="3246437" cy="5160962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0" indent="273050" algn="ctr" eaLnBrk="1" hangingPunct="1">
              <a:buFontTx/>
              <a:buNone/>
              <a:defRPr/>
            </a:pPr>
            <a:r>
              <a:rPr lang="ru-RU" dirty="0" smtClean="0"/>
              <a:t> </a:t>
            </a:r>
            <a:r>
              <a:rPr lang="ru-RU" dirty="0" err="1" smtClean="0"/>
              <a:t>Назва</a:t>
            </a:r>
            <a:r>
              <a:rPr lang="ru-RU" dirty="0" smtClean="0"/>
              <a:t> </a:t>
            </a:r>
            <a:r>
              <a:rPr lang="ru-RU" dirty="0" err="1" smtClean="0"/>
              <a:t>професії</a:t>
            </a:r>
            <a:r>
              <a:rPr lang="ru-RU" dirty="0" smtClean="0"/>
              <a:t> </a:t>
            </a:r>
            <a:r>
              <a:rPr lang="ru-RU" dirty="0" err="1" smtClean="0"/>
              <a:t>складається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двох</a:t>
            </a:r>
            <a:r>
              <a:rPr lang="ru-RU" dirty="0" smtClean="0"/>
              <a:t> </a:t>
            </a:r>
            <a:r>
              <a:rPr lang="ru-RU" dirty="0" err="1" smtClean="0"/>
              <a:t>ієрогліфів</a:t>
            </a:r>
            <a:r>
              <a:rPr lang="ru-RU" dirty="0" smtClean="0"/>
              <a:t>: «</a:t>
            </a:r>
            <a:r>
              <a:rPr lang="ru-RU" dirty="0" err="1" smtClean="0"/>
              <a:t>мистецтво</a:t>
            </a:r>
            <a:r>
              <a:rPr lang="ru-RU" dirty="0" smtClean="0"/>
              <a:t>» </a:t>
            </a:r>
            <a:r>
              <a:rPr lang="ru-RU" dirty="0" err="1" smtClean="0"/>
              <a:t>і</a:t>
            </a:r>
            <a:r>
              <a:rPr lang="ru-RU" dirty="0" smtClean="0"/>
              <a:t> «</a:t>
            </a:r>
            <a:r>
              <a:rPr lang="ru-RU" dirty="0" err="1" smtClean="0"/>
              <a:t>людина</a:t>
            </a:r>
            <a:r>
              <a:rPr lang="ru-RU" dirty="0" smtClean="0"/>
              <a:t>», таким чином </a:t>
            </a:r>
            <a:r>
              <a:rPr lang="ru-RU" dirty="0" err="1" smtClean="0"/>
              <a:t>означаючи</a:t>
            </a:r>
            <a:r>
              <a:rPr lang="ru-RU" dirty="0" smtClean="0"/>
              <a:t> «</a:t>
            </a:r>
            <a:r>
              <a:rPr lang="ru-RU" dirty="0" err="1" smtClean="0"/>
              <a:t>людина</a:t>
            </a:r>
            <a:r>
              <a:rPr lang="ru-RU" dirty="0" smtClean="0"/>
              <a:t> </a:t>
            </a:r>
            <a:r>
              <a:rPr lang="ru-RU" dirty="0" err="1" smtClean="0"/>
              <a:t>мистецтва</a:t>
            </a:r>
            <a:r>
              <a:rPr lang="ru-RU" dirty="0" smtClean="0"/>
              <a:t>».</a:t>
            </a:r>
            <a:endParaRPr lang="uk-UA" dirty="0"/>
          </a:p>
        </p:txBody>
      </p:sp>
      <p:pic>
        <p:nvPicPr>
          <p:cNvPr id="20485" name="Picture 5" descr="Картинка 38 из 11081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1124449">
            <a:off x="3158453" y="153805"/>
            <a:ext cx="2473325" cy="35004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464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14938" y="1285875"/>
            <a:ext cx="3714750" cy="540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Нина\Desktop\1606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188" y="4292600"/>
            <a:ext cx="8229600" cy="230505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2800" dirty="0" err="1" smtClean="0"/>
              <a:t>Щодня</a:t>
            </a:r>
            <a:r>
              <a:rPr lang="ru-RU" sz="2800" dirty="0" smtClean="0"/>
              <a:t> гейша </a:t>
            </a:r>
            <a:r>
              <a:rPr lang="ru-RU" sz="2800" dirty="0" err="1" smtClean="0"/>
              <a:t>витрачає</a:t>
            </a:r>
            <a:r>
              <a:rPr lang="ru-RU" sz="2800" dirty="0" smtClean="0"/>
              <a:t> 4-5 годин на </a:t>
            </a:r>
            <a:r>
              <a:rPr lang="ru-RU" sz="2800" dirty="0" err="1" smtClean="0"/>
              <a:t>макіяж</a:t>
            </a:r>
            <a:r>
              <a:rPr lang="ru-RU" sz="2800" dirty="0" smtClean="0"/>
              <a:t>, </a:t>
            </a:r>
            <a:r>
              <a:rPr lang="ru-RU" sz="2800" dirty="0" err="1" smtClean="0"/>
              <a:t>зачіску</a:t>
            </a:r>
            <a:r>
              <a:rPr lang="ru-RU" sz="2800" dirty="0" smtClean="0"/>
              <a:t> та </a:t>
            </a:r>
            <a:r>
              <a:rPr lang="ru-RU" sz="2800" dirty="0" err="1" smtClean="0"/>
              <a:t>одягання</a:t>
            </a:r>
            <a:r>
              <a:rPr lang="ru-RU" sz="2800" dirty="0" smtClean="0"/>
              <a:t> в </a:t>
            </a:r>
            <a:r>
              <a:rPr lang="ru-RU" sz="2800" dirty="0" err="1" smtClean="0"/>
              <a:t>традиційний</a:t>
            </a:r>
            <a:r>
              <a:rPr lang="ru-RU" sz="2800" dirty="0" smtClean="0"/>
              <a:t> </a:t>
            </a:r>
            <a:r>
              <a:rPr lang="ru-RU" sz="2800" dirty="0" err="1" smtClean="0"/>
              <a:t>одяг</a:t>
            </a:r>
            <a:r>
              <a:rPr lang="ru-RU" sz="2800" dirty="0" smtClean="0"/>
              <a:t> - </a:t>
            </a:r>
            <a:r>
              <a:rPr lang="ru-RU" sz="2800" dirty="0" err="1" smtClean="0"/>
              <a:t>кімоно</a:t>
            </a:r>
            <a:r>
              <a:rPr lang="ru-RU" sz="2800" dirty="0" smtClean="0"/>
              <a:t>. </a:t>
            </a:r>
            <a:r>
              <a:rPr lang="ru-RU" sz="2800" dirty="0" err="1" smtClean="0"/>
              <a:t>Вартість</a:t>
            </a:r>
            <a:r>
              <a:rPr lang="ru-RU" sz="2800" dirty="0" smtClean="0"/>
              <a:t> такого наряду </a:t>
            </a:r>
            <a:r>
              <a:rPr lang="ru-RU" sz="2800" dirty="0" err="1" smtClean="0"/>
              <a:t>сягає</a:t>
            </a:r>
            <a:r>
              <a:rPr lang="ru-RU" sz="2800" dirty="0" smtClean="0"/>
              <a:t> </a:t>
            </a:r>
            <a:r>
              <a:rPr lang="ru-RU" sz="2800" dirty="0" err="1" smtClean="0"/>
              <a:t>вартості</a:t>
            </a:r>
            <a:r>
              <a:rPr lang="ru-RU" sz="2800" dirty="0" smtClean="0"/>
              <a:t> </a:t>
            </a:r>
            <a:r>
              <a:rPr lang="ru-RU" sz="2800" dirty="0" err="1" smtClean="0"/>
              <a:t>середнього</a:t>
            </a:r>
            <a:r>
              <a:rPr lang="ru-RU" sz="2800" dirty="0" smtClean="0"/>
              <a:t> </a:t>
            </a:r>
            <a:r>
              <a:rPr lang="ru-RU" sz="2800" dirty="0" err="1" smtClean="0"/>
              <a:t>автомобіля</a:t>
            </a:r>
            <a:r>
              <a:rPr lang="ru-RU" sz="2800" dirty="0" smtClean="0"/>
              <a:t>, а </a:t>
            </a:r>
            <a:r>
              <a:rPr lang="ru-RU" sz="2800" dirty="0" err="1" smtClean="0"/>
              <a:t>вартість</a:t>
            </a:r>
            <a:r>
              <a:rPr lang="ru-RU" sz="2800" dirty="0" smtClean="0"/>
              <a:t> </a:t>
            </a:r>
            <a:r>
              <a:rPr lang="ru-RU" sz="2800" dirty="0" err="1" smtClean="0"/>
              <a:t>святкового</a:t>
            </a:r>
            <a:r>
              <a:rPr lang="ru-RU" sz="2800" dirty="0" smtClean="0"/>
              <a:t> </a:t>
            </a:r>
            <a:r>
              <a:rPr lang="ru-RU" sz="2800" dirty="0" err="1" smtClean="0"/>
              <a:t>кімоно</a:t>
            </a:r>
            <a:r>
              <a:rPr lang="ru-RU" sz="2800" dirty="0" smtClean="0"/>
              <a:t> як у </a:t>
            </a:r>
            <a:r>
              <a:rPr lang="ru-RU" sz="2800" dirty="0" err="1" smtClean="0"/>
              <a:t>найдорожчої</a:t>
            </a:r>
            <a:r>
              <a:rPr lang="ru-RU" sz="2800" dirty="0" smtClean="0"/>
              <a:t> </a:t>
            </a:r>
            <a:r>
              <a:rPr lang="ru-RU" sz="2800" dirty="0" err="1" smtClean="0"/>
              <a:t>моделі</a:t>
            </a:r>
            <a:r>
              <a:rPr lang="ru-RU" sz="2800" dirty="0" smtClean="0"/>
              <a:t> авто.</a:t>
            </a:r>
            <a:endParaRPr lang="uk-UA" sz="2800" dirty="0"/>
          </a:p>
        </p:txBody>
      </p:sp>
      <p:pic>
        <p:nvPicPr>
          <p:cNvPr id="27650" name="Picture 2" descr="C:\Users\Нина\Desktop\0_d8e5_ccb4f796_XL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7088" y="260350"/>
            <a:ext cx="3194050" cy="399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Picture 4" descr="http://s59.radikal.ru/i166/0812/c5/7a73617c5017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59338" y="260350"/>
            <a:ext cx="3519487" cy="396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D:\Моя папка\Картинки\Other\картинки(проект)\e99f5c6622dc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714375"/>
            <a:ext cx="3032125" cy="5310188"/>
          </a:xfrm>
          <a:solidFill>
            <a:schemeClr val="accent5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2800" b="1" dirty="0" err="1" smtClean="0">
                <a:solidFill>
                  <a:srgbClr val="9E3268"/>
                </a:solidFill>
              </a:rPr>
              <a:t>Традиційний</a:t>
            </a:r>
            <a:r>
              <a:rPr lang="ru-RU" sz="2800" b="1" dirty="0" smtClean="0">
                <a:solidFill>
                  <a:srgbClr val="9E3268"/>
                </a:solidFill>
              </a:rPr>
              <a:t> </a:t>
            </a:r>
            <a:r>
              <a:rPr lang="ru-RU" sz="2800" b="1" dirty="0" err="1" smtClean="0">
                <a:solidFill>
                  <a:srgbClr val="9E3268"/>
                </a:solidFill>
              </a:rPr>
              <a:t>японський</a:t>
            </a:r>
            <a:r>
              <a:rPr lang="ru-RU" sz="2800" b="1" dirty="0" smtClean="0">
                <a:solidFill>
                  <a:srgbClr val="9E3268"/>
                </a:solidFill>
              </a:rPr>
              <a:t> театр - </a:t>
            </a:r>
            <a:r>
              <a:rPr lang="ru-RU" sz="2800" b="1" dirty="0" err="1" smtClean="0">
                <a:solidFill>
                  <a:srgbClr val="9E3268"/>
                </a:solidFill>
              </a:rPr>
              <a:t>це</a:t>
            </a:r>
            <a:r>
              <a:rPr lang="ru-RU" sz="2800" b="1" dirty="0" smtClean="0">
                <a:solidFill>
                  <a:srgbClr val="9E3268"/>
                </a:solidFill>
              </a:rPr>
              <a:t> </a:t>
            </a:r>
            <a:r>
              <a:rPr lang="ru-RU" sz="2800" b="1" dirty="0" err="1" smtClean="0">
                <a:solidFill>
                  <a:srgbClr val="9E3268"/>
                </a:solidFill>
              </a:rPr>
              <a:t>складний</a:t>
            </a:r>
            <a:r>
              <a:rPr lang="ru-RU" sz="2800" b="1" dirty="0" smtClean="0">
                <a:solidFill>
                  <a:srgbClr val="9E3268"/>
                </a:solidFill>
              </a:rPr>
              <a:t> та </a:t>
            </a:r>
            <a:r>
              <a:rPr lang="ru-RU" sz="2800" b="1" dirty="0" err="1" smtClean="0">
                <a:solidFill>
                  <a:srgbClr val="9E3268"/>
                </a:solidFill>
              </a:rPr>
              <a:t>багатобарвний</a:t>
            </a:r>
            <a:r>
              <a:rPr lang="ru-RU" sz="2800" b="1" dirty="0" smtClean="0">
                <a:solidFill>
                  <a:srgbClr val="9E3268"/>
                </a:solidFill>
              </a:rPr>
              <a:t> </a:t>
            </a:r>
            <a:r>
              <a:rPr lang="ru-RU" sz="2800" b="1" dirty="0" err="1" smtClean="0">
                <a:solidFill>
                  <a:srgbClr val="9E3268"/>
                </a:solidFill>
              </a:rPr>
              <a:t>світ</a:t>
            </a:r>
            <a:r>
              <a:rPr lang="ru-RU" sz="2800" b="1" dirty="0" smtClean="0">
                <a:solidFill>
                  <a:srgbClr val="9E3268"/>
                </a:solidFill>
              </a:rPr>
              <a:t>.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> </a:t>
            </a:r>
            <a:r>
              <a:rPr lang="ru-RU" sz="2800" b="1" dirty="0" err="1" smtClean="0">
                <a:solidFill>
                  <a:srgbClr val="4C216D"/>
                </a:solidFill>
              </a:rPr>
              <a:t>Найважливіші</a:t>
            </a:r>
            <a:r>
              <a:rPr lang="ru-RU" sz="2800" b="1" dirty="0" smtClean="0">
                <a:solidFill>
                  <a:srgbClr val="4C216D"/>
                </a:solidFill>
              </a:rPr>
              <a:t> </a:t>
            </a:r>
            <a:r>
              <a:rPr lang="ru-RU" sz="2800" b="1" dirty="0" err="1" smtClean="0">
                <a:solidFill>
                  <a:srgbClr val="4C216D"/>
                </a:solidFill>
              </a:rPr>
              <a:t>атрибути</a:t>
            </a:r>
            <a:r>
              <a:rPr lang="ru-RU" sz="2800" b="1" dirty="0" smtClean="0">
                <a:solidFill>
                  <a:srgbClr val="4C216D"/>
                </a:solidFill>
              </a:rPr>
              <a:t> </a:t>
            </a:r>
            <a:r>
              <a:rPr lang="ru-RU" sz="2800" b="1" dirty="0" err="1" smtClean="0">
                <a:solidFill>
                  <a:srgbClr val="4C216D"/>
                </a:solidFill>
              </a:rPr>
              <a:t>традиційного</a:t>
            </a:r>
            <a:r>
              <a:rPr lang="ru-RU" sz="2800" b="1" dirty="0" smtClean="0">
                <a:solidFill>
                  <a:srgbClr val="4C216D"/>
                </a:solidFill>
              </a:rPr>
              <a:t> </a:t>
            </a:r>
            <a:r>
              <a:rPr lang="ru-RU" sz="2800" b="1" dirty="0" err="1" smtClean="0">
                <a:solidFill>
                  <a:srgbClr val="4C216D"/>
                </a:solidFill>
              </a:rPr>
              <a:t>японського</a:t>
            </a:r>
            <a:r>
              <a:rPr lang="ru-RU" sz="2800" b="1" dirty="0" smtClean="0">
                <a:solidFill>
                  <a:srgbClr val="4C216D"/>
                </a:solidFill>
              </a:rPr>
              <a:t> театру - маски </a:t>
            </a:r>
            <a:r>
              <a:rPr lang="ru-RU" sz="2800" b="1" dirty="0" err="1" smtClean="0">
                <a:solidFill>
                  <a:srgbClr val="4C216D"/>
                </a:solidFill>
              </a:rPr>
              <a:t>і</a:t>
            </a:r>
            <a:r>
              <a:rPr lang="ru-RU" sz="2800" b="1" dirty="0" smtClean="0">
                <a:solidFill>
                  <a:srgbClr val="4C216D"/>
                </a:solidFill>
              </a:rPr>
              <a:t> </a:t>
            </a:r>
            <a:r>
              <a:rPr lang="ru-RU" sz="2800" b="1" dirty="0" err="1" smtClean="0">
                <a:solidFill>
                  <a:srgbClr val="4C216D"/>
                </a:solidFill>
              </a:rPr>
              <a:t>танці</a:t>
            </a:r>
            <a:r>
              <a:rPr lang="ru-RU" sz="2800" b="1" dirty="0" smtClean="0">
                <a:solidFill>
                  <a:srgbClr val="4C216D"/>
                </a:solidFill>
              </a:rPr>
              <a:t>..</a:t>
            </a:r>
            <a:endParaRPr lang="uk-UA" sz="2800" b="1" dirty="0">
              <a:solidFill>
                <a:srgbClr val="4C216D"/>
              </a:solidFill>
            </a:endParaRPr>
          </a:p>
        </p:txBody>
      </p:sp>
      <p:pic>
        <p:nvPicPr>
          <p:cNvPr id="28674" name="Picture 2" descr="C:\Users\Нина\Desktop\57_46_0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14744" y="214290"/>
            <a:ext cx="3308337" cy="496250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8675" name="Picture 3" descr="C:\Users\Нина\Desktop\img_550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87233">
            <a:off x="6134433" y="3399933"/>
            <a:ext cx="2866299" cy="339439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" dur="20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Нина\Desktop\9_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0" name="Picture 4" descr="Картинка 15 из 3084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510911">
            <a:off x="26988" y="720725"/>
            <a:ext cx="5172075" cy="363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2" descr="Картинка 4 из 3084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345938">
            <a:off x="4818063" y="-30163"/>
            <a:ext cx="3908425" cy="5108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642938" y="5072063"/>
            <a:ext cx="7000875" cy="1328737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 err="1"/>
              <a:t>Традиційний</a:t>
            </a:r>
            <a:r>
              <a:rPr lang="ru-RU" sz="2400" dirty="0"/>
              <a:t> </a:t>
            </a:r>
            <a:r>
              <a:rPr lang="ru-RU" sz="2400" dirty="0" err="1"/>
              <a:t>японський</a:t>
            </a:r>
            <a:r>
              <a:rPr lang="ru-RU" sz="2400" dirty="0"/>
              <a:t> </a:t>
            </a:r>
            <a:r>
              <a:rPr lang="ru-RU" sz="2400" dirty="0" err="1"/>
              <a:t>танець</a:t>
            </a:r>
            <a:r>
              <a:rPr lang="ru-RU" sz="2400" dirty="0"/>
              <a:t> </a:t>
            </a:r>
            <a:r>
              <a:rPr lang="ru-RU" sz="2400" dirty="0" err="1"/>
              <a:t>символічний</a:t>
            </a:r>
            <a:r>
              <a:rPr lang="ru-RU" sz="2400" dirty="0"/>
              <a:t> </a:t>
            </a:r>
            <a:r>
              <a:rPr lang="ru-RU" sz="2400" dirty="0" err="1"/>
              <a:t>і</a:t>
            </a:r>
            <a:r>
              <a:rPr lang="ru-RU" sz="2400" dirty="0"/>
              <a:t> </a:t>
            </a:r>
            <a:r>
              <a:rPr lang="ru-RU" sz="2400" dirty="0" err="1"/>
              <a:t>суворий</a:t>
            </a:r>
            <a:r>
              <a:rPr lang="ru-RU" sz="2400" dirty="0"/>
              <a:t>. </a:t>
            </a:r>
            <a:r>
              <a:rPr lang="ru-RU" sz="2400" dirty="0" err="1"/>
              <a:t>Актор</a:t>
            </a:r>
            <a:r>
              <a:rPr lang="ru-RU" sz="2400" dirty="0"/>
              <a:t> </a:t>
            </a:r>
            <a:r>
              <a:rPr lang="ru-RU" sz="2400" dirty="0" err="1"/>
              <a:t>зобов'язаний</a:t>
            </a:r>
            <a:r>
              <a:rPr lang="ru-RU" sz="2400" dirty="0"/>
              <a:t> </a:t>
            </a:r>
            <a:r>
              <a:rPr lang="ru-RU" sz="2400" dirty="0" err="1"/>
              <a:t>виконувати</a:t>
            </a:r>
            <a:r>
              <a:rPr lang="ru-RU" sz="2400" dirty="0"/>
              <a:t> </a:t>
            </a:r>
            <a:r>
              <a:rPr lang="ru-RU" sz="2400" dirty="0" err="1"/>
              <a:t>його</a:t>
            </a:r>
            <a:r>
              <a:rPr lang="ru-RU" sz="2400" dirty="0"/>
              <a:t>  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 err="1"/>
              <a:t>дотримуючись</a:t>
            </a:r>
            <a:r>
              <a:rPr lang="ru-RU" sz="2400" dirty="0"/>
              <a:t> </a:t>
            </a:r>
            <a:r>
              <a:rPr lang="ru-RU" sz="2400" dirty="0" err="1"/>
              <a:t>певних</a:t>
            </a:r>
            <a:r>
              <a:rPr lang="ru-RU" sz="2400" dirty="0"/>
              <a:t> </a:t>
            </a:r>
            <a:r>
              <a:rPr lang="ru-RU" sz="2400" dirty="0" err="1"/>
              <a:t>канонів</a:t>
            </a:r>
            <a:r>
              <a:rPr lang="ru-RU" sz="2400" dirty="0"/>
              <a:t> та  </a:t>
            </a:r>
            <a:r>
              <a:rPr lang="ru-RU" sz="2400" dirty="0" err="1"/>
              <a:t>жестів</a:t>
            </a:r>
            <a:r>
              <a:rPr lang="ru-RU" sz="2400" dirty="0"/>
              <a:t>. </a:t>
            </a:r>
            <a:endParaRPr lang="uk-UA" sz="2400" dirty="0"/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www.dance-of-life.ru/More-Candles-427_2760_resiz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36613"/>
            <a:ext cx="9144000" cy="543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split dir="in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9" name="Picture 7" descr="D:\документы\география\10 класс\Азия\открытый урок\Япония\ГЕОГРАФИЯ\44eed0fae75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48" y="928670"/>
            <a:ext cx="4429123" cy="5357810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rnd"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>
          <a:xfrm rot="21102346">
            <a:off x="-1246188" y="158750"/>
            <a:ext cx="8229601" cy="1143000"/>
          </a:xfrm>
        </p:spPr>
        <p:txBody>
          <a:bodyPr/>
          <a:lstStyle/>
          <a:p>
            <a:pPr eaLnBrk="1" hangingPunct="1"/>
            <a:r>
              <a:rPr lang="ru-RU" sz="3600" b="1" i="1" smtClean="0">
                <a:solidFill>
                  <a:srgbClr val="A50021"/>
                </a:solidFill>
                <a:latin typeface="Georgia" pitchFamily="18" charset="0"/>
              </a:rPr>
              <a:t>Національна  кухня</a:t>
            </a:r>
          </a:p>
        </p:txBody>
      </p:sp>
      <p:pic>
        <p:nvPicPr>
          <p:cNvPr id="123911" name="Picture 7" descr="Различные виды суши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327217">
            <a:off x="1066777" y="1243802"/>
            <a:ext cx="3771899" cy="308609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3798" name="Picture 6" descr="D:\документы\география\10 класс\Азия\открытый урок\Япония\ГЕОГРАФИЯ\Tempura_(1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571876"/>
            <a:ext cx="4279924" cy="299884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39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39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39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3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0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3" descr="D:\документы\география\10 класс\Азия\открытый урок\Япония\ГЕОГРАФИЯ\215f235f19439bbbc58e54d9743e77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2603267">
            <a:off x="2187575" y="1150938"/>
            <a:ext cx="7443788" cy="558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1" name="Picture 2" descr="D:\документы\география\10 класс\Азия\открытый урок\Япония\ГЕОГРАФИЯ\japanese ric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388613">
            <a:off x="-34925" y="427038"/>
            <a:ext cx="5233988" cy="348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214313" y="5072063"/>
            <a:ext cx="3500437" cy="94932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2800" b="1" smtClean="0">
                <a:solidFill>
                  <a:schemeClr val="tx2"/>
                </a:solidFill>
                <a:latin typeface="Century" pitchFamily="18" charset="0"/>
              </a:rPr>
              <a:t>Основа </a:t>
            </a:r>
          </a:p>
          <a:p>
            <a:pPr eaLnBrk="1" hangingPunct="1">
              <a:buFontTx/>
              <a:buNone/>
            </a:pPr>
            <a:r>
              <a:rPr lang="ru-RU" sz="2800" b="1" smtClean="0">
                <a:solidFill>
                  <a:schemeClr val="tx2"/>
                </a:solidFill>
                <a:latin typeface="Century" pitchFamily="18" charset="0"/>
              </a:rPr>
              <a:t>японскої кухні</a:t>
            </a:r>
            <a:endParaRPr lang="ru-RU" sz="2800" b="1" smtClean="0">
              <a:solidFill>
                <a:schemeClr val="tx2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072063" y="285750"/>
            <a:ext cx="1570037" cy="11080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Century" pitchFamily="18" charset="0"/>
              </a:rPr>
              <a:t> </a:t>
            </a:r>
            <a:r>
              <a:rPr lang="ru-RU" sz="6600" b="1" dirty="0">
                <a:solidFill>
                  <a:srgbClr val="A50021"/>
                </a:solidFill>
                <a:latin typeface="Monotype Corsiva" pitchFamily="66" charset="0"/>
              </a:rPr>
              <a:t>Рис </a:t>
            </a:r>
            <a:endParaRPr lang="ru-RU" sz="6600" dirty="0">
              <a:latin typeface="Monotype Corsiva" pitchFamily="66" charset="0"/>
            </a:endParaRPr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D:\документы\география\10 класс\Азия\открытый урок\Япония\ГЕОГРАФИЯ\natto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57166"/>
            <a:ext cx="7609233" cy="509112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72707" name="Picture 3" descr="D:\документы\география\10 класс\Азия\открытый урок\Япония\ГЕОГРАФИЯ\m2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75854" y="1785926"/>
            <a:ext cx="3836133" cy="464344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D:\документы\география\10 класс\Азия\открытый урок\Япония\ГЕОГРАФИЯ\0_1b0f6_b5dac8a3_X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642918"/>
            <a:ext cx="5945850" cy="435771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9699" name="Прямоугольник 5"/>
          <p:cNvSpPr>
            <a:spLocks noChangeArrowheads="1"/>
          </p:cNvSpPr>
          <p:nvPr/>
        </p:nvSpPr>
        <p:spPr bwMode="auto">
          <a:xfrm>
            <a:off x="285750" y="5643563"/>
            <a:ext cx="3660775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800" b="1">
                <a:solidFill>
                  <a:schemeClr val="tx2"/>
                </a:solidFill>
                <a:latin typeface="Monotype Corsiva" pitchFamily="66" charset="0"/>
              </a:rPr>
              <a:t>Морепродукти</a:t>
            </a:r>
          </a:p>
        </p:txBody>
      </p:sp>
      <p:pic>
        <p:nvPicPr>
          <p:cNvPr id="69637" name="Picture 5" descr="D:\документы\география\10 класс\Азия\открытый урок\Япония\ГЕОГРАФИЯ\panthermedia_0112624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75038" y="857232"/>
            <a:ext cx="3468962" cy="255047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69635" name="Picture 3" descr="D:\документы\география\10 класс\Азия\открытый урок\Япония\ГЕОГРАФИЯ\3e7fb9f5422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6260" y="3429000"/>
            <a:ext cx="4857740" cy="36433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D:\документы\география\10 класс\Азия\открытый урок\Япония\ГЕОГРАФИЯ\tofu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2852"/>
            <a:ext cx="4534389" cy="350046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1683" name="Picture 3" descr="D:\документы\география\10 класс\Азия\открытый урок\Япония\ГЕОГРАФИЯ\inakatofu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40" y="3143248"/>
            <a:ext cx="3571900" cy="35719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1684" name="Picture 4" descr="D:\документы\география\10 класс\Азия\открытый урок\Япония\ГЕОГРАФИЯ\big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0" y="-285776"/>
            <a:ext cx="3048000" cy="4572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D:\документы\география\10 класс\Азия\открытый урок\Япония\ГЕОГРАФИЯ\Rame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571480"/>
            <a:ext cx="3727384" cy="28586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0659" name="Picture 3" descr="D:\документы\география\10 класс\Азия\открытый урок\Япония\ГЕОГРАФИЯ\Cookingsukiyaki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2928934"/>
            <a:ext cx="3929091" cy="31432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1748" name="Picture 6" descr="D:\документы\география\10 класс\Азия\открытый урок\Япония\ГЕОГРАФИЯ\441343_f52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010025"/>
            <a:ext cx="4953000" cy="284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D:\документы\география\10 класс\Азия\открытый урок\Япония\ГЕОГРАФИЯ\1245585759_aa4674fc0c6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0"/>
            <a:ext cx="7358082" cy="69460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Заголовок 1"/>
          <p:cNvSpPr>
            <a:spLocks noGrp="1"/>
          </p:cNvSpPr>
          <p:nvPr>
            <p:ph type="title"/>
          </p:nvPr>
        </p:nvSpPr>
        <p:spPr>
          <a:xfrm>
            <a:off x="500063" y="-142875"/>
            <a:ext cx="3571875" cy="1143000"/>
          </a:xfrm>
        </p:spPr>
        <p:txBody>
          <a:bodyPr/>
          <a:lstStyle/>
          <a:p>
            <a:pPr eaLnBrk="1" hangingPunct="1"/>
            <a:r>
              <a:rPr lang="ru-RU" smtClean="0">
                <a:solidFill>
                  <a:srgbClr val="990033"/>
                </a:solidFill>
              </a:rPr>
              <a:t>                      </a:t>
            </a:r>
            <a:r>
              <a:rPr lang="ru-RU" sz="3600" b="1" smtClean="0">
                <a:solidFill>
                  <a:srgbClr val="990033"/>
                </a:solidFill>
                <a:latin typeface="Bookman Old Style" pitchFamily="18" charset="0"/>
              </a:rPr>
              <a:t>Чайна </a:t>
            </a:r>
            <a:br>
              <a:rPr lang="ru-RU" sz="3600" b="1" smtClean="0">
                <a:solidFill>
                  <a:srgbClr val="990033"/>
                </a:solidFill>
                <a:latin typeface="Bookman Old Style" pitchFamily="18" charset="0"/>
              </a:rPr>
            </a:br>
            <a:r>
              <a:rPr lang="ru-RU" sz="3600" b="1" smtClean="0">
                <a:solidFill>
                  <a:srgbClr val="990033"/>
                </a:solidFill>
                <a:latin typeface="Bookman Old Style" pitchFamily="18" charset="0"/>
              </a:rPr>
              <a:t>царемонія.</a:t>
            </a:r>
          </a:p>
        </p:txBody>
      </p:sp>
      <p:pic>
        <p:nvPicPr>
          <p:cNvPr id="33795" name="Содержимое 6" descr="291a2987ba18a30cdeb2728a9b463136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165600" y="285750"/>
            <a:ext cx="4978400" cy="3571875"/>
          </a:xfrm>
        </p:spPr>
      </p:pic>
      <p:pic>
        <p:nvPicPr>
          <p:cNvPr id="33796" name="Рисунок 7" descr="Tea_ceremony_performing_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143000" y="1571625"/>
            <a:ext cx="6159500" cy="507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 descr="250737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00688" y="4214813"/>
            <a:ext cx="3457575" cy="2395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WordArt 4"/>
          <p:cNvSpPr>
            <a:spLocks noChangeArrowheads="1" noChangeShapeType="1" noTextEdit="1"/>
          </p:cNvSpPr>
          <p:nvPr/>
        </p:nvSpPr>
        <p:spPr bwMode="auto">
          <a:xfrm>
            <a:off x="323850" y="0"/>
            <a:ext cx="7559675" cy="128587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107763" dir="13500000" algn="ctr" rotWithShape="0">
                    <a:srgbClr val="9999FF">
                      <a:alpha val="50000"/>
                    </a:srgbClr>
                  </a:outerShdw>
                </a:effectLst>
                <a:latin typeface="Impact"/>
              </a:rPr>
              <a:t>Чайная царемонія</a:t>
            </a:r>
          </a:p>
        </p:txBody>
      </p:sp>
      <p:pic>
        <p:nvPicPr>
          <p:cNvPr id="57349" name="Picture 5" descr="12b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00438" y="928688"/>
            <a:ext cx="5775325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50" name="Picture 6" descr="1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9063" y="4572000"/>
            <a:ext cx="4424362" cy="195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1" name="Rectangle 8"/>
          <p:cNvSpPr>
            <a:spLocks noChangeArrowheads="1"/>
          </p:cNvSpPr>
          <p:nvPr/>
        </p:nvSpPr>
        <p:spPr bwMode="auto">
          <a:xfrm>
            <a:off x="214313" y="2000250"/>
            <a:ext cx="5357812" cy="437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latin typeface="Century Gothic" pitchFamily="34" charset="0"/>
              </a:rPr>
              <a:t>Вперше японці </a:t>
            </a:r>
          </a:p>
          <a:p>
            <a:r>
              <a:rPr lang="ru-RU" sz="2000">
                <a:latin typeface="Century Gothic" pitchFamily="34" charset="0"/>
              </a:rPr>
              <a:t>спробували чай в </a:t>
            </a:r>
            <a:r>
              <a:rPr lang="en-US" sz="2000">
                <a:latin typeface="Century Gothic" pitchFamily="34" charset="0"/>
              </a:rPr>
              <a:t>VIII </a:t>
            </a:r>
            <a:r>
              <a:rPr lang="ru-RU" sz="2000">
                <a:latin typeface="Century Gothic" pitchFamily="34" charset="0"/>
              </a:rPr>
              <a:t>ст.</a:t>
            </a:r>
          </a:p>
          <a:p>
            <a:r>
              <a:rPr lang="ru-RU" sz="2000">
                <a:latin typeface="Century Gothic" pitchFamily="34" charset="0"/>
              </a:rPr>
              <a:t/>
            </a:r>
            <a:br>
              <a:rPr lang="ru-RU" sz="2000">
                <a:latin typeface="Century Gothic" pitchFamily="34" charset="0"/>
              </a:rPr>
            </a:br>
            <a:r>
              <a:rPr lang="ru-RU" sz="2000">
                <a:latin typeface="Century Gothic" pitchFamily="34" charset="0"/>
              </a:rPr>
              <a:t>Перш ніж приступити до</a:t>
            </a:r>
          </a:p>
          <a:p>
            <a:r>
              <a:rPr lang="ru-RU" sz="2000">
                <a:latin typeface="Century Gothic" pitchFamily="34" charset="0"/>
              </a:rPr>
              <a:t> чайної церемонії, усі </a:t>
            </a:r>
          </a:p>
          <a:p>
            <a:r>
              <a:rPr lang="ru-RU" sz="2000">
                <a:latin typeface="Century Gothic" pitchFamily="34" charset="0"/>
              </a:rPr>
              <a:t>учасники,концентруються</a:t>
            </a:r>
          </a:p>
          <a:p>
            <a:r>
              <a:rPr lang="ru-RU" sz="2000">
                <a:latin typeface="Century Gothic" pitchFamily="34" charset="0"/>
              </a:rPr>
              <a:t>на своїх відчуттях, думках</a:t>
            </a:r>
          </a:p>
          <a:p>
            <a:r>
              <a:rPr lang="ru-RU" sz="2000">
                <a:latin typeface="Century Gothic" pitchFamily="34" charset="0"/>
              </a:rPr>
              <a:t>та почуттях, щоб набути </a:t>
            </a:r>
          </a:p>
          <a:p>
            <a:r>
              <a:rPr lang="ru-RU" sz="2000">
                <a:latin typeface="Century Gothic" pitchFamily="34" charset="0"/>
              </a:rPr>
              <a:t>необхідного психологічного</a:t>
            </a:r>
          </a:p>
          <a:p>
            <a:r>
              <a:rPr lang="ru-RU" sz="2000">
                <a:latin typeface="Century Gothic" pitchFamily="34" charset="0"/>
              </a:rPr>
              <a:t>настрою. Тільки так можна</a:t>
            </a:r>
          </a:p>
          <a:p>
            <a:r>
              <a:rPr lang="ru-RU" sz="2000">
                <a:latin typeface="Century Gothic" pitchFamily="34" charset="0"/>
              </a:rPr>
              <a:t>відчути усю духовність чайної </a:t>
            </a:r>
          </a:p>
          <a:p>
            <a:r>
              <a:rPr lang="ru-RU" sz="2000">
                <a:latin typeface="Century Gothic" pitchFamily="34" charset="0"/>
              </a:rPr>
              <a:t>церемонії і відчути "смак дзэн", </a:t>
            </a:r>
          </a:p>
          <a:p>
            <a:r>
              <a:rPr lang="ru-RU" sz="2000">
                <a:latin typeface="Century Gothic" pitchFamily="34" charset="0"/>
              </a:rPr>
              <a:t>що означає - "смак чаю". </a:t>
            </a:r>
            <a:r>
              <a:rPr lang="ru-RU" b="1">
                <a:solidFill>
                  <a:schemeClr val="bg1"/>
                </a:solidFill>
              </a:rPr>
              <a:t/>
            </a:r>
            <a:br>
              <a:rPr lang="ru-RU" b="1">
                <a:solidFill>
                  <a:schemeClr val="bg1"/>
                </a:solidFill>
              </a:rPr>
            </a:br>
            <a:endParaRPr lang="ru-RU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573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5734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57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57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70" decel="100000"/>
                                        <p:tgtEl>
                                          <p:spTgt spid="573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770" decel="100000"/>
                                        <p:tgtEl>
                                          <p:spTgt spid="5735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735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57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7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2" dur="770" fill="hold"/>
                                        <p:tgtEl>
                                          <p:spTgt spid="57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7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9925" y="571500"/>
            <a:ext cx="7712075" cy="578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C:\Documents and Settings\12\Мои документы\Мои рисунки\Рисунок09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214313" y="285750"/>
            <a:ext cx="4603750" cy="1000125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mtClean="0">
                <a:latin typeface="Century" pitchFamily="18" charset="0"/>
              </a:rPr>
              <a:t>  </a:t>
            </a:r>
            <a:r>
              <a:rPr lang="ru-RU" b="1" smtClean="0">
                <a:latin typeface="Century" pitchFamily="18" charset="0"/>
              </a:rPr>
              <a:t>Паперовий фонарик та журавлик </a:t>
            </a:r>
          </a:p>
        </p:txBody>
      </p:sp>
      <p:pic>
        <p:nvPicPr>
          <p:cNvPr id="38917" name="Picture 5" descr="b9770091eea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0873466">
            <a:off x="148779" y="1590471"/>
            <a:ext cx="5375237" cy="40322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6" descr="F:\Педагог года\Япония\журалик 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43563" y="0"/>
            <a:ext cx="3500437" cy="4483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6870" name="Прямоугольник 7"/>
          <p:cNvSpPr>
            <a:spLocks noChangeArrowheads="1"/>
          </p:cNvSpPr>
          <p:nvPr/>
        </p:nvSpPr>
        <p:spPr bwMode="auto">
          <a:xfrm>
            <a:off x="4286250" y="4786313"/>
            <a:ext cx="4714875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>
                <a:latin typeface="Century" pitchFamily="18" charset="0"/>
              </a:rPr>
              <a:t>стали символами</a:t>
            </a:r>
          </a:p>
          <a:p>
            <a:pPr algn="ctr"/>
            <a:r>
              <a:rPr lang="ru-RU" sz="2800" b="1">
                <a:latin typeface="Century" pitchFamily="18" charset="0"/>
              </a:rPr>
              <a:t>Японії для багатьох</a:t>
            </a:r>
          </a:p>
          <a:p>
            <a:pPr algn="ctr"/>
            <a:r>
              <a:rPr lang="ru-RU" sz="2800" b="1">
                <a:latin typeface="Century" pitchFamily="18" charset="0"/>
              </a:rPr>
              <a:t>поколінь європейців. </a:t>
            </a:r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7358063" cy="1643063"/>
          </a:xfrm>
        </p:spPr>
        <p:txBody>
          <a:bodyPr/>
          <a:lstStyle/>
          <a:p>
            <a:pPr eaLnBrk="1" hangingPunct="1"/>
            <a:r>
              <a:rPr lang="ru-RU" sz="3600" b="1" i="1" smtClean="0">
                <a:solidFill>
                  <a:srgbClr val="FF0000"/>
                </a:solidFill>
                <a:latin typeface="Mistral"/>
                <a:cs typeface="Times New Roman" pitchFamily="18" charset="0"/>
              </a:rPr>
              <a:t>Из сердцевины пиона</a:t>
            </a:r>
            <a:br>
              <a:rPr lang="ru-RU" sz="3600" b="1" i="1" smtClean="0">
                <a:solidFill>
                  <a:srgbClr val="FF0000"/>
                </a:solidFill>
                <a:latin typeface="Mistral"/>
                <a:cs typeface="Times New Roman" pitchFamily="18" charset="0"/>
              </a:rPr>
            </a:br>
            <a:r>
              <a:rPr lang="ru-RU" sz="3600" b="1" i="1" smtClean="0">
                <a:solidFill>
                  <a:srgbClr val="FF0000"/>
                </a:solidFill>
                <a:latin typeface="Mistral"/>
                <a:cs typeface="Times New Roman" pitchFamily="18" charset="0"/>
              </a:rPr>
              <a:t>Медленно выползает пчела…</a:t>
            </a:r>
            <a:br>
              <a:rPr lang="ru-RU" sz="3600" b="1" i="1" smtClean="0">
                <a:solidFill>
                  <a:srgbClr val="FF0000"/>
                </a:solidFill>
                <a:latin typeface="Mistral"/>
                <a:cs typeface="Times New Roman" pitchFamily="18" charset="0"/>
              </a:rPr>
            </a:br>
            <a:r>
              <a:rPr lang="ru-RU" sz="3600" b="1" i="1" smtClean="0">
                <a:solidFill>
                  <a:srgbClr val="FF0000"/>
                </a:solidFill>
                <a:latin typeface="Mistral"/>
                <a:cs typeface="Times New Roman" pitchFamily="18" charset="0"/>
              </a:rPr>
              <a:t>О, с какой неохотой! (хокку)</a:t>
            </a:r>
          </a:p>
        </p:txBody>
      </p:sp>
      <p:pic>
        <p:nvPicPr>
          <p:cNvPr id="37891" name="Picture 2" descr="F:\Педагог года\Япония\природа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-115888" y="-96838"/>
            <a:ext cx="9899651" cy="7088188"/>
          </a:xfrm>
        </p:spPr>
      </p:pic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4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Тема14</Template>
  <TotalTime>722</TotalTime>
  <Words>111</Words>
  <Application>Microsoft Office PowerPoint</Application>
  <PresentationFormat>Экран (4:3)</PresentationFormat>
  <Paragraphs>50</Paragraphs>
  <Slides>37</Slides>
  <Notes>4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48" baseType="lpstr">
      <vt:lpstr>Arial</vt:lpstr>
      <vt:lpstr>Calibri</vt:lpstr>
      <vt:lpstr>Monotype Corsiva</vt:lpstr>
      <vt:lpstr>Cambria</vt:lpstr>
      <vt:lpstr>Georgia</vt:lpstr>
      <vt:lpstr>Century</vt:lpstr>
      <vt:lpstr>Bookman Old Style</vt:lpstr>
      <vt:lpstr>Century Gothic</vt:lpstr>
      <vt:lpstr>Mistral</vt:lpstr>
      <vt:lpstr>Times New Roman</vt:lpstr>
      <vt:lpstr>Тема14</vt:lpstr>
      <vt:lpstr>Культура та   традиції  Японії</vt:lpstr>
      <vt:lpstr>Архитектура</vt:lpstr>
      <vt:lpstr>Архитектура</vt:lpstr>
      <vt:lpstr>Поли вкриті  рогожками  з пресованої рисової  соломи – татамі</vt:lpstr>
      <vt:lpstr>Слайд 5</vt:lpstr>
      <vt:lpstr>Японські сади</vt:lpstr>
      <vt:lpstr>Слайд 7</vt:lpstr>
      <vt:lpstr>Слайд 8</vt:lpstr>
      <vt:lpstr>Бонсай</vt:lpstr>
      <vt:lpstr>Слайд 10</vt:lpstr>
      <vt:lpstr>екібана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Гейша</vt:lpstr>
      <vt:lpstr>Слайд 20</vt:lpstr>
      <vt:lpstr>Щодня гейша витрачає 4-5 годин на макіяж, зачіску та одягання в традиційний одяг - кімоно. Вартість такого наряду сягає вартості середнього автомобіля, а вартість святкового кімоно як у найдорожчої моделі авто.</vt:lpstr>
      <vt:lpstr>Традиційний японський театр - це складний та багатобарвний світ.   Найважливіші атрибути традиційного японського театру - маски і танці..</vt:lpstr>
      <vt:lpstr>Слайд 23</vt:lpstr>
      <vt:lpstr>Слайд 24</vt:lpstr>
      <vt:lpstr>Слайд 25</vt:lpstr>
      <vt:lpstr>Національна  кухня</vt:lpstr>
      <vt:lpstr>Слайд 27</vt:lpstr>
      <vt:lpstr>Слайд 28</vt:lpstr>
      <vt:lpstr>Слайд 29</vt:lpstr>
      <vt:lpstr>Слайд 30</vt:lpstr>
      <vt:lpstr>Слайд 31</vt:lpstr>
      <vt:lpstr>Слайд 32</vt:lpstr>
      <vt:lpstr>                      Чайна  царемонія.</vt:lpstr>
      <vt:lpstr>Слайд 34</vt:lpstr>
      <vt:lpstr>Слайд 35</vt:lpstr>
      <vt:lpstr>Слайд 36</vt:lpstr>
      <vt:lpstr>Из сердцевины пиона Медленно выползает пчела… О, с какой неохотой! (хокку)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Владелец</dc:creator>
  <cp:lastModifiedBy>User</cp:lastModifiedBy>
  <cp:revision>81</cp:revision>
  <dcterms:created xsi:type="dcterms:W3CDTF">2012-02-16T16:24:18Z</dcterms:created>
  <dcterms:modified xsi:type="dcterms:W3CDTF">2012-08-19T17:44:14Z</dcterms:modified>
</cp:coreProperties>
</file>