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322" r:id="rId2"/>
    <p:sldId id="257" r:id="rId3"/>
    <p:sldId id="309" r:id="rId4"/>
    <p:sldId id="259" r:id="rId5"/>
    <p:sldId id="260" r:id="rId6"/>
    <p:sldId id="308" r:id="rId7"/>
    <p:sldId id="310" r:id="rId8"/>
    <p:sldId id="262" r:id="rId9"/>
    <p:sldId id="263" r:id="rId10"/>
    <p:sldId id="311" r:id="rId11"/>
    <p:sldId id="312" r:id="rId12"/>
    <p:sldId id="265" r:id="rId13"/>
    <p:sldId id="306" r:id="rId14"/>
    <p:sldId id="323" r:id="rId15"/>
    <p:sldId id="313" r:id="rId16"/>
    <p:sldId id="267" r:id="rId17"/>
    <p:sldId id="305" r:id="rId18"/>
    <p:sldId id="325" r:id="rId19"/>
    <p:sldId id="314" r:id="rId20"/>
    <p:sldId id="269" r:id="rId21"/>
    <p:sldId id="307" r:id="rId22"/>
    <p:sldId id="315" r:id="rId23"/>
    <p:sldId id="346" r:id="rId24"/>
    <p:sldId id="347" r:id="rId25"/>
    <p:sldId id="316" r:id="rId26"/>
    <p:sldId id="318" r:id="rId27"/>
    <p:sldId id="326" r:id="rId28"/>
    <p:sldId id="327" r:id="rId29"/>
    <p:sldId id="328" r:id="rId30"/>
    <p:sldId id="329" r:id="rId31"/>
    <p:sldId id="344" r:id="rId32"/>
    <p:sldId id="345" r:id="rId33"/>
    <p:sldId id="332" r:id="rId34"/>
    <p:sldId id="330" r:id="rId35"/>
    <p:sldId id="336" r:id="rId36"/>
    <p:sldId id="343" r:id="rId37"/>
    <p:sldId id="331" r:id="rId38"/>
    <p:sldId id="333" r:id="rId39"/>
    <p:sldId id="335" r:id="rId40"/>
    <p:sldId id="341" r:id="rId41"/>
    <p:sldId id="337" r:id="rId42"/>
    <p:sldId id="338" r:id="rId43"/>
    <p:sldId id="348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00CCFF"/>
    <a:srgbClr val="00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367" autoAdjust="0"/>
    <p:restoredTop sz="86391" autoAdjust="0"/>
  </p:normalViewPr>
  <p:slideViewPr>
    <p:cSldViewPr>
      <p:cViewPr>
        <p:scale>
          <a:sx n="66" d="100"/>
          <a:sy n="66" d="100"/>
        </p:scale>
        <p:origin x="-1392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DCB086-D4E7-4E90-9EF5-15BA104F97EE}" type="datetimeFigureOut">
              <a:rPr lang="ru-RU"/>
              <a:pPr>
                <a:defRPr/>
              </a:pPr>
              <a:t>05.03.2015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379558D-4812-4E40-9C0F-81C8FCD6B2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035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2DF411E-BB95-412D-9B17-142E1165F97A}" type="slidenum">
              <a:rPr lang="ru-RU" sz="1200"/>
              <a:pPr algn="r"/>
              <a:t>19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91231-66CE-48B6-A5E2-E5AF682DE431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6EFDC-BFCF-4852-8EEB-E3C122F352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7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DE32E-F560-4042-881E-53AFB9DEB15D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38420-357F-4F88-A9B1-3843FEDD22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7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D2846-8C6D-4341-890D-C6A958098F69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DA6DD-F618-448D-9061-1C5CC600A0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7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1317C-9200-41B2-A730-5059485E60CE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2E565-A6A9-4F1E-A143-67C8D0973C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7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E2255-51B2-4BC3-B9EB-9D753AF51EC3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EA75E-83FA-4D72-8DAD-AE2EBF706F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7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E0416-4FD6-4D2D-9BC0-EA589BA0F056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84C59-EA61-4421-A27D-2156FAA58F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7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F9BF3-2816-4EEE-8D13-A6789FB3EC1B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487C1-5960-4550-AAB2-7269999895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7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2B5A2-CD91-4C1B-BD2B-64B9517DB446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F7446-F66C-46F6-B899-B0D6D9496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7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6A489-5244-4098-B9B1-E0270543D42D}" type="datetimeFigureOut">
              <a:rPr lang="en-US"/>
              <a:pPr>
                <a:defRPr/>
              </a:pPr>
              <a:t>3/5/2015</a:t>
            </a:fld>
            <a:endParaRPr lang="en-US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6F79C-E4B5-4A6E-B1DB-7074C15A63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7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B638F-1EC2-435B-977D-53CB9B805CFA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E872D-2940-407C-BC2A-74278A3C5F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7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76AF2-E372-4D2F-92E9-142145704101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0DA43-85A9-4D00-8308-DDE38ADFB7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7000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704850"/>
            <a:ext cx="8229600" cy="5619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58BE04-A695-43BD-84B6-C26980100C46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82A99E-5920-42FF-877E-8223EC5010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7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22155E-D3A9-4DEF-AB09-1FB43716C746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280030A-489D-4BA0-8DD5-72094E0D9C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cs typeface="+mn-cs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3" r:id="rId9"/>
    <p:sldLayoutId id="2147483710" r:id="rId10"/>
    <p:sldLayoutId id="2147483711" r:id="rId11"/>
    <p:sldLayoutId id="2147483712" r:id="rId12"/>
  </p:sldLayoutIdLst>
  <p:transition spd="med" advClick="0" advTm="7000"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10" Type="http://schemas.openxmlformats.org/officeDocument/2006/relationships/image" Target="../media/image96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Пользователь\Рабочий стол\Реклама ТУЭТТ\Файлы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493475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20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WordArt 6"/>
          <p:cNvSpPr>
            <a:spLocks noChangeArrowheads="1" noChangeShapeType="1" noTextEdit="1"/>
          </p:cNvSpPr>
          <p:nvPr/>
        </p:nvSpPr>
        <p:spPr bwMode="auto">
          <a:xfrm>
            <a:off x="381000" y="188913"/>
            <a:ext cx="8763000" cy="33131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rgbClr val="009999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ГОУ СПО 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rgbClr val="009999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Томь - Усинский </a:t>
            </a:r>
            <a:endParaRPr lang="ru-RU" sz="3600" b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3366FF"/>
                  </a:gs>
                  <a:gs pos="100000">
                    <a:srgbClr val="009999"/>
                  </a:gs>
                </a:gsLst>
                <a:path path="rect">
                  <a:fillToRect l="50000" t="50000" r="50000" b="50000"/>
                </a:path>
              </a:gradFill>
              <a:latin typeface="Arial"/>
              <a:cs typeface="Arial"/>
            </a:endParaRPr>
          </a:p>
          <a:p>
            <a:pPr algn="ctr"/>
            <a:r>
              <a:rPr lang="ru-RU" sz="3600" b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rgbClr val="009999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энерготранспортный </a:t>
            </a:r>
            <a:endParaRPr lang="ru-RU" sz="3600" b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3366FF"/>
                  </a:gs>
                  <a:gs pos="100000">
                    <a:srgbClr val="009999"/>
                  </a:gs>
                </a:gsLst>
                <a:path path="rect">
                  <a:fillToRect l="50000" t="50000" r="50000" b="50000"/>
                </a:path>
              </a:gradFill>
              <a:latin typeface="Arial"/>
              <a:cs typeface="Arial"/>
            </a:endParaRPr>
          </a:p>
          <a:p>
            <a:pPr algn="ctr"/>
            <a:r>
              <a:rPr lang="ru-RU" sz="3600" b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rgbClr val="009999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техникум </a:t>
            </a:r>
            <a:endParaRPr lang="ru-RU" sz="3600" b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3366FF"/>
                  </a:gs>
                  <a:gs pos="100000">
                    <a:srgbClr val="009999"/>
                  </a:gs>
                </a:gsLst>
                <a:path path="rect">
                  <a:fillToRect l="50000" t="50000" r="50000" b="50000"/>
                </a:path>
              </a:gradFill>
              <a:latin typeface="Arial"/>
              <a:cs typeface="Arial"/>
            </a:endParaRPr>
          </a:p>
        </p:txBody>
      </p:sp>
      <p:sp>
        <p:nvSpPr>
          <p:cNvPr id="2056" name="WordArt 8"/>
          <p:cNvSpPr>
            <a:spLocks noChangeArrowheads="1" noChangeShapeType="1" noTextEdit="1"/>
          </p:cNvSpPr>
          <p:nvPr/>
        </p:nvSpPr>
        <p:spPr bwMode="auto">
          <a:xfrm>
            <a:off x="179388" y="4221088"/>
            <a:ext cx="8964612" cy="184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rgbClr val="0099FF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приглашает </a:t>
            </a: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rgbClr val="0099FF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на обучение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rgbClr val="0099FF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по следующим специальностям: </a:t>
            </a:r>
          </a:p>
        </p:txBody>
      </p:sp>
    </p:spTree>
  </p:cSld>
  <p:clrMapOvr>
    <a:masterClrMapping/>
  </p:clrMapOvr>
  <p:transition spd="med" advClick="0" advTm="446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videostud\фото все\1\Забрать\Сливы ГРЭ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269" name="WordArt 5"/>
          <p:cNvSpPr>
            <a:spLocks noChangeArrowheads="1" noChangeShapeType="1" noTextEdit="1"/>
          </p:cNvSpPr>
          <p:nvPr/>
        </p:nvSpPr>
        <p:spPr bwMode="auto">
          <a:xfrm>
            <a:off x="250825" y="333375"/>
            <a:ext cx="8734425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99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Электрические станции, </a:t>
            </a:r>
          </a:p>
          <a:p>
            <a:pPr algn="ctr"/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99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сети и системы </a:t>
            </a:r>
          </a:p>
        </p:txBody>
      </p:sp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nimBg="1"/>
      <p:bldP spid="1126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1"/>
          <p:cNvSpPr>
            <a:spLocks noChangeArrowheads="1"/>
          </p:cNvSpPr>
          <p:nvPr/>
        </p:nvSpPr>
        <p:spPr bwMode="auto">
          <a:xfrm>
            <a:off x="0" y="289541"/>
            <a:ext cx="9144000" cy="621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3149600" algn="ctr"/>
                <a:tab pos="5715000" algn="l"/>
                <a:tab pos="6300788" algn="r"/>
              </a:tabLst>
            </a:pPr>
            <a:r>
              <a:rPr lang="ru-RU" sz="2600" b="1" i="1" dirty="0" smtClean="0">
                <a:cs typeface="Times New Roman" pitchFamily="18" charset="0"/>
              </a:rPr>
              <a:t>Электрические </a:t>
            </a:r>
            <a:r>
              <a:rPr lang="ru-RU" sz="2600" b="1" i="1" dirty="0">
                <a:cs typeface="Times New Roman" pitchFamily="18" charset="0"/>
              </a:rPr>
              <a:t>станции, сети и </a:t>
            </a:r>
            <a:r>
              <a:rPr lang="ru-RU" sz="2600" b="1" i="1" dirty="0" smtClean="0">
                <a:cs typeface="Times New Roman" pitchFamily="18" charset="0"/>
              </a:rPr>
              <a:t>системы</a:t>
            </a:r>
            <a:endParaRPr lang="ru-RU" sz="800" dirty="0"/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u="sng" dirty="0">
                <a:cs typeface="Times New Roman" pitchFamily="18" charset="0"/>
              </a:rPr>
              <a:t>Квалификация выпускника</a:t>
            </a:r>
            <a:r>
              <a:rPr lang="ru-RU" dirty="0">
                <a:cs typeface="Times New Roman" pitchFamily="18" charset="0"/>
              </a:rPr>
              <a:t>: </a:t>
            </a:r>
            <a:r>
              <a:rPr lang="ru-RU" b="1" dirty="0">
                <a:cs typeface="Times New Roman" pitchFamily="18" charset="0"/>
              </a:rPr>
              <a:t>техник</a:t>
            </a:r>
            <a:endParaRPr lang="ru-RU" sz="800" dirty="0"/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u="sng" dirty="0">
                <a:cs typeface="Times New Roman" pitchFamily="18" charset="0"/>
              </a:rPr>
              <a:t>Форма обучения</a:t>
            </a:r>
            <a:r>
              <a:rPr lang="ru-RU" dirty="0">
                <a:cs typeface="Times New Roman" pitchFamily="18" charset="0"/>
              </a:rPr>
              <a:t>: </a:t>
            </a:r>
            <a:r>
              <a:rPr lang="ru-RU" b="1" dirty="0">
                <a:cs typeface="Times New Roman" pitchFamily="18" charset="0"/>
              </a:rPr>
              <a:t>очная, заочная</a:t>
            </a:r>
            <a:endParaRPr lang="ru-RU" sz="800" dirty="0"/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u="sng" dirty="0">
                <a:cs typeface="Times New Roman" pitchFamily="18" charset="0"/>
              </a:rPr>
              <a:t>Срок обучения</a:t>
            </a:r>
            <a:r>
              <a:rPr lang="ru-RU" dirty="0">
                <a:cs typeface="Times New Roman" pitchFamily="18" charset="0"/>
              </a:rPr>
              <a:t>: </a:t>
            </a:r>
            <a:endParaRPr lang="ru-RU" sz="800" dirty="0"/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dirty="0">
                <a:cs typeface="Times New Roman" pitchFamily="18" charset="0"/>
              </a:rPr>
              <a:t>Очная форма обучения:</a:t>
            </a:r>
            <a:endParaRPr lang="ru-RU" sz="800" dirty="0"/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dirty="0">
                <a:cs typeface="Times New Roman" pitchFamily="18" charset="0"/>
              </a:rPr>
              <a:t>                           на базе </a:t>
            </a:r>
            <a:r>
              <a:rPr lang="ru-RU" dirty="0" smtClean="0">
                <a:cs typeface="Times New Roman" pitchFamily="18" charset="0"/>
              </a:rPr>
              <a:t>9 классов - </a:t>
            </a:r>
            <a:r>
              <a:rPr lang="ru-RU" b="1" dirty="0">
                <a:cs typeface="Times New Roman" pitchFamily="18" charset="0"/>
              </a:rPr>
              <a:t>3 года 10 </a:t>
            </a:r>
            <a:r>
              <a:rPr lang="ru-RU" b="1" dirty="0" smtClean="0">
                <a:cs typeface="Times New Roman" pitchFamily="18" charset="0"/>
              </a:rPr>
              <a:t>месяцев</a:t>
            </a:r>
            <a:endParaRPr lang="ru-RU" sz="800" dirty="0"/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sz="1800" dirty="0" smtClean="0">
                <a:cs typeface="Times New Roman" pitchFamily="18" charset="0"/>
              </a:rPr>
              <a:t>Заочная форма обучения:</a:t>
            </a:r>
            <a:endParaRPr lang="ru-RU" sz="1800" dirty="0" smtClean="0"/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sz="1800" dirty="0" smtClean="0">
                <a:cs typeface="Times New Roman" pitchFamily="18" charset="0"/>
              </a:rPr>
              <a:t>на базе 9 классов – 5 лет 6 месяцев; на базе 11 классов – 3 года 10 месяцев</a:t>
            </a:r>
            <a:endParaRPr lang="ru-RU" sz="1800" b="1" dirty="0" smtClean="0">
              <a:cs typeface="Times New Roman" pitchFamily="18" charset="0"/>
            </a:endParaRPr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endParaRPr lang="ru-RU" sz="800" b="1" dirty="0" smtClean="0">
              <a:cs typeface="Times New Roman" pitchFamily="18" charset="0"/>
            </a:endParaRPr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endParaRPr lang="ru-RU" sz="800" dirty="0"/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dirty="0">
                <a:cs typeface="Times New Roman" pitchFamily="18" charset="0"/>
              </a:rPr>
              <a:t>        Электроэнергетика - базовая отрасль промышленности любой  </a:t>
            </a:r>
            <a:r>
              <a:rPr lang="ru-RU" dirty="0" smtClean="0">
                <a:cs typeface="Times New Roman" pitchFamily="18" charset="0"/>
              </a:rPr>
              <a:t>высокоразвитой </a:t>
            </a:r>
            <a:r>
              <a:rPr lang="ru-RU" dirty="0">
                <a:cs typeface="Times New Roman" pitchFamily="18" charset="0"/>
              </a:rPr>
              <a:t>страны! Если вы хотите связать с ней свою </a:t>
            </a:r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dirty="0">
                <a:cs typeface="Times New Roman" pitchFamily="18" charset="0"/>
              </a:rPr>
              <a:t>профессиональную деятельность - добро пожаловать к нам в </a:t>
            </a:r>
            <a:r>
              <a:rPr lang="ru-RU" dirty="0" smtClean="0">
                <a:cs typeface="Times New Roman" pitchFamily="18" charset="0"/>
              </a:rPr>
              <a:t>техникум!</a:t>
            </a:r>
            <a:endParaRPr lang="ru-RU" sz="800" dirty="0"/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dirty="0">
                <a:cs typeface="Times New Roman" pitchFamily="18" charset="0"/>
              </a:rPr>
              <a:t>        Вы получите знания   электроэнергетика, научитесь применять их на практике. </a:t>
            </a:r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dirty="0">
                <a:cs typeface="Times New Roman" pitchFamily="18" charset="0"/>
              </a:rPr>
              <a:t>Сегодня  нет  такой  сферы деятельности, где бы не  требовались  люди  </a:t>
            </a:r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dirty="0">
                <a:cs typeface="Times New Roman" pitchFamily="18" charset="0"/>
              </a:rPr>
              <a:t>этой профессии. </a:t>
            </a:r>
            <a:endParaRPr lang="ru-RU" sz="800" dirty="0"/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dirty="0">
                <a:cs typeface="Times New Roman" pitchFamily="18" charset="0"/>
              </a:rPr>
              <a:t>        Начиная с электрических станции и подстанции, электроэнергетических систем  и сетей любое предприятие имеет штат электриков. Выбрав эту профессию, вы можете быть уверены  в завтрашнем дне.</a:t>
            </a:r>
            <a:endParaRPr lang="ru-RU" sz="1800" dirty="0"/>
          </a:p>
        </p:txBody>
      </p:sp>
    </p:spTree>
  </p:cSld>
  <p:clrMapOvr>
    <a:masterClrMapping/>
  </p:clrMapOvr>
  <p:transition spd="med" advClick="0" advTm="20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428736"/>
            <a:ext cx="8229600" cy="4895864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Профессии получаемые в процессе практики: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Электромонтер по ремонту и обслуживанию электрооборудования;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Электрослесарь по ремонту электрооборудования электростанций.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400" dirty="0" smtClean="0"/>
              <a:t>Выпускники техникума могут работать: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smtClean="0"/>
              <a:t>Техником по расчетам объемов передач </a:t>
            </a:r>
            <a:r>
              <a:rPr lang="ru-RU" sz="2400" dirty="0" err="1" smtClean="0"/>
              <a:t>эл</a:t>
            </a:r>
            <a:r>
              <a:rPr lang="ru-RU" sz="2400" dirty="0" smtClean="0"/>
              <a:t>. энергии (девушки);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Электромонтером по ремонту и обслуживанию электрооборудования;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Электрослесарь по ремонту электрооборудования электростанций;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/>
              <a:t>Специалистом  в </a:t>
            </a:r>
            <a:r>
              <a:rPr lang="ru-RU" sz="2400" dirty="0" err="1" smtClean="0"/>
              <a:t>электросетевой</a:t>
            </a:r>
            <a:r>
              <a:rPr lang="ru-RU" sz="2400" dirty="0" smtClean="0"/>
              <a:t> организации.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ru-RU" sz="24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ru-RU" sz="24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285728"/>
            <a:ext cx="8001056" cy="55399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+mn-cs"/>
              </a:rPr>
              <a:t>Электрические </a:t>
            </a:r>
            <a:r>
              <a:rPr lang="ru-RU" sz="3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+mn-cs"/>
              </a:rPr>
              <a:t>станции, сети и системы</a:t>
            </a:r>
          </a:p>
        </p:txBody>
      </p:sp>
    </p:spTree>
    <p:custDataLst>
      <p:tags r:id="rId1"/>
    </p:custDataLst>
  </p:cSld>
  <p:clrMapOvr>
    <a:masterClrMapping/>
  </p:clrMapOvr>
  <p:transition spd="med"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X:\Приемная комиссия\Фото 060214\DSC087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8530" y="0"/>
            <a:ext cx="5355470" cy="3563935"/>
          </a:xfrm>
          <a:prstGeom prst="rect">
            <a:avLst/>
          </a:prstGeom>
          <a:noFill/>
        </p:spPr>
      </p:pic>
      <p:pic>
        <p:nvPicPr>
          <p:cNvPr id="1028" name="Picture 4" descr="\\Microsof-d48561\фото все\Фото Аудитории 2013г\Фото\3-5\DSC006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23310" cy="3143248"/>
          </a:xfrm>
          <a:prstGeom prst="rect">
            <a:avLst/>
          </a:prstGeom>
          <a:noFill/>
        </p:spPr>
      </p:pic>
      <p:pic>
        <p:nvPicPr>
          <p:cNvPr id="9" name="Picture 2" descr="X:\Приемная комиссия\Фото аудиторий от 051213\DSC067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867025"/>
            <a:ext cx="5997176" cy="3990975"/>
          </a:xfrm>
          <a:prstGeom prst="rect">
            <a:avLst/>
          </a:prstGeom>
          <a:noFill/>
        </p:spPr>
      </p:pic>
      <p:pic>
        <p:nvPicPr>
          <p:cNvPr id="6" name="Picture 4" descr="Y:\Директор\Фото каб 03.02.2014г\Лабораторный корпус\1-7л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1294" y="3428999"/>
            <a:ext cx="5152706" cy="3429001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med" advClick="0" advTm="5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7" descr="200706201700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0"/>
            <a:ext cx="5867400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 descr="21752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998788"/>
            <a:ext cx="5795963" cy="385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WordArt 4"/>
          <p:cNvSpPr>
            <a:spLocks noChangeArrowheads="1" noChangeShapeType="1" noTextEdit="1"/>
          </p:cNvSpPr>
          <p:nvPr/>
        </p:nvSpPr>
        <p:spPr bwMode="auto">
          <a:xfrm>
            <a:off x="1042988" y="1196975"/>
            <a:ext cx="6962775" cy="4032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>
                        <a:alpha val="89999"/>
                      </a:srgbClr>
                    </a:gs>
                    <a:gs pos="50000">
                      <a:srgbClr val="0066FF"/>
                    </a:gs>
                    <a:gs pos="100000">
                      <a:srgbClr val="3366FF">
                        <a:alpha val="89999"/>
                      </a:srgbClr>
                    </a:gs>
                  </a:gsLst>
                  <a:lin ang="18900000" scaled="1"/>
                </a:gradFill>
                <a:latin typeface="Arial"/>
                <a:cs typeface="Arial"/>
              </a:rPr>
              <a:t>Техническое</a:t>
            </a:r>
          </a:p>
          <a:p>
            <a:pPr algn="ctr">
              <a:defRPr/>
            </a:pPr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>
                        <a:alpha val="89999"/>
                      </a:srgbClr>
                    </a:gs>
                    <a:gs pos="50000">
                      <a:srgbClr val="0066FF"/>
                    </a:gs>
                    <a:gs pos="100000">
                      <a:srgbClr val="3366FF">
                        <a:alpha val="89999"/>
                      </a:srgbClr>
                    </a:gs>
                  </a:gsLst>
                  <a:lin ang="18900000" scaled="1"/>
                </a:gradFill>
                <a:latin typeface="Arial"/>
                <a:cs typeface="Arial"/>
              </a:rPr>
              <a:t>обслуживание и ремонт</a:t>
            </a:r>
          </a:p>
          <a:p>
            <a:pPr algn="ctr">
              <a:defRPr/>
            </a:pPr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>
                        <a:alpha val="89999"/>
                      </a:srgbClr>
                    </a:gs>
                    <a:gs pos="50000">
                      <a:srgbClr val="0066FF"/>
                    </a:gs>
                    <a:gs pos="100000">
                      <a:srgbClr val="3366FF">
                        <a:alpha val="89999"/>
                      </a:srgbClr>
                    </a:gs>
                  </a:gsLst>
                  <a:lin ang="18900000" scaled="1"/>
                </a:gradFill>
                <a:latin typeface="Arial"/>
                <a:cs typeface="Arial"/>
              </a:rPr>
              <a:t>автомобильного транспорта</a:t>
            </a:r>
          </a:p>
        </p:txBody>
      </p:sp>
    </p:spTree>
  </p:cSld>
  <p:clrMapOvr>
    <a:masterClrMapping/>
  </p:clrMapOvr>
  <p:transition spd="med" advClick="0" advTm="3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1"/>
          <p:cNvSpPr>
            <a:spLocks noChangeArrowheads="1"/>
          </p:cNvSpPr>
          <p:nvPr/>
        </p:nvSpPr>
        <p:spPr bwMode="auto">
          <a:xfrm>
            <a:off x="0" y="0"/>
            <a:ext cx="9144000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600" b="1" i="1" dirty="0" smtClean="0">
                <a:cs typeface="Times New Roman" pitchFamily="18" charset="0"/>
              </a:rPr>
              <a:t>Техническое </a:t>
            </a:r>
            <a:r>
              <a:rPr lang="ru-RU" sz="2600" b="1" i="1" dirty="0">
                <a:cs typeface="Times New Roman" pitchFamily="18" charset="0"/>
              </a:rPr>
              <a:t>обслуживание и ремонт автомобильного </a:t>
            </a:r>
            <a:r>
              <a:rPr lang="ru-RU" sz="2600" b="1" i="1" dirty="0" smtClean="0">
                <a:cs typeface="Times New Roman" pitchFamily="18" charset="0"/>
              </a:rPr>
              <a:t>транспорта</a:t>
            </a:r>
            <a:endParaRPr lang="ru-RU" sz="800" dirty="0"/>
          </a:p>
          <a:p>
            <a:pPr algn="just" eaLnBrk="0" hangingPunct="0"/>
            <a:endParaRPr lang="ru-RU" sz="800" dirty="0"/>
          </a:p>
          <a:p>
            <a:pPr algn="just" eaLnBrk="0" hangingPunct="0"/>
            <a:r>
              <a:rPr lang="ru-RU" u="sng" dirty="0">
                <a:cs typeface="Times New Roman" pitchFamily="18" charset="0"/>
              </a:rPr>
              <a:t>Квалификация выпускника</a:t>
            </a:r>
            <a:r>
              <a:rPr lang="ru-RU" b="1" i="1" u="sng" dirty="0">
                <a:cs typeface="Times New Roman" pitchFamily="18" charset="0"/>
              </a:rPr>
              <a:t>:</a:t>
            </a:r>
            <a:r>
              <a:rPr lang="ru-RU" b="1" i="1" dirty="0">
                <a:cs typeface="Times New Roman" pitchFamily="18" charset="0"/>
              </a:rPr>
              <a:t> </a:t>
            </a:r>
            <a:r>
              <a:rPr lang="ru-RU" b="1" dirty="0" smtClean="0">
                <a:cs typeface="Times New Roman" pitchFamily="18" charset="0"/>
              </a:rPr>
              <a:t>техник</a:t>
            </a:r>
            <a:endParaRPr lang="ru-RU" sz="800" dirty="0"/>
          </a:p>
          <a:p>
            <a:pPr algn="just" eaLnBrk="0" hangingPunct="0"/>
            <a:r>
              <a:rPr lang="ru-RU" u="sng" dirty="0">
                <a:cs typeface="Times New Roman" pitchFamily="18" charset="0"/>
              </a:rPr>
              <a:t>Форма обучения: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b="1" dirty="0">
                <a:cs typeface="Times New Roman" pitchFamily="18" charset="0"/>
              </a:rPr>
              <a:t>очная, заочная</a:t>
            </a:r>
            <a:endParaRPr lang="ru-RU" sz="800" dirty="0"/>
          </a:p>
          <a:p>
            <a:pPr algn="just" eaLnBrk="0" hangingPunct="0"/>
            <a:r>
              <a:rPr lang="ru-RU" u="sng" dirty="0">
                <a:cs typeface="Times New Roman" pitchFamily="18" charset="0"/>
              </a:rPr>
              <a:t>Срок обучения:</a:t>
            </a:r>
            <a:r>
              <a:rPr lang="ru-RU" dirty="0">
                <a:cs typeface="Times New Roman" pitchFamily="18" charset="0"/>
              </a:rPr>
              <a:t> </a:t>
            </a:r>
            <a:endParaRPr lang="ru-RU" dirty="0" smtClean="0">
              <a:cs typeface="Times New Roman" pitchFamily="18" charset="0"/>
            </a:endParaRPr>
          </a:p>
          <a:p>
            <a:pPr algn="just" eaLnBrk="0" hangingPunct="0"/>
            <a:r>
              <a:rPr lang="ru-RU" dirty="0" smtClean="0">
                <a:cs typeface="Times New Roman" pitchFamily="18" charset="0"/>
              </a:rPr>
              <a:t>Очная форма обучения:</a:t>
            </a:r>
          </a:p>
          <a:p>
            <a:pPr algn="just" eaLnBrk="0" hangingPunct="0"/>
            <a:r>
              <a:rPr lang="ru-RU" dirty="0" smtClean="0">
                <a:cs typeface="Times New Roman" pitchFamily="18" charset="0"/>
              </a:rPr>
              <a:t>                         на </a:t>
            </a:r>
            <a:r>
              <a:rPr lang="ru-RU" dirty="0">
                <a:cs typeface="Times New Roman" pitchFamily="18" charset="0"/>
              </a:rPr>
              <a:t>базе </a:t>
            </a:r>
            <a:r>
              <a:rPr lang="ru-RU" dirty="0" smtClean="0">
                <a:cs typeface="Times New Roman" pitchFamily="18" charset="0"/>
              </a:rPr>
              <a:t>9 классов – </a:t>
            </a:r>
            <a:r>
              <a:rPr lang="ru-RU" b="1" dirty="0" smtClean="0">
                <a:cs typeface="Times New Roman" pitchFamily="18" charset="0"/>
              </a:rPr>
              <a:t>3 года 10 месяцев</a:t>
            </a:r>
            <a:r>
              <a:rPr lang="ru-RU" b="1" dirty="0">
                <a:cs typeface="Times New Roman" pitchFamily="18" charset="0"/>
              </a:rPr>
              <a:t>	</a:t>
            </a:r>
            <a:endParaRPr lang="ru-RU" b="1" dirty="0" smtClean="0">
              <a:cs typeface="Times New Roman" pitchFamily="18" charset="0"/>
            </a:endParaRPr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sz="1800" dirty="0" smtClean="0">
                <a:cs typeface="Times New Roman" pitchFamily="18" charset="0"/>
              </a:rPr>
              <a:t>Заочная форма обучения:</a:t>
            </a:r>
            <a:endParaRPr lang="ru-RU" sz="1800" dirty="0" smtClean="0"/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sz="1800" dirty="0" smtClean="0">
                <a:cs typeface="Times New Roman" pitchFamily="18" charset="0"/>
              </a:rPr>
              <a:t> на базе 9 классов – 5 лет 6 месяцев; на базе 11 классов – 3 года 10 месяцев</a:t>
            </a:r>
            <a:endParaRPr lang="ru-RU" sz="1800" dirty="0" smtClean="0"/>
          </a:p>
          <a:p>
            <a:pPr algn="just" eaLnBrk="0" hangingPunct="0"/>
            <a:endParaRPr lang="ru-RU" sz="800" dirty="0"/>
          </a:p>
          <a:p>
            <a:pPr algn="just" eaLnBrk="0" hangingPunct="0"/>
            <a:r>
              <a:rPr lang="ru-RU" dirty="0">
                <a:cs typeface="Times New Roman" pitchFamily="18" charset="0"/>
              </a:rPr>
              <a:t>     В современных условиях жизни авторемонтное   производство является наиболее престижной и высоко оплачиваемой сферой деятельности.</a:t>
            </a:r>
            <a:endParaRPr lang="ru-RU" sz="800" dirty="0"/>
          </a:p>
          <a:p>
            <a:pPr algn="just" eaLnBrk="0" hangingPunct="0"/>
            <a:r>
              <a:rPr lang="ru-RU" dirty="0">
                <a:cs typeface="Times New Roman" pitchFamily="18" charset="0"/>
              </a:rPr>
              <a:t>     Техническое обслуживание и ремонт  автомобильного транспорта - это область производства, которая представляет собой совокупность средств и способов человеческой деятельности, направленных на  поддержание и восстановление работоспособности автомобильного транспорта. </a:t>
            </a:r>
            <a:endParaRPr lang="ru-RU" sz="800" dirty="0"/>
          </a:p>
          <a:p>
            <a:pPr algn="just" eaLnBrk="0" hangingPunct="0"/>
            <a:r>
              <a:rPr lang="ru-RU" dirty="0">
                <a:cs typeface="Times New Roman" pitchFamily="18" charset="0"/>
              </a:rPr>
              <a:t>     Наши выпускники уверенно ориентируются в устройстве и работе автомобилей, глубоко и всесторонне понимают те процессы, которые протекают  в  автомобильных   механизмах, системах   и  приборах. Знакомы  с  технологической документацией и  методами организации грузовых   и  пассажирских   перевозок.</a:t>
            </a:r>
            <a:endParaRPr lang="ru-RU" sz="1800" dirty="0"/>
          </a:p>
        </p:txBody>
      </p:sp>
    </p:spTree>
  </p:cSld>
  <p:clrMapOvr>
    <a:masterClrMapping/>
  </p:clrMapOvr>
  <p:transition spd="med" advClick="0" advTm="20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0063" y="1928803"/>
            <a:ext cx="8229600" cy="4467236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</a:rPr>
              <a:t>Профессии, получаемые в процессе практики:</a:t>
            </a:r>
          </a:p>
          <a:p>
            <a:pPr eaLnBrk="1" hangingPunct="1"/>
            <a:r>
              <a:rPr lang="ru-RU" b="1" dirty="0" smtClean="0">
                <a:latin typeface="Times New Roman" pitchFamily="18" charset="0"/>
              </a:rPr>
              <a:t>Слесарь по ремонту автомобилей</a:t>
            </a:r>
          </a:p>
          <a:p>
            <a:pPr marL="0" indent="444500" algn="just" eaLnBrk="1" hangingPunct="1">
              <a:buFont typeface="Wingdings 2" pitchFamily="18" charset="2"/>
              <a:buNone/>
            </a:pPr>
            <a:endParaRPr lang="ru-RU" b="1" dirty="0" smtClean="0">
              <a:latin typeface="Times New Roman" pitchFamily="18" charset="0"/>
            </a:endParaRPr>
          </a:p>
          <a:p>
            <a:pPr marL="0" indent="444500" algn="just" eaLnBrk="1" hangingPunct="1"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</a:rPr>
              <a:t>Выпускники техникума имеют возможность работать с автомобилями и агрегатами всех модификаций и предприятий изготовителей.</a:t>
            </a:r>
          </a:p>
          <a:p>
            <a:pPr marL="0" indent="444500" algn="just" eaLnBrk="1" hangingPunct="1">
              <a:buFont typeface="Wingdings 2" pitchFamily="18" charset="2"/>
              <a:buNone/>
            </a:pPr>
            <a:endParaRPr lang="ru-RU" b="1" dirty="0" smtClean="0">
              <a:latin typeface="Times New Roman" pitchFamily="18" charset="0"/>
            </a:endParaRPr>
          </a:p>
          <a:p>
            <a:pPr marL="0" indent="444500" algn="just" eaLnBrk="1" hangingPunct="1"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</a:rPr>
              <a:t>Выпускники, отслужившие в рядах ВС РФ, могут работать в ГИБДД (на офицерских должностях), в транспортной инспекции РФ.</a:t>
            </a:r>
          </a:p>
          <a:p>
            <a:pPr eaLnBrk="1" hangingPunct="1">
              <a:buFont typeface="Wingdings 2" pitchFamily="18" charset="2"/>
              <a:buNone/>
            </a:pPr>
            <a:endParaRPr lang="ru-RU" b="1" dirty="0" smtClean="0"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28604"/>
            <a:ext cx="9144000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Техническое обслуживание и ремонт автомобильного транспорта 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spd="med" advClick="0" advTm="13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Microsof-d48561\фото все\Фото Аудитории 2013г\Фото 1-12л; 2-6л; Фасад\1-12л\DSC006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9590" cy="6108795"/>
          </a:xfrm>
          <a:prstGeom prst="rect">
            <a:avLst/>
          </a:prstGeom>
          <a:noFill/>
        </p:spPr>
      </p:pic>
      <p:sp>
        <p:nvSpPr>
          <p:cNvPr id="1423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" name="Picture 5" descr="\\Videostud\фото все\Фото новое 2005\2\P1010002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"/>
            <a:ext cx="4667250" cy="2928934"/>
          </a:xfrm>
          <a:noFill/>
          <a:ln/>
        </p:spPr>
      </p:pic>
      <p:pic>
        <p:nvPicPr>
          <p:cNvPr id="2051" name="Picture 3" descr="\\Microsof-d48561\фото все\Фото Аудитории 2013г\Фото 1-12л; 2-6л; Фасад\1-12л\DSC006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910525"/>
            <a:ext cx="4429124" cy="2947475"/>
          </a:xfrm>
          <a:prstGeom prst="rect">
            <a:avLst/>
          </a:prstGeom>
          <a:noFill/>
        </p:spPr>
      </p:pic>
      <p:pic>
        <p:nvPicPr>
          <p:cNvPr id="2052" name="Picture 4" descr="\\Microsof-d48561\фото все\Фото Аудитории 2013г\Фото 1-12л; 2-6л; Фасад\1-12л\DSC006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338388"/>
            <a:ext cx="4714876" cy="2519612"/>
          </a:xfrm>
          <a:prstGeom prst="rect">
            <a:avLst/>
          </a:prstGeom>
          <a:noFill/>
        </p:spPr>
      </p:pic>
      <p:pic>
        <p:nvPicPr>
          <p:cNvPr id="9" name="Picture 9" descr="3-7Л общ вид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4" y="0"/>
            <a:ext cx="3214710" cy="2411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WordArt 4"/>
          <p:cNvSpPr>
            <a:spLocks noChangeArrowheads="1" noChangeShapeType="1" noTextEdit="1"/>
          </p:cNvSpPr>
          <p:nvPr/>
        </p:nvSpPr>
        <p:spPr bwMode="auto">
          <a:xfrm>
            <a:off x="539750" y="839786"/>
            <a:ext cx="8039100" cy="23034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CCFF"/>
                </a:solidFill>
                <a:latin typeface="Arial"/>
                <a:cs typeface="Arial"/>
              </a:rPr>
              <a:t>Техническая </a:t>
            </a:r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CCFF"/>
                </a:solidFill>
                <a:latin typeface="Arial"/>
                <a:cs typeface="Arial"/>
              </a:rPr>
              <a:t>эксплуатация </a:t>
            </a:r>
          </a:p>
          <a:p>
            <a:pPr algn="ctr"/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CCFF"/>
                </a:solidFill>
                <a:latin typeface="Arial"/>
                <a:cs typeface="Arial"/>
              </a:rPr>
              <a:t>и обслуживание электрического и</a:t>
            </a:r>
          </a:p>
          <a:p>
            <a:pPr algn="ctr"/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CCFF"/>
                </a:solidFill>
                <a:latin typeface="Arial"/>
                <a:cs typeface="Arial"/>
              </a:rPr>
              <a:t>электромеханического оборудования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CCFF"/>
                </a:solidFill>
                <a:latin typeface="Arial"/>
                <a:cs typeface="Arial"/>
              </a:rPr>
              <a:t>(по отраслям) </a:t>
            </a:r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CCFF"/>
                </a:solidFill>
                <a:latin typeface="Arial"/>
                <a:cs typeface="Arial"/>
              </a:rPr>
              <a:t>(горная промышленность) </a:t>
            </a:r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FF"/>
                    </a:gs>
                    <a:gs pos="100000">
                      <a:schemeClr val="bg2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 </a:t>
            </a:r>
          </a:p>
        </p:txBody>
      </p:sp>
      <p:pic>
        <p:nvPicPr>
          <p:cNvPr id="34818" name="Picture 2" descr="http://www.tetralab.ru/download/attachments/13795416/%D1%8D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694072"/>
            <a:ext cx="4857784" cy="2973423"/>
          </a:xfrm>
          <a:prstGeom prst="rect">
            <a:avLst/>
          </a:prstGeom>
          <a:noFill/>
        </p:spPr>
      </p:pic>
      <p:pic>
        <p:nvPicPr>
          <p:cNvPr id="34820" name="Picture 4" descr="http://www.sgght.belhost.by/el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3714752"/>
            <a:ext cx="3381024" cy="253826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  <p:bldP spid="174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"/>
          <p:cNvSpPr>
            <a:spLocks noChangeArrowheads="1"/>
          </p:cNvSpPr>
          <p:nvPr/>
        </p:nvSpPr>
        <p:spPr bwMode="auto">
          <a:xfrm>
            <a:off x="0" y="107722"/>
            <a:ext cx="9144000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3505200" algn="l"/>
              </a:tabLst>
            </a:pPr>
            <a:r>
              <a:rPr lang="ru-RU" sz="2400" b="1" i="1" dirty="0" smtClean="0">
                <a:cs typeface="Times New Roman" pitchFamily="18" charset="0"/>
              </a:rPr>
              <a:t>Техническая </a:t>
            </a:r>
            <a:r>
              <a:rPr lang="ru-RU" sz="2400" b="1" i="1" dirty="0">
                <a:cs typeface="Times New Roman" pitchFamily="18" charset="0"/>
              </a:rPr>
              <a:t>эксплуатация и обслуживание электрического и электромеханического оборудования (по </a:t>
            </a:r>
            <a:r>
              <a:rPr lang="ru-RU" sz="2400" b="1" i="1" dirty="0" smtClean="0">
                <a:cs typeface="Times New Roman" pitchFamily="18" charset="0"/>
              </a:rPr>
              <a:t>отраслям) (</a:t>
            </a:r>
            <a:r>
              <a:rPr lang="ru-RU" sz="2400" b="1" i="1" dirty="0">
                <a:cs typeface="Times New Roman" pitchFamily="18" charset="0"/>
              </a:rPr>
              <a:t>горная промышленность</a:t>
            </a:r>
            <a:r>
              <a:rPr lang="ru-RU" sz="2400" b="1" i="1" dirty="0" smtClean="0">
                <a:cs typeface="Times New Roman" pitchFamily="18" charset="0"/>
              </a:rPr>
              <a:t>)</a:t>
            </a:r>
            <a:endParaRPr lang="ru-RU" sz="2400" dirty="0"/>
          </a:p>
          <a:p>
            <a:pPr algn="just" eaLnBrk="0" hangingPunct="0">
              <a:tabLst>
                <a:tab pos="3505200" algn="l"/>
              </a:tabLst>
            </a:pPr>
            <a:r>
              <a:rPr lang="ru-RU" u="sng" dirty="0">
                <a:cs typeface="Times New Roman" pitchFamily="18" charset="0"/>
              </a:rPr>
              <a:t>Квалификация</a:t>
            </a:r>
            <a:r>
              <a:rPr lang="ru-RU" dirty="0">
                <a:cs typeface="Times New Roman" pitchFamily="18" charset="0"/>
              </a:rPr>
              <a:t>: </a:t>
            </a:r>
            <a:r>
              <a:rPr lang="ru-RU" b="1" dirty="0" smtClean="0">
                <a:cs typeface="Times New Roman" pitchFamily="18" charset="0"/>
              </a:rPr>
              <a:t>техник</a:t>
            </a:r>
            <a:endParaRPr lang="ru-RU" sz="800" dirty="0"/>
          </a:p>
          <a:p>
            <a:pPr algn="just" eaLnBrk="0" hangingPunct="0">
              <a:tabLst>
                <a:tab pos="3505200" algn="l"/>
              </a:tabLst>
            </a:pPr>
            <a:r>
              <a:rPr lang="ru-RU" u="sng" dirty="0">
                <a:cs typeface="Times New Roman" pitchFamily="18" charset="0"/>
              </a:rPr>
              <a:t>Форма обучения</a:t>
            </a:r>
            <a:r>
              <a:rPr lang="ru-RU" dirty="0">
                <a:cs typeface="Times New Roman" pitchFamily="18" charset="0"/>
              </a:rPr>
              <a:t>: </a:t>
            </a:r>
            <a:r>
              <a:rPr lang="ru-RU" b="1" dirty="0">
                <a:cs typeface="Times New Roman" pitchFamily="18" charset="0"/>
              </a:rPr>
              <a:t>очная</a:t>
            </a:r>
            <a:endParaRPr lang="ru-RU" sz="800" dirty="0"/>
          </a:p>
          <a:p>
            <a:pPr algn="just" eaLnBrk="0" hangingPunct="0"/>
            <a:r>
              <a:rPr lang="ru-RU" u="sng" dirty="0">
                <a:cs typeface="Times New Roman" pitchFamily="18" charset="0"/>
              </a:rPr>
              <a:t>Срок обучения</a:t>
            </a:r>
            <a:r>
              <a:rPr lang="ru-RU" dirty="0" smtClean="0">
                <a:cs typeface="Times New Roman" pitchFamily="18" charset="0"/>
              </a:rPr>
              <a:t>:  на базе 9 классов – 3 года 10 месяцев	</a:t>
            </a:r>
          </a:p>
          <a:p>
            <a:pPr algn="just" eaLnBrk="0" hangingPunct="0"/>
            <a:endParaRPr lang="ru-RU" sz="1200" dirty="0" smtClean="0">
              <a:cs typeface="Times New Roman" pitchFamily="18" charset="0"/>
            </a:endParaRPr>
          </a:p>
          <a:p>
            <a:pPr algn="just" eaLnBrk="0" hangingPunct="0">
              <a:tabLst>
                <a:tab pos="3505200" algn="l"/>
              </a:tabLst>
            </a:pPr>
            <a:r>
              <a:rPr lang="ru-RU" dirty="0" smtClean="0">
                <a:cs typeface="Times New Roman" pitchFamily="18" charset="0"/>
              </a:rPr>
              <a:t>Горная </a:t>
            </a:r>
            <a:r>
              <a:rPr lang="ru-RU" dirty="0">
                <a:cs typeface="Times New Roman" pitchFamily="18" charset="0"/>
              </a:rPr>
              <a:t>промышленность является престижной и высокооплачиваемой сферой деятельности. Каждый год в Кузбассе и за его пределами открываются все новые и новые шахты. В связи с этим возрастает потребность в квалифицированных работниках. Поэтому специально по заказу работодателей </a:t>
            </a:r>
            <a:r>
              <a:rPr lang="ru-RU" dirty="0" smtClean="0">
                <a:cs typeface="Times New Roman" pitchFamily="18" charset="0"/>
              </a:rPr>
              <a:t>открыта данная специальность. </a:t>
            </a:r>
            <a:r>
              <a:rPr lang="ru-RU" dirty="0">
                <a:cs typeface="Times New Roman" pitchFamily="18" charset="0"/>
              </a:rPr>
              <a:t>Выпускник этой специальности готов к профессиональной деятельности по эксплуатации, техническому обслуживанию и ремонту горных машин, стационарных и передвижных установок, электромеханических комплексов и систем в качестве горного техника-электромеханика на предприятиях различных организационно-правовых </a:t>
            </a:r>
            <a:r>
              <a:rPr lang="ru-RU" dirty="0" smtClean="0">
                <a:cs typeface="Times New Roman" pitchFamily="18" charset="0"/>
              </a:rPr>
              <a:t>форм. Профессиональная </a:t>
            </a:r>
            <a:r>
              <a:rPr lang="ru-RU" dirty="0">
                <a:cs typeface="Times New Roman" pitchFamily="18" charset="0"/>
              </a:rPr>
              <a:t>деятельность выпускника – это монтаж, эксплуатация, ремонт </a:t>
            </a:r>
            <a:r>
              <a:rPr lang="ru-RU" dirty="0" err="1" smtClean="0">
                <a:cs typeface="Times New Roman" pitchFamily="18" charset="0"/>
              </a:rPr>
              <a:t>горноэлектромеханического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>
                <a:cs typeface="Times New Roman" pitchFamily="18" charset="0"/>
              </a:rPr>
              <a:t>оборудования, планирование и организация производственных работ, обеспечение техники безопасности на производственном участке.</a:t>
            </a:r>
            <a:endParaRPr lang="ru-RU" sz="1800" dirty="0"/>
          </a:p>
        </p:txBody>
      </p:sp>
    </p:spTree>
  </p:cSld>
  <p:clrMapOvr>
    <a:masterClrMapping/>
  </p:clrMapOvr>
  <p:transition spd="med" advClick="0" advTm="20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600" b="1" i="1" dirty="0" smtClean="0">
                <a:solidFill>
                  <a:schemeClr val="tx1"/>
                </a:solidFill>
              </a:rPr>
              <a:t>Техническая эксплуатация и обслуживание электрического и электромеханического оборудования (по видам) (горная промышленность)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 smtClean="0">
              <a:solidFill>
                <a:schemeClr val="tx1"/>
              </a:solidFill>
            </a:endParaRPr>
          </a:p>
        </p:txBody>
      </p:sp>
      <p:sp>
        <p:nvSpPr>
          <p:cNvPr id="1402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Профессии получаемые в процессе практики:</a:t>
            </a:r>
          </a:p>
          <a:p>
            <a:r>
              <a:rPr lang="ru-RU" dirty="0" smtClean="0">
                <a:latin typeface="Times New Roman" pitchFamily="18" charset="0"/>
              </a:rPr>
              <a:t>Слесарь – электрик по ремонту электрооборудования;</a:t>
            </a:r>
          </a:p>
          <a:p>
            <a:endParaRPr lang="ru-RU" dirty="0" smtClean="0">
              <a:latin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r>
              <a:rPr lang="ru-RU" dirty="0" smtClean="0">
                <a:latin typeface="Times New Roman" pitchFamily="18" charset="0"/>
              </a:rPr>
              <a:t>Выпускники техникума могут работать: </a:t>
            </a:r>
          </a:p>
          <a:p>
            <a:r>
              <a:rPr lang="ru-RU" dirty="0" smtClean="0">
                <a:latin typeface="Times New Roman" pitchFamily="18" charset="0"/>
              </a:rPr>
              <a:t>Дежурными на </a:t>
            </a:r>
            <a:r>
              <a:rPr lang="ru-RU" dirty="0" err="1" smtClean="0">
                <a:latin typeface="Times New Roman" pitchFamily="18" charset="0"/>
              </a:rPr>
              <a:t>эл</a:t>
            </a:r>
            <a:r>
              <a:rPr lang="ru-RU" dirty="0" smtClean="0">
                <a:latin typeface="Times New Roman" pitchFamily="18" charset="0"/>
              </a:rPr>
              <a:t>. участках (девушки);</a:t>
            </a:r>
          </a:p>
          <a:p>
            <a:r>
              <a:rPr lang="ru-RU" dirty="0" smtClean="0">
                <a:latin typeface="Times New Roman" pitchFamily="18" charset="0"/>
              </a:rPr>
              <a:t>Электротехниками, электромеханиками, мастерами участка (юноши).</a:t>
            </a:r>
          </a:p>
          <a:p>
            <a:pPr>
              <a:buFont typeface="Wingdings 2" pitchFamily="18" charset="2"/>
              <a:buNone/>
            </a:pPr>
            <a:endParaRPr lang="ru-RU" dirty="0" smtClean="0">
              <a:latin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r>
              <a:rPr lang="ru-RU" dirty="0" smtClean="0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Пользователь\Рабочий стол\Реклама ТУЭТТ\1-6п\DSC043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5" name="Picture 3" descr="C:\Documents and Settings\Пользователь\Рабочий стол\Реклама ТУЭТТ\1-6п\DSC043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79883"/>
            <a:ext cx="4174633" cy="2778117"/>
          </a:xfrm>
          <a:prstGeom prst="rect">
            <a:avLst/>
          </a:prstGeom>
          <a:noFill/>
        </p:spPr>
      </p:pic>
      <p:pic>
        <p:nvPicPr>
          <p:cNvPr id="3076" name="Picture 4" descr="C:\Documents and Settings\Пользователь\Рабочий стол\Реклама ТУЭТТ\1-6п\DSC043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9631" y="4625749"/>
            <a:ext cx="3354369" cy="2232251"/>
          </a:xfrm>
          <a:prstGeom prst="rect">
            <a:avLst/>
          </a:prstGeom>
          <a:noFill/>
        </p:spPr>
      </p:pic>
      <p:pic>
        <p:nvPicPr>
          <p:cNvPr id="3077" name="Picture 5" descr="C:\Documents and Settings\Пользователь\Рабочий стол\Реклама ТУЭТТ\1-6п\DSC043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5357802"/>
            <a:ext cx="2254324" cy="1500198"/>
          </a:xfrm>
          <a:prstGeom prst="rect">
            <a:avLst/>
          </a:prstGeom>
          <a:noFill/>
        </p:spPr>
      </p:pic>
      <p:pic>
        <p:nvPicPr>
          <p:cNvPr id="3078" name="Picture 6" descr="C:\Documents and Settings\Пользователь\Рабочий стол\Реклама ТУЭТТ\1-6п\DSC0439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4" y="3571876"/>
            <a:ext cx="2776713" cy="1847835"/>
          </a:xfrm>
          <a:prstGeom prst="rect">
            <a:avLst/>
          </a:prstGeom>
          <a:noFill/>
        </p:spPr>
      </p:pic>
      <p:pic>
        <p:nvPicPr>
          <p:cNvPr id="3079" name="Picture 7" descr="C:\Documents and Settings\Пользователь\Рабочий стол\Реклама ТУЭТТ\1-6п\DSC0439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0"/>
            <a:ext cx="1928794" cy="128356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WordArt 4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8785225" cy="1368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chemeClr val="bg2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Техническое регулирование и 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chemeClr val="bg2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управление качеством</a:t>
            </a:r>
          </a:p>
        </p:txBody>
      </p:sp>
      <p:pic>
        <p:nvPicPr>
          <p:cNvPr id="19461" name="Picture 5" descr="25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95600"/>
            <a:ext cx="594042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 descr="kalug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575" y="1557338"/>
            <a:ext cx="5940425" cy="395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med" advClick="0" advTm="3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3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3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3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" dur="3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nimBg="1"/>
      <p:bldP spid="1946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"/>
          <p:cNvSpPr>
            <a:spLocks noChangeArrowheads="1"/>
          </p:cNvSpPr>
          <p:nvPr/>
        </p:nvSpPr>
        <p:spPr bwMode="auto">
          <a:xfrm>
            <a:off x="0" y="-128528"/>
            <a:ext cx="91440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3505200" algn="l"/>
              </a:tabLst>
            </a:pPr>
            <a:r>
              <a:rPr lang="ru-RU" sz="2500" b="1" i="1" dirty="0" smtClean="0">
                <a:cs typeface="Times New Roman" pitchFamily="18" charset="0"/>
              </a:rPr>
              <a:t>Техническое </a:t>
            </a:r>
            <a:r>
              <a:rPr lang="ru-RU" sz="2500" b="1" i="1" dirty="0">
                <a:cs typeface="Times New Roman" pitchFamily="18" charset="0"/>
              </a:rPr>
              <a:t>регулирование и </a:t>
            </a:r>
            <a:endParaRPr lang="ru-RU" sz="2500" b="1" i="1" dirty="0" smtClean="0">
              <a:cs typeface="Times New Roman" pitchFamily="18" charset="0"/>
            </a:endParaRPr>
          </a:p>
          <a:p>
            <a:pPr algn="ctr">
              <a:tabLst>
                <a:tab pos="3505200" algn="l"/>
              </a:tabLst>
            </a:pPr>
            <a:r>
              <a:rPr lang="ru-RU" sz="2500" b="1" i="1" dirty="0" smtClean="0">
                <a:cs typeface="Times New Roman" pitchFamily="18" charset="0"/>
              </a:rPr>
              <a:t>управление качеством</a:t>
            </a:r>
            <a:endParaRPr lang="ru-RU" sz="2500" dirty="0"/>
          </a:p>
          <a:p>
            <a:pPr algn="just" eaLnBrk="0" hangingPunct="0">
              <a:tabLst>
                <a:tab pos="3505200" algn="l"/>
              </a:tabLst>
            </a:pPr>
            <a:r>
              <a:rPr lang="ru-RU" sz="1900" u="sng" dirty="0">
                <a:cs typeface="Times New Roman" pitchFamily="18" charset="0"/>
              </a:rPr>
              <a:t>Квалификация</a:t>
            </a:r>
            <a:r>
              <a:rPr lang="ru-RU" sz="1900" dirty="0">
                <a:cs typeface="Times New Roman" pitchFamily="18" charset="0"/>
              </a:rPr>
              <a:t>: </a:t>
            </a:r>
            <a:r>
              <a:rPr lang="ru-RU" sz="1900" b="1" dirty="0">
                <a:cs typeface="Times New Roman" pitchFamily="18" charset="0"/>
              </a:rPr>
              <a:t>техник</a:t>
            </a:r>
            <a:endParaRPr lang="ru-RU" sz="1900" dirty="0"/>
          </a:p>
          <a:p>
            <a:pPr algn="just" eaLnBrk="0" hangingPunct="0">
              <a:tabLst>
                <a:tab pos="3505200" algn="l"/>
              </a:tabLst>
            </a:pPr>
            <a:r>
              <a:rPr lang="ru-RU" sz="1900" u="sng" dirty="0">
                <a:cs typeface="Times New Roman" pitchFamily="18" charset="0"/>
              </a:rPr>
              <a:t>Форма обучения</a:t>
            </a:r>
            <a:r>
              <a:rPr lang="ru-RU" sz="1900" dirty="0">
                <a:cs typeface="Times New Roman" pitchFamily="18" charset="0"/>
              </a:rPr>
              <a:t>: </a:t>
            </a:r>
            <a:r>
              <a:rPr lang="ru-RU" sz="1900" b="1" dirty="0">
                <a:cs typeface="Times New Roman" pitchFamily="18" charset="0"/>
              </a:rPr>
              <a:t>очная</a:t>
            </a:r>
            <a:endParaRPr lang="ru-RU" sz="1900" dirty="0"/>
          </a:p>
          <a:p>
            <a:pPr algn="just" eaLnBrk="0" hangingPunct="0"/>
            <a:r>
              <a:rPr lang="ru-RU" sz="1900" u="sng" dirty="0">
                <a:cs typeface="Times New Roman" pitchFamily="18" charset="0"/>
              </a:rPr>
              <a:t>Срок обучения</a:t>
            </a:r>
            <a:r>
              <a:rPr lang="ru-RU" sz="1900" dirty="0" smtClean="0">
                <a:cs typeface="Times New Roman" pitchFamily="18" charset="0"/>
              </a:rPr>
              <a:t>:</a:t>
            </a:r>
            <a:r>
              <a:rPr lang="ru-RU" sz="1800" dirty="0" smtClean="0">
                <a:cs typeface="Times New Roman" pitchFamily="18" charset="0"/>
              </a:rPr>
              <a:t>  на базе 9 классов – </a:t>
            </a:r>
            <a:r>
              <a:rPr lang="ru-RU" sz="1800" b="1" dirty="0" smtClean="0">
                <a:cs typeface="Times New Roman" pitchFamily="18" charset="0"/>
              </a:rPr>
              <a:t>3 года 10 месяцев	</a:t>
            </a:r>
          </a:p>
          <a:p>
            <a:pPr algn="just" eaLnBrk="0" hangingPunct="0"/>
            <a:endParaRPr lang="ru-RU" sz="1000" dirty="0" smtClean="0">
              <a:cs typeface="Times New Roman" pitchFamily="18" charset="0"/>
            </a:endParaRPr>
          </a:p>
          <a:p>
            <a:pPr indent="444500" algn="just" eaLnBrk="0" hangingPunct="0">
              <a:tabLst>
                <a:tab pos="3505200" algn="l"/>
              </a:tabLst>
            </a:pPr>
            <a:r>
              <a:rPr lang="ru-RU" sz="1900" dirty="0" smtClean="0">
                <a:cs typeface="Times New Roman" pitchFamily="18" charset="0"/>
              </a:rPr>
              <a:t>Профессиональная </a:t>
            </a:r>
            <a:r>
              <a:rPr lang="ru-RU" sz="1900" dirty="0">
                <a:cs typeface="Times New Roman" pitchFamily="18" charset="0"/>
              </a:rPr>
              <a:t>деятельность – разработка, использование и проверка правильности применения стандартов и других документов по стандартизации, на продукцию и технологические процессы ее изготовления в качестве техника в организациях различных организационно-правовых форм, в органах по стандартизации, сертификации и других органах контроля и надзора.</a:t>
            </a:r>
            <a:endParaRPr lang="ru-RU" sz="1900" dirty="0"/>
          </a:p>
          <a:p>
            <a:pPr algn="just" eaLnBrk="0" hangingPunct="0">
              <a:tabLst>
                <a:tab pos="3505200" algn="l"/>
              </a:tabLst>
            </a:pPr>
            <a:r>
              <a:rPr lang="ru-RU" sz="1900" dirty="0">
                <a:cs typeface="Times New Roman" pitchFamily="18" charset="0"/>
              </a:rPr>
              <a:t>Основные виды деятельности техника:</a:t>
            </a:r>
            <a:endParaRPr lang="ru-RU" sz="1900" dirty="0"/>
          </a:p>
          <a:p>
            <a:pPr algn="just" eaLnBrk="0" hangingPunct="0">
              <a:tabLst>
                <a:tab pos="3505200" algn="l"/>
              </a:tabLst>
            </a:pPr>
            <a:r>
              <a:rPr lang="ru-RU" sz="1900" i="1" dirty="0" smtClean="0">
                <a:cs typeface="Times New Roman" pitchFamily="18" charset="0"/>
              </a:rPr>
              <a:t>       производственно-технологическая </a:t>
            </a:r>
            <a:r>
              <a:rPr lang="ru-RU" sz="1900" dirty="0">
                <a:cs typeface="Times New Roman" pitchFamily="18" charset="0"/>
              </a:rPr>
              <a:t>разработка нормативных документов на продукцию; обеспечение ими подразделений организации; контроль и испытания продукции; составление соответствующей отчетной документации;</a:t>
            </a:r>
            <a:endParaRPr lang="ru-RU" sz="1900" dirty="0"/>
          </a:p>
          <a:p>
            <a:pPr algn="just" eaLnBrk="0" hangingPunct="0">
              <a:tabLst>
                <a:tab pos="3505200" algn="l"/>
              </a:tabLst>
            </a:pPr>
            <a:r>
              <a:rPr lang="ru-RU" sz="1900" dirty="0">
                <a:cs typeface="Times New Roman" pitchFamily="18" charset="0"/>
              </a:rPr>
              <a:t>      </a:t>
            </a:r>
            <a:r>
              <a:rPr lang="ru-RU" sz="1900" i="1" dirty="0">
                <a:cs typeface="Times New Roman" pitchFamily="18" charset="0"/>
              </a:rPr>
              <a:t>организационно-управленческая</a:t>
            </a:r>
            <a:r>
              <a:rPr lang="ru-RU" sz="1900" dirty="0">
                <a:cs typeface="Times New Roman" pitchFamily="18" charset="0"/>
              </a:rPr>
              <a:t> – организация профессиональной деятельности коллектива исполнителей; планирование и организация производственных работ; выбор и принятие оптимальных решений при планировании и проведении работ в условиях нестандартных ситуаций; участие в оценке экономической эффективности производственной деятельности; обеспечение безопасности профессиональной деятельности на производственном участке.</a:t>
            </a:r>
            <a:endParaRPr lang="ru-RU" sz="1900" dirty="0"/>
          </a:p>
        </p:txBody>
      </p:sp>
    </p:spTree>
  </p:cSld>
  <p:clrMapOvr>
    <a:masterClrMapping/>
  </p:clrMapOvr>
  <p:transition spd="med" advClick="0" advTm="21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29600" cy="1143000"/>
          </a:xfrm>
        </p:spPr>
        <p:txBody>
          <a:bodyPr/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Техническое регулирование и </a:t>
            </a:r>
            <a:br>
              <a:rPr lang="ru-RU" sz="2800" b="1" i="1" dirty="0" smtClean="0">
                <a:solidFill>
                  <a:schemeClr val="tx1"/>
                </a:solidFill>
              </a:rPr>
            </a:br>
            <a:r>
              <a:rPr lang="ru-RU" sz="2800" b="1" i="1" dirty="0" smtClean="0">
                <a:solidFill>
                  <a:schemeClr val="tx1"/>
                </a:solidFill>
              </a:rPr>
              <a:t>управление качеством</a:t>
            </a:r>
          </a:p>
        </p:txBody>
      </p:sp>
      <p:sp>
        <p:nvSpPr>
          <p:cNvPr id="139267" name="Rectangle 3"/>
          <p:cNvSpPr>
            <a:spLocks noGrp="1"/>
          </p:cNvSpPr>
          <p:nvPr>
            <p:ph type="body" idx="1"/>
          </p:nvPr>
        </p:nvSpPr>
        <p:spPr>
          <a:xfrm>
            <a:off x="457200" y="1428736"/>
            <a:ext cx="8229600" cy="5072098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200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Профессии, получаемые в процессе практики:</a:t>
            </a:r>
          </a:p>
          <a:p>
            <a:r>
              <a:rPr lang="ru-RU" sz="2200" dirty="0" smtClean="0"/>
              <a:t>Контролер качества;</a:t>
            </a:r>
          </a:p>
          <a:p>
            <a:r>
              <a:rPr lang="ru-RU" sz="2200" dirty="0" smtClean="0"/>
              <a:t>Контролер качества обработки изделий;</a:t>
            </a:r>
          </a:p>
          <a:p>
            <a:r>
              <a:rPr lang="ru-RU" sz="2200" dirty="0" smtClean="0"/>
              <a:t>Делопроизводитель;</a:t>
            </a:r>
          </a:p>
          <a:p>
            <a:r>
              <a:rPr lang="ru-RU" sz="2200" dirty="0" smtClean="0"/>
              <a:t>Лаборант химического анализа.</a:t>
            </a:r>
          </a:p>
          <a:p>
            <a:pPr algn="ctr">
              <a:buFont typeface="Wingdings 2" pitchFamily="18" charset="2"/>
              <a:buNone/>
            </a:pPr>
            <a:endParaRPr lang="ru-RU" sz="2200" dirty="0" smtClean="0"/>
          </a:p>
          <a:p>
            <a:pPr algn="ctr">
              <a:buFont typeface="Wingdings 2" pitchFamily="18" charset="2"/>
              <a:buNone/>
            </a:pPr>
            <a:r>
              <a:rPr lang="ru-RU" sz="2200" dirty="0" smtClean="0"/>
              <a:t>Выпускники техникума могут работать:</a:t>
            </a:r>
          </a:p>
          <a:p>
            <a:r>
              <a:rPr lang="ru-RU" sz="2200" dirty="0" smtClean="0"/>
              <a:t>Уполномоченным по качеству;</a:t>
            </a:r>
          </a:p>
          <a:p>
            <a:r>
              <a:rPr lang="ru-RU" sz="2200" dirty="0" smtClean="0"/>
              <a:t>Внутренним аудитором по качеству;</a:t>
            </a:r>
          </a:p>
          <a:p>
            <a:r>
              <a:rPr lang="ru-RU" sz="2200" dirty="0" smtClean="0"/>
              <a:t>Менеджером по качеству;</a:t>
            </a:r>
          </a:p>
          <a:p>
            <a:r>
              <a:rPr lang="ru-RU" sz="2200" dirty="0" smtClean="0"/>
              <a:t>Специалистом по качеству;</a:t>
            </a:r>
          </a:p>
          <a:p>
            <a:r>
              <a:rPr lang="ru-RU" sz="2200" dirty="0" smtClean="0"/>
              <a:t>Специалистом ОТК, СКК.</a:t>
            </a:r>
          </a:p>
          <a:p>
            <a:pPr>
              <a:buFontTx/>
              <a:buNone/>
            </a:pPr>
            <a:endParaRPr lang="ru-RU" dirty="0" smtClean="0"/>
          </a:p>
        </p:txBody>
      </p:sp>
    </p:spTree>
  </p:cSld>
  <p:clrMapOvr>
    <a:masterClrMapping/>
  </p:clrMapOvr>
  <p:transition spd="med" advClick="0" advTm="15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иемная комиссия\Торушпанова Е.В. ПК\реклама\материалы для рекламы, буклетов\522626803_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67847"/>
            <a:ext cx="5169086" cy="3690153"/>
          </a:xfrm>
          <a:prstGeom prst="rect">
            <a:avLst/>
          </a:prstGeom>
          <a:noFill/>
        </p:spPr>
      </p:pic>
      <p:pic>
        <p:nvPicPr>
          <p:cNvPr id="1027" name="Picture 3" descr="D:\Приемная комиссия\Торушпанова Е.В. ПК\реклама\материалы для рекламы, буклетов\top_slider_ser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452834"/>
            <a:ext cx="3958831" cy="3333752"/>
          </a:xfrm>
          <a:prstGeom prst="rect">
            <a:avLst/>
          </a:prstGeom>
          <a:noFill/>
        </p:spPr>
      </p:pic>
      <p:pic>
        <p:nvPicPr>
          <p:cNvPr id="1028" name="Picture 4" descr="D:\Приемная комиссия\Торушпанова Е.В. ПК\реклама\материалы для рекламы, буклетов\1sanepi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50201" y="0"/>
            <a:ext cx="5593799" cy="3176569"/>
          </a:xfrm>
          <a:prstGeom prst="rect">
            <a:avLst/>
          </a:prstGeom>
          <a:noFill/>
        </p:spPr>
      </p:pic>
      <p:pic>
        <p:nvPicPr>
          <p:cNvPr id="1030" name="Picture 6" descr="D:\Приемная комиссия\Торушпанова Е.В. ПК\реклама\материалы для рекламы, буклетов\ve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128240"/>
            <a:ext cx="2071702" cy="2872132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8" descr="C:\Documents and Settings\Admin\Рабочий стол\ЖД\DSC022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WordArt 8"/>
          <p:cNvSpPr>
            <a:spLocks noChangeArrowheads="1" noChangeShapeType="1" noTextEdit="1"/>
          </p:cNvSpPr>
          <p:nvPr/>
        </p:nvSpPr>
        <p:spPr bwMode="auto">
          <a:xfrm>
            <a:off x="1116013" y="4149725"/>
            <a:ext cx="70485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3366FF"/>
                  </a:gs>
                  <a:gs pos="100000">
                    <a:schemeClr val="bg2"/>
                  </a:gs>
                </a:gsLst>
                <a:path path="rect">
                  <a:fillToRect l="50000" t="50000" r="50000" b="50000"/>
                </a:path>
              </a:gradFill>
              <a:latin typeface="Arial"/>
              <a:cs typeface="Arial"/>
            </a:endParaRPr>
          </a:p>
        </p:txBody>
      </p:sp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>
            <a:off x="785786" y="142852"/>
            <a:ext cx="7572428" cy="16430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rgbClr val="0099FF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Организация перевозок и</a:t>
            </a:r>
          </a:p>
          <a:p>
            <a:pPr algn="ctr"/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rgbClr val="0099FF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управление на </a:t>
            </a:r>
            <a:r>
              <a:rPr lang="ru-RU" sz="3600" b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rgbClr val="0099FF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транспорте 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rgbClr val="0099FF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(по видам)</a:t>
            </a:r>
            <a:endParaRPr lang="ru-RU" sz="3600" b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3366FF"/>
                  </a:gs>
                  <a:gs pos="100000">
                    <a:srgbClr val="0099FF"/>
                  </a:gs>
                </a:gsLst>
                <a:path path="rect">
                  <a:fillToRect l="50000" t="50000" r="50000" b="50000"/>
                </a:path>
              </a:gradFill>
              <a:latin typeface="Arial"/>
              <a:cs typeface="Arial"/>
            </a:endParaRPr>
          </a:p>
        </p:txBody>
      </p:sp>
      <p:sp>
        <p:nvSpPr>
          <p:cNvPr id="16389" name="WordArt 5"/>
          <p:cNvSpPr>
            <a:spLocks noChangeArrowheads="1" noChangeShapeType="1" noTextEdit="1"/>
          </p:cNvSpPr>
          <p:nvPr/>
        </p:nvSpPr>
        <p:spPr bwMode="auto">
          <a:xfrm>
            <a:off x="785786" y="2349500"/>
            <a:ext cx="7858180" cy="14366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chemeClr val="bg2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(железнодорожный транспорт)</a:t>
            </a:r>
            <a:endParaRPr lang="ru-RU" sz="3600" b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3366FF"/>
                  </a:gs>
                  <a:gs pos="100000">
                    <a:schemeClr val="bg2"/>
                  </a:gs>
                </a:gsLst>
                <a:path path="rect">
                  <a:fillToRect l="50000" t="50000" r="50000" b="50000"/>
                </a:path>
              </a:gradFill>
              <a:latin typeface="Arial"/>
              <a:cs typeface="Arial"/>
            </a:endParaRPr>
          </a:p>
          <a:p>
            <a:pPr algn="ctr"/>
            <a:endParaRPr lang="ru-RU" sz="3600" b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3366FF"/>
                  </a:gs>
                  <a:gs pos="100000">
                    <a:schemeClr val="bg2"/>
                  </a:gs>
                </a:gsLst>
                <a:path path="rect">
                  <a:fillToRect l="50000" t="50000" r="50000" b="50000"/>
                </a:path>
              </a:gradFill>
              <a:latin typeface="Arial"/>
              <a:cs typeface="Arial"/>
            </a:endParaRPr>
          </a:p>
        </p:txBody>
      </p:sp>
    </p:spTree>
    <p:custDataLst>
      <p:tags r:id="rId1"/>
    </p:custDataLst>
  </p:cSld>
  <p:clrMapOvr>
    <a:masterClrMapping/>
  </p:clrMapOvr>
  <p:transition spd="med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30" presetClass="emph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3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 animBg="1"/>
      <p:bldP spid="16392" grpId="1" animBg="1"/>
      <p:bldP spid="16388" grpId="0" animBg="1"/>
      <p:bldP spid="16388" grpId="1" animBg="1"/>
      <p:bldP spid="16389" grpId="0" animBg="1"/>
      <p:bldP spid="1638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"/>
          <p:cNvSpPr>
            <a:spLocks noChangeArrowheads="1"/>
          </p:cNvSpPr>
          <p:nvPr/>
        </p:nvSpPr>
        <p:spPr bwMode="auto">
          <a:xfrm>
            <a:off x="0" y="191828"/>
            <a:ext cx="9144000" cy="6632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i="1" dirty="0" smtClean="0">
                <a:cs typeface="Times New Roman" pitchFamily="18" charset="0"/>
              </a:rPr>
              <a:t>Организация </a:t>
            </a:r>
            <a:r>
              <a:rPr lang="ru-RU" sz="2400" b="1" i="1" dirty="0">
                <a:cs typeface="Times New Roman" pitchFamily="18" charset="0"/>
              </a:rPr>
              <a:t>перевозок и управление на транспорте </a:t>
            </a:r>
            <a:endParaRPr lang="ru-RU" sz="2400" b="1" i="1" dirty="0" smtClean="0"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cs typeface="Times New Roman" pitchFamily="18" charset="0"/>
              </a:rPr>
              <a:t>(</a:t>
            </a:r>
            <a:r>
              <a:rPr lang="ru-RU" sz="2400" b="1" i="1" dirty="0">
                <a:cs typeface="Times New Roman" pitchFamily="18" charset="0"/>
              </a:rPr>
              <a:t>по видам</a:t>
            </a:r>
            <a:r>
              <a:rPr lang="ru-RU" sz="2400" b="1" i="1" dirty="0" smtClean="0">
                <a:cs typeface="Times New Roman" pitchFamily="18" charset="0"/>
              </a:rPr>
              <a:t>) (</a:t>
            </a:r>
            <a:r>
              <a:rPr lang="ru-RU" sz="2400" b="1" i="1" dirty="0">
                <a:cs typeface="Times New Roman" pitchFamily="18" charset="0"/>
              </a:rPr>
              <a:t>железнодорожный  </a:t>
            </a:r>
            <a:r>
              <a:rPr lang="ru-RU" sz="2400" b="1" i="1" dirty="0" smtClean="0">
                <a:cs typeface="Times New Roman" pitchFamily="18" charset="0"/>
              </a:rPr>
              <a:t>транспорт)</a:t>
            </a:r>
            <a:endParaRPr lang="ru-RU" sz="2400" dirty="0"/>
          </a:p>
          <a:p>
            <a:pPr algn="just" eaLnBrk="0" hangingPunct="0"/>
            <a:r>
              <a:rPr lang="ru-RU" sz="1900" u="sng" dirty="0">
                <a:cs typeface="Times New Roman" pitchFamily="18" charset="0"/>
              </a:rPr>
              <a:t>Квалификация</a:t>
            </a:r>
            <a:r>
              <a:rPr lang="ru-RU" sz="1900" dirty="0">
                <a:cs typeface="Times New Roman" pitchFamily="18" charset="0"/>
              </a:rPr>
              <a:t>: </a:t>
            </a:r>
            <a:r>
              <a:rPr lang="ru-RU" sz="1900" b="1" dirty="0">
                <a:cs typeface="Times New Roman" pitchFamily="18" charset="0"/>
              </a:rPr>
              <a:t>техник</a:t>
            </a:r>
            <a:endParaRPr lang="ru-RU" sz="1900" dirty="0"/>
          </a:p>
          <a:p>
            <a:pPr algn="just" eaLnBrk="0" hangingPunct="0"/>
            <a:r>
              <a:rPr lang="ru-RU" sz="1900" u="sng" dirty="0">
                <a:cs typeface="Times New Roman" pitchFamily="18" charset="0"/>
              </a:rPr>
              <a:t>Форма обучения</a:t>
            </a:r>
            <a:r>
              <a:rPr lang="ru-RU" sz="1900" dirty="0">
                <a:cs typeface="Times New Roman" pitchFamily="18" charset="0"/>
              </a:rPr>
              <a:t>: </a:t>
            </a:r>
            <a:r>
              <a:rPr lang="ru-RU" sz="1900" b="1" dirty="0">
                <a:cs typeface="Times New Roman" pitchFamily="18" charset="0"/>
              </a:rPr>
              <a:t>очная, заочная</a:t>
            </a:r>
            <a:endParaRPr lang="ru-RU" sz="1900" dirty="0"/>
          </a:p>
          <a:p>
            <a:pPr algn="just" eaLnBrk="0" hangingPunct="0"/>
            <a:r>
              <a:rPr lang="ru-RU" sz="1900" u="sng" dirty="0">
                <a:cs typeface="Times New Roman" pitchFamily="18" charset="0"/>
              </a:rPr>
              <a:t>Срок обучения</a:t>
            </a:r>
            <a:r>
              <a:rPr lang="ru-RU" sz="1900" dirty="0">
                <a:cs typeface="Times New Roman" pitchFamily="18" charset="0"/>
              </a:rPr>
              <a:t>: </a:t>
            </a:r>
            <a:r>
              <a:rPr lang="ru-RU" sz="1800" dirty="0" smtClean="0">
                <a:cs typeface="Times New Roman" pitchFamily="18" charset="0"/>
              </a:rPr>
              <a:t>Очная форма обучения:</a:t>
            </a:r>
          </a:p>
          <a:p>
            <a:pPr algn="just" eaLnBrk="0" hangingPunct="0"/>
            <a:r>
              <a:rPr lang="ru-RU" sz="1800" dirty="0" smtClean="0">
                <a:cs typeface="Times New Roman" pitchFamily="18" charset="0"/>
              </a:rPr>
              <a:t>         на базе 9 классов – 3 года 10 месяцев; на базе11 классов – 2 года 10 месяцев</a:t>
            </a:r>
          </a:p>
          <a:p>
            <a:pPr algn="just" eaLnBrk="0" hangingPunct="0"/>
            <a:r>
              <a:rPr lang="ru-RU" sz="1800" dirty="0" smtClean="0">
                <a:cs typeface="Times New Roman" pitchFamily="18" charset="0"/>
              </a:rPr>
              <a:t>Заочная форма обучения:</a:t>
            </a:r>
            <a:endParaRPr lang="ru-RU" sz="1800" dirty="0" smtClean="0"/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r>
              <a:rPr lang="ru-RU" sz="1800" dirty="0" smtClean="0">
                <a:cs typeface="Times New Roman" pitchFamily="18" charset="0"/>
              </a:rPr>
              <a:t>         на базе 9 классов – 5 лет 6 месяцев; на базе 11 классов – 3 года 10 месяцев</a:t>
            </a:r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endParaRPr lang="ru-RU" sz="1200" dirty="0"/>
          </a:p>
          <a:p>
            <a:pPr algn="just" eaLnBrk="0" hangingPunct="0"/>
            <a:r>
              <a:rPr lang="ru-RU" sz="1900" dirty="0">
                <a:cs typeface="Times New Roman" pitchFamily="18" charset="0"/>
              </a:rPr>
              <a:t>      Железнодорожные перевозки, наряду с автомобильными, являются важной сферой деятельности. Поэтому существует постоянная потребность специалистов этой области.</a:t>
            </a:r>
            <a:endParaRPr lang="ru-RU" sz="1900" dirty="0"/>
          </a:p>
          <a:p>
            <a:pPr algn="just" eaLnBrk="0" hangingPunct="0"/>
            <a:r>
              <a:rPr lang="ru-RU" sz="1900" dirty="0">
                <a:cs typeface="Times New Roman" pitchFamily="18" charset="0"/>
              </a:rPr>
              <a:t>      Выпускник этой специальности готов к профессиональной деятельности по организации перевозок и управлению перевозочным процессом на железнодорожном транспорте в качестве техника в различных подразделениях железнодорожного транспорта.</a:t>
            </a:r>
            <a:endParaRPr lang="ru-RU" sz="1900" dirty="0"/>
          </a:p>
          <a:p>
            <a:pPr algn="just" eaLnBrk="0" hangingPunct="0"/>
            <a:r>
              <a:rPr lang="ru-RU" sz="1900" dirty="0">
                <a:cs typeface="Times New Roman" pitchFamily="18" charset="0"/>
              </a:rPr>
              <a:t>Профессиональная деятельность выпускника – это управление и контроль поездной и маневренной работы на линейных подразделениях железнодорожного транспорта, обеспечение выполнения графика движения поездов, безопасности движения, сохранности грузов и подвижного состава.</a:t>
            </a:r>
            <a:endParaRPr lang="ru-RU" sz="1900" dirty="0"/>
          </a:p>
          <a:p>
            <a:pPr algn="just" eaLnBrk="0" hangingPunct="0"/>
            <a:r>
              <a:rPr lang="ru-RU" sz="1900" dirty="0">
                <a:cs typeface="Times New Roman" pitchFamily="18" charset="0"/>
              </a:rPr>
              <a:t>       Всех, кто хочет владеть знаниями, умениями и навыкам по этой специальности, приглашаем к нам </a:t>
            </a:r>
            <a:r>
              <a:rPr lang="ru-RU" sz="1900" dirty="0" smtClean="0">
                <a:cs typeface="Times New Roman" pitchFamily="18" charset="0"/>
              </a:rPr>
              <a:t>в техникум.</a:t>
            </a:r>
            <a:endParaRPr lang="ru-RU" sz="1900" dirty="0"/>
          </a:p>
        </p:txBody>
      </p:sp>
    </p:spTree>
  </p:cSld>
  <p:clrMapOvr>
    <a:masterClrMapping/>
  </p:clrMapOvr>
  <p:transition spd="med" advClick="0" advTm="20000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Arial" charset="0"/>
              </a:rPr>
              <a:t>Организация перевозок и управление на транспорте (по видам) </a:t>
            </a:r>
            <a:br>
              <a:rPr lang="ru-RU" sz="2400" b="1" i="1" dirty="0" smtClean="0">
                <a:solidFill>
                  <a:schemeClr val="tx1"/>
                </a:solidFill>
                <a:latin typeface="Arial" charset="0"/>
              </a:rPr>
            </a:br>
            <a:r>
              <a:rPr lang="ru-RU" sz="2400" b="1" i="1" dirty="0" smtClean="0">
                <a:solidFill>
                  <a:schemeClr val="tx1"/>
                </a:solidFill>
                <a:latin typeface="Arial" charset="0"/>
              </a:rPr>
              <a:t>(железнодорожный  транспорт)</a:t>
            </a:r>
            <a:r>
              <a:rPr lang="ru-RU" sz="4600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ru-RU" sz="4600" dirty="0" smtClean="0">
                <a:solidFill>
                  <a:schemeClr val="tx1"/>
                </a:solidFill>
                <a:latin typeface="Arial" charset="0"/>
              </a:rPr>
            </a:br>
            <a:endParaRPr lang="ru-RU" sz="46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1315" name="Rectangle 3"/>
          <p:cNvSpPr>
            <a:spLocks noGrp="1"/>
          </p:cNvSpPr>
          <p:nvPr>
            <p:ph type="body" idx="1"/>
          </p:nvPr>
        </p:nvSpPr>
        <p:spPr>
          <a:xfrm>
            <a:off x="457200" y="1196975"/>
            <a:ext cx="8229600" cy="5127625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Профессии, получаемые в процессе практики:</a:t>
            </a:r>
          </a:p>
          <a:p>
            <a:r>
              <a:rPr lang="ru-RU" dirty="0" smtClean="0"/>
              <a:t>Дежурный стрелочного поста;</a:t>
            </a:r>
          </a:p>
          <a:p>
            <a:r>
              <a:rPr lang="ru-RU" dirty="0" smtClean="0"/>
              <a:t>Составитель поездов;</a:t>
            </a:r>
          </a:p>
          <a:p>
            <a:r>
              <a:rPr lang="ru-RU" dirty="0" smtClean="0"/>
              <a:t>Помощник машиниста;</a:t>
            </a:r>
          </a:p>
          <a:p>
            <a:pPr algn="ctr">
              <a:buFont typeface="Wingdings 2" pitchFamily="18" charset="2"/>
              <a:buNone/>
            </a:pPr>
            <a:r>
              <a:rPr lang="ru-RU" dirty="0" smtClean="0"/>
              <a:t>Выпускники техникума могут работать:</a:t>
            </a:r>
          </a:p>
          <a:p>
            <a:r>
              <a:rPr lang="ru-RU" dirty="0" smtClean="0"/>
              <a:t>Диспетчером на </a:t>
            </a:r>
            <a:r>
              <a:rPr lang="ru-RU" dirty="0" err="1" smtClean="0"/>
              <a:t>ж\д</a:t>
            </a:r>
            <a:r>
              <a:rPr lang="ru-RU" dirty="0" smtClean="0"/>
              <a:t> станциях и подъездных путях;</a:t>
            </a:r>
          </a:p>
          <a:p>
            <a:r>
              <a:rPr lang="ru-RU" dirty="0" smtClean="0"/>
              <a:t>Составителем поездов;</a:t>
            </a:r>
          </a:p>
          <a:p>
            <a:r>
              <a:rPr lang="ru-RU" dirty="0" smtClean="0"/>
              <a:t>Дежурным стрелочного поста;</a:t>
            </a:r>
          </a:p>
          <a:p>
            <a:r>
              <a:rPr lang="ru-RU" dirty="0" smtClean="0"/>
              <a:t>Помощником машиниста;</a:t>
            </a:r>
          </a:p>
          <a:p>
            <a:r>
              <a:rPr lang="ru-RU" dirty="0" smtClean="0"/>
              <a:t>Слесарем по ремонту подвижного состава. 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  <p:transition spd="med" advClick="0" advTm="15000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44" name="Picture 12" descr="C:\Documents and Settings\Admin\Рабочий стол\ЖД\DSC022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58193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9" name="Picture 17" descr="C:\Documents and Settings\Admin\Рабочий стол\ЖД\DSC021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-1"/>
            <a:ext cx="4786314" cy="3755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6" name="Picture 14" descr="C:\Documents and Settings\Admin\Рабочий стол\ЖД\DSC022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3000373"/>
            <a:ext cx="5143859" cy="385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D:\Приемная комиссия\Торушпанова Е.В. ПК\реклама\материалы для рекламы, буклетов\локомотив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5409" y="2968035"/>
            <a:ext cx="4338591" cy="388996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med" advClick="0" advTm="7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96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96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9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9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400" decel="100000"/>
                                        <p:tgtEl>
                                          <p:spTgt spid="696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400" decel="100000" fill="hold"/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400" decel="100000" fill="hold"/>
                                        <p:tgtEl>
                                          <p:spTgt spid="69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400" decel="100000" fill="hold"/>
                                        <p:tgtEl>
                                          <p:spTgt spid="69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\\Microsof-d48561\фото все\Фото Аудитории 2013г\Фото\3-5\DSC006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30495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100000">
                      <a:srgbClr val="0099FF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Программирование в компьютерных системах</a:t>
            </a:r>
            <a:endParaRPr lang="ru-RU" dirty="0"/>
          </a:p>
        </p:txBody>
      </p:sp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"/>
          <p:cNvSpPr>
            <a:spLocks noChangeArrowheads="1"/>
          </p:cNvSpPr>
          <p:nvPr/>
        </p:nvSpPr>
        <p:spPr bwMode="auto">
          <a:xfrm>
            <a:off x="0" y="707354"/>
            <a:ext cx="9144000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i="1" dirty="0" smtClean="0">
                <a:cs typeface="Times New Roman" pitchFamily="18" charset="0"/>
              </a:rPr>
              <a:t>Программирование в компьютерных системах</a:t>
            </a:r>
          </a:p>
          <a:p>
            <a:pPr algn="ctr"/>
            <a:endParaRPr lang="ru-RU" sz="2400" b="1" i="1" dirty="0" smtClean="0">
              <a:cs typeface="Times New Roman" pitchFamily="18" charset="0"/>
            </a:endParaRPr>
          </a:p>
          <a:p>
            <a:r>
              <a:rPr lang="ru-RU" sz="1900" u="sng" dirty="0" smtClean="0">
                <a:cs typeface="Times New Roman" pitchFamily="18" charset="0"/>
              </a:rPr>
              <a:t>Квалификация</a:t>
            </a:r>
            <a:r>
              <a:rPr lang="ru-RU" sz="1900" dirty="0">
                <a:cs typeface="Times New Roman" pitchFamily="18" charset="0"/>
              </a:rPr>
              <a:t>: </a:t>
            </a:r>
            <a:r>
              <a:rPr lang="ru-RU" sz="1900" b="1" dirty="0" smtClean="0">
                <a:cs typeface="Times New Roman" pitchFamily="18" charset="0"/>
              </a:rPr>
              <a:t>техник - программист</a:t>
            </a:r>
            <a:endParaRPr lang="ru-RU" sz="1900" dirty="0"/>
          </a:p>
          <a:p>
            <a:pPr algn="just" eaLnBrk="0" hangingPunct="0"/>
            <a:r>
              <a:rPr lang="ru-RU" sz="1900" u="sng" dirty="0">
                <a:cs typeface="Times New Roman" pitchFamily="18" charset="0"/>
              </a:rPr>
              <a:t>Форма обучения</a:t>
            </a:r>
            <a:r>
              <a:rPr lang="ru-RU" sz="1900" dirty="0">
                <a:cs typeface="Times New Roman" pitchFamily="18" charset="0"/>
              </a:rPr>
              <a:t>: </a:t>
            </a:r>
            <a:r>
              <a:rPr lang="ru-RU" sz="1900" b="1" dirty="0" smtClean="0">
                <a:cs typeface="Times New Roman" pitchFamily="18" charset="0"/>
              </a:rPr>
              <a:t>очная</a:t>
            </a:r>
            <a:endParaRPr lang="ru-RU" sz="1900" dirty="0"/>
          </a:p>
          <a:p>
            <a:pPr algn="just" eaLnBrk="0" hangingPunct="0"/>
            <a:r>
              <a:rPr lang="ru-RU" sz="1900" u="sng" dirty="0">
                <a:cs typeface="Times New Roman" pitchFamily="18" charset="0"/>
              </a:rPr>
              <a:t>Срок обучения</a:t>
            </a:r>
            <a:r>
              <a:rPr lang="ru-RU" sz="1900" dirty="0">
                <a:cs typeface="Times New Roman" pitchFamily="18" charset="0"/>
              </a:rPr>
              <a:t>: </a:t>
            </a:r>
            <a:r>
              <a:rPr lang="ru-RU" sz="1800" dirty="0" smtClean="0">
                <a:cs typeface="Times New Roman" pitchFamily="18" charset="0"/>
              </a:rPr>
              <a:t>Очная форма обучения:</a:t>
            </a:r>
          </a:p>
          <a:p>
            <a:pPr algn="just" eaLnBrk="0" hangingPunct="0"/>
            <a:r>
              <a:rPr lang="ru-RU" sz="1800" dirty="0" smtClean="0">
                <a:cs typeface="Times New Roman" pitchFamily="18" charset="0"/>
              </a:rPr>
              <a:t>         на базе 9 классов – 3 года 10 месяцев; на базе11 классов – 2 года 10 месяцев</a:t>
            </a:r>
          </a:p>
          <a:p>
            <a:pPr algn="just" eaLnBrk="0" hangingPunct="0">
              <a:tabLst>
                <a:tab pos="3149600" algn="ctr"/>
                <a:tab pos="5715000" algn="l"/>
                <a:tab pos="6300788" algn="r"/>
              </a:tabLst>
            </a:pPr>
            <a:endParaRPr lang="ru-RU" sz="1200" dirty="0"/>
          </a:p>
          <a:p>
            <a:pPr algn="just" eaLnBrk="0" hangingPunct="0"/>
            <a:r>
              <a:rPr lang="ru-RU" sz="1900" dirty="0">
                <a:cs typeface="Times New Roman" pitchFamily="18" charset="0"/>
              </a:rPr>
              <a:t>      </a:t>
            </a:r>
            <a:r>
              <a:rPr lang="ru-RU" sz="1900" dirty="0" smtClean="0">
                <a:cs typeface="Times New Roman" pitchFamily="18" charset="0"/>
              </a:rPr>
              <a:t>Специалисты, владеющие компьютерной техникой являются востребованными работниками в любых сферах деятельности. На сегодняшний день ни одна организация не обходится без программного обеспечения. </a:t>
            </a:r>
            <a:r>
              <a:rPr lang="ru-RU" sz="1900" dirty="0">
                <a:cs typeface="Times New Roman" pitchFamily="18" charset="0"/>
              </a:rPr>
              <a:t>Поэтому существует постоянная потребность специалистов этой области.</a:t>
            </a:r>
            <a:endParaRPr lang="ru-RU" sz="1900" dirty="0"/>
          </a:p>
          <a:p>
            <a:pPr algn="just" eaLnBrk="0" hangingPunct="0"/>
            <a:r>
              <a:rPr lang="ru-RU" sz="1900" dirty="0">
                <a:cs typeface="Times New Roman" pitchFamily="18" charset="0"/>
              </a:rPr>
              <a:t>      Выпускник </a:t>
            </a:r>
            <a:r>
              <a:rPr lang="ru-RU" sz="1900" dirty="0" smtClean="0">
                <a:cs typeface="Times New Roman" pitchFamily="18" charset="0"/>
              </a:rPr>
              <a:t>данной специальности </a:t>
            </a:r>
            <a:r>
              <a:rPr lang="ru-RU" sz="1900" dirty="0">
                <a:cs typeface="Times New Roman" pitchFamily="18" charset="0"/>
              </a:rPr>
              <a:t>готов </a:t>
            </a:r>
            <a:r>
              <a:rPr lang="ru-RU" sz="1900" dirty="0" smtClean="0">
                <a:cs typeface="Times New Roman" pitchFamily="18" charset="0"/>
              </a:rPr>
              <a:t>в рамках </a:t>
            </a:r>
            <a:r>
              <a:rPr lang="ru-RU" sz="1900" dirty="0">
                <a:cs typeface="Times New Roman" pitchFamily="18" charset="0"/>
              </a:rPr>
              <a:t>профессиональной деятельности </a:t>
            </a:r>
            <a:r>
              <a:rPr lang="ru-RU" sz="1800" dirty="0" smtClean="0"/>
              <a:t>настраивать и налаживать программно-аппаратные комплексы (в зависимости от профиля предприятия это могут быть автоматизированные рабочие места операторов, технологов или конструкторов, комплексы медицинской диагностики, комплексы передачи сигналов на ТВ и радио или комплексы по защите информации и многое другие); устанавливать программное и аппаратное обеспечение для информационных и автоматизированных систем</a:t>
            </a:r>
            <a:endParaRPr lang="ru-RU" sz="1900" dirty="0"/>
          </a:p>
        </p:txBody>
      </p:sp>
    </p:spTree>
  </p:cSld>
  <p:clrMapOvr>
    <a:masterClrMapping/>
  </p:clrMapOvr>
  <p:transition spd="med" advClick="0" advTm="24000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\\videostud\фото все\1\Забрать\Img_00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4200" y="3643313"/>
            <a:ext cx="4821238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\\videostud\фото все\1\Забрать\Dscf00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558498"/>
            <a:ext cx="4429124" cy="3299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\\videostud\фото все\1\Забрать\Белаз - Экскаватор 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3" y="0"/>
            <a:ext cx="4429125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\\videostud\фото все\1\Забрать\Img_5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2578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14348" y="1928802"/>
            <a:ext cx="8072494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Места </a:t>
            </a: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прохождения </a:t>
            </a:r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практики</a:t>
            </a:r>
          </a:p>
        </p:txBody>
      </p:sp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1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1"/>
          <p:cNvSpPr>
            <a:spLocks noChangeArrowheads="1"/>
          </p:cNvSpPr>
          <p:nvPr/>
        </p:nvSpPr>
        <p:spPr bwMode="auto">
          <a:xfrm>
            <a:off x="0" y="131840"/>
            <a:ext cx="9144000" cy="357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304704" bIns="0" anchor="ctr">
            <a:spAutoFit/>
          </a:bodyPr>
          <a:lstStyle/>
          <a:p>
            <a:pPr algn="ctr" eaLnBrk="0" hangingPunct="0"/>
            <a:r>
              <a:rPr lang="ru-RU" sz="2400" u="sng" dirty="0" smtClean="0">
                <a:latin typeface="Calibri" pitchFamily="34" charset="0"/>
              </a:rPr>
              <a:t>Наши </a:t>
            </a:r>
            <a:r>
              <a:rPr lang="ru-RU" sz="2400" u="sng" dirty="0">
                <a:latin typeface="Calibri" pitchFamily="34" charset="0"/>
              </a:rPr>
              <a:t>социальные партнеры</a:t>
            </a:r>
            <a:r>
              <a:rPr lang="ru-RU" sz="2400" u="sng" dirty="0" smtClean="0">
                <a:latin typeface="Calibri" pitchFamily="34" charset="0"/>
              </a:rPr>
              <a:t>:</a:t>
            </a:r>
          </a:p>
          <a:p>
            <a:pPr algn="ctr" eaLnBrk="0" hangingPunct="0"/>
            <a:endParaRPr lang="ru-RU" dirty="0"/>
          </a:p>
          <a:p>
            <a:pPr eaLnBrk="0" hangingPunct="0">
              <a:buFontTx/>
              <a:buChar char="•"/>
            </a:pPr>
            <a:r>
              <a:rPr lang="ru-RU" b="1" dirty="0" smtClean="0"/>
              <a:t>ОАО «КУЗБАССЭНЕРГО»</a:t>
            </a:r>
          </a:p>
          <a:p>
            <a:pPr eaLnBrk="0" hangingPunct="0">
              <a:buFontTx/>
              <a:buChar char="•"/>
            </a:pPr>
            <a:endParaRPr lang="ru-RU" sz="2400" b="1" dirty="0" smtClean="0"/>
          </a:p>
          <a:p>
            <a:pPr eaLnBrk="0" hangingPunct="0"/>
            <a:endParaRPr lang="ru-RU" sz="2400" b="1" dirty="0" smtClean="0"/>
          </a:p>
          <a:p>
            <a:pPr eaLnBrk="0" hangingPunct="0">
              <a:buFontTx/>
              <a:buChar char="•"/>
            </a:pPr>
            <a:endParaRPr lang="ru-RU" sz="2400" b="1" dirty="0" smtClean="0"/>
          </a:p>
          <a:p>
            <a:pPr eaLnBrk="0" hangingPunct="0">
              <a:buFontTx/>
              <a:buChar char="•"/>
            </a:pPr>
            <a:endParaRPr lang="ru-RU" sz="2400" b="1" dirty="0" smtClean="0"/>
          </a:p>
          <a:p>
            <a:pPr eaLnBrk="0" hangingPunct="0">
              <a:buFontTx/>
              <a:buChar char="•"/>
            </a:pPr>
            <a:endParaRPr lang="ru-RU" sz="2400" dirty="0" smtClean="0"/>
          </a:p>
          <a:p>
            <a:pPr eaLnBrk="0" hangingPunct="0">
              <a:buFontTx/>
              <a:buChar char="•"/>
            </a:pPr>
            <a:endParaRPr lang="en-US" sz="2400" dirty="0">
              <a:latin typeface="Calibri" pitchFamily="34" charset="0"/>
            </a:endParaRPr>
          </a:p>
        </p:txBody>
      </p:sp>
      <p:pic>
        <p:nvPicPr>
          <p:cNvPr id="4098" name="Picture 2" descr="C:\Documents and Settings\Пользователь\Рабочий стол\Насс\kuzbassener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571612"/>
            <a:ext cx="4071966" cy="2214578"/>
          </a:xfrm>
          <a:prstGeom prst="rect">
            <a:avLst/>
          </a:prstGeom>
          <a:noFill/>
        </p:spPr>
      </p:pic>
      <p:pic>
        <p:nvPicPr>
          <p:cNvPr id="4099" name="Picture 3" descr="C:\Documents and Settings\Пользователь\Рабочий стол\Насс\kuzbassenergo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571612"/>
            <a:ext cx="4000528" cy="217255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385762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 dirty="0" smtClean="0"/>
              <a:t>ОАО «МРСК Сибири» -«</a:t>
            </a:r>
            <a:r>
              <a:rPr lang="ru-RU" b="1" dirty="0" err="1" smtClean="0"/>
              <a:t>Кузбассэнерго</a:t>
            </a:r>
            <a:r>
              <a:rPr lang="ru-RU" b="1" dirty="0" smtClean="0"/>
              <a:t> - РЭС»</a:t>
            </a:r>
          </a:p>
        </p:txBody>
      </p:sp>
      <p:sp>
        <p:nvSpPr>
          <p:cNvPr id="6146" name="AutoShape 2" descr="http://%D1%82%D1%83%D1%8D%D1%82%D1%82.%D1%80%D1%84/_mod_files/ce_images/news/mrsk1.jpg"/>
          <p:cNvSpPr>
            <a:spLocks noChangeAspect="1" noChangeArrowheads="1"/>
          </p:cNvSpPr>
          <p:nvPr/>
        </p:nvSpPr>
        <p:spPr bwMode="auto">
          <a:xfrm>
            <a:off x="155575" y="-685800"/>
            <a:ext cx="19050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http://%D1%82%D1%83%D1%8D%D1%82%D1%82.%D1%80%D1%84/_mod_files/ce_images/news/mrsk1.jpg"/>
          <p:cNvSpPr>
            <a:spLocks noChangeAspect="1" noChangeArrowheads="1"/>
          </p:cNvSpPr>
          <p:nvPr/>
        </p:nvSpPr>
        <p:spPr bwMode="auto">
          <a:xfrm>
            <a:off x="155575" y="-685800"/>
            <a:ext cx="19050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3" name="Picture 9" descr="C:\Documents and Settings\Пользователь\Рабочий стол\mrsk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286256"/>
            <a:ext cx="4071966" cy="2339594"/>
          </a:xfrm>
          <a:prstGeom prst="rect">
            <a:avLst/>
          </a:prstGeom>
          <a:noFill/>
        </p:spPr>
      </p:pic>
      <p:pic>
        <p:nvPicPr>
          <p:cNvPr id="6156" name="Picture 12" descr="C:\Documents and Settings\Пользователь\Рабочий стол\mrsk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4286256"/>
            <a:ext cx="4071966" cy="2298789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3000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57187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 dirty="0" smtClean="0"/>
              <a:t>ОАО «Новокузнецкий вагоностроительный завод»</a:t>
            </a:r>
          </a:p>
        </p:txBody>
      </p:sp>
      <p:sp>
        <p:nvSpPr>
          <p:cNvPr id="6146" name="AutoShape 2" descr="http://%D1%82%D1%83%D1%8D%D1%82%D1%82.%D1%80%D1%84/_mod_files/ce_images/news/mrsk1.jpg"/>
          <p:cNvSpPr>
            <a:spLocks noChangeAspect="1" noChangeArrowheads="1"/>
          </p:cNvSpPr>
          <p:nvPr/>
        </p:nvSpPr>
        <p:spPr bwMode="auto">
          <a:xfrm>
            <a:off x="155575" y="-685800"/>
            <a:ext cx="19050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http://%D1%82%D1%83%D1%8D%D1%82%D1%82.%D1%80%D1%84/_mod_files/ce_images/news/mrsk1.jpg"/>
          <p:cNvSpPr>
            <a:spLocks noChangeAspect="1" noChangeArrowheads="1"/>
          </p:cNvSpPr>
          <p:nvPr/>
        </p:nvSpPr>
        <p:spPr bwMode="auto">
          <a:xfrm>
            <a:off x="155575" y="-685800"/>
            <a:ext cx="19050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082" name="Picture 2" descr="C:\Documents and Settings\Пользователь\Рабочий стол\Насс\evraz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666721"/>
            <a:ext cx="4143404" cy="2762269"/>
          </a:xfrm>
          <a:prstGeom prst="rect">
            <a:avLst/>
          </a:prstGeom>
          <a:noFill/>
        </p:spPr>
      </p:pic>
      <p:pic>
        <p:nvPicPr>
          <p:cNvPr id="46083" name="Picture 3" descr="C:\Documents and Settings\Пользователь\Рабочий стол\Насс\evraz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642908"/>
            <a:ext cx="4143404" cy="278608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0" y="21429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 dirty="0" smtClean="0"/>
              <a:t>ОАО «ЕВРАЗ ЗСМК»</a:t>
            </a:r>
            <a:endParaRPr lang="ru-RU" sz="2400" b="1" dirty="0" smtClean="0"/>
          </a:p>
        </p:txBody>
      </p:sp>
      <p:pic>
        <p:nvPicPr>
          <p:cNvPr id="46084" name="Picture 4" descr="C:\Documents and Settings\Пользователь\Рабочий стол\Насс\NVSZ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976670"/>
            <a:ext cx="4143404" cy="2667019"/>
          </a:xfrm>
          <a:prstGeom prst="rect">
            <a:avLst/>
          </a:prstGeom>
          <a:noFill/>
        </p:spPr>
      </p:pic>
      <p:pic>
        <p:nvPicPr>
          <p:cNvPr id="46085" name="Picture 5" descr="C:\Documents and Settings\Пользователь\Рабочий стол\Насс\NVSZ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929066"/>
            <a:ext cx="4214842" cy="267892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3000"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50043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 dirty="0" smtClean="0"/>
              <a:t>ОАО «Южный Кузбасс»</a:t>
            </a:r>
          </a:p>
        </p:txBody>
      </p:sp>
      <p:sp>
        <p:nvSpPr>
          <p:cNvPr id="6146" name="AutoShape 2" descr="http://%D1%82%D1%83%D1%8D%D1%82%D1%82.%D1%80%D1%84/_mod_files/ce_images/news/mrsk1.jpg"/>
          <p:cNvSpPr>
            <a:spLocks noChangeAspect="1" noChangeArrowheads="1"/>
          </p:cNvSpPr>
          <p:nvPr/>
        </p:nvSpPr>
        <p:spPr bwMode="auto">
          <a:xfrm>
            <a:off x="155575" y="-685800"/>
            <a:ext cx="19050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http://%D1%82%D1%83%D1%8D%D1%82%D1%82.%D1%80%D1%84/_mod_files/ce_images/news/mrsk1.jpg"/>
          <p:cNvSpPr>
            <a:spLocks noChangeAspect="1" noChangeArrowheads="1"/>
          </p:cNvSpPr>
          <p:nvPr/>
        </p:nvSpPr>
        <p:spPr bwMode="auto">
          <a:xfrm>
            <a:off x="155575" y="-685800"/>
            <a:ext cx="19050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42860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 dirty="0" smtClean="0"/>
              <a:t>ЗАО «</a:t>
            </a:r>
            <a:r>
              <a:rPr lang="ru-RU" b="1" dirty="0" err="1" smtClean="0"/>
              <a:t>Распадская</a:t>
            </a:r>
            <a:r>
              <a:rPr lang="ru-RU" b="1" dirty="0" smtClean="0"/>
              <a:t> угольная компания»</a:t>
            </a:r>
            <a:endParaRPr lang="ru-RU" sz="2400" b="1" dirty="0" smtClean="0"/>
          </a:p>
        </p:txBody>
      </p:sp>
      <p:pic>
        <p:nvPicPr>
          <p:cNvPr id="47106" name="Picture 2" descr="C:\Documents and Settings\Пользователь\Рабочий стол\Насс\Rasp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857232"/>
            <a:ext cx="4204616" cy="2452693"/>
          </a:xfrm>
          <a:prstGeom prst="rect">
            <a:avLst/>
          </a:prstGeom>
          <a:noFill/>
        </p:spPr>
      </p:pic>
      <p:pic>
        <p:nvPicPr>
          <p:cNvPr id="47107" name="Picture 3" descr="C:\Documents and Settings\Пользователь\Рабочий стол\Насс\Rasp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857232"/>
            <a:ext cx="3643338" cy="2428892"/>
          </a:xfrm>
          <a:prstGeom prst="rect">
            <a:avLst/>
          </a:prstGeom>
          <a:noFill/>
        </p:spPr>
      </p:pic>
      <p:pic>
        <p:nvPicPr>
          <p:cNvPr id="47108" name="Picture 4" descr="C:\Documents and Settings\Пользователь\Рабочий стол\Насс\yjkyz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857628"/>
            <a:ext cx="4281156" cy="2834126"/>
          </a:xfrm>
          <a:prstGeom prst="rect">
            <a:avLst/>
          </a:prstGeom>
          <a:noFill/>
        </p:spPr>
      </p:pic>
      <p:pic>
        <p:nvPicPr>
          <p:cNvPr id="47109" name="Picture 5" descr="C:\Documents and Settings\Пользователь\Рабочий стол\Насс\yjkyz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3857628"/>
            <a:ext cx="4286256" cy="2857504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3000"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50043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 dirty="0" smtClean="0"/>
              <a:t>ОАО «Междуречье»</a:t>
            </a:r>
          </a:p>
        </p:txBody>
      </p:sp>
      <p:sp>
        <p:nvSpPr>
          <p:cNvPr id="6146" name="AutoShape 2" descr="http://%D1%82%D1%83%D1%8D%D1%82%D1%82.%D1%80%D1%84/_mod_files/ce_images/news/mrsk1.jpg"/>
          <p:cNvSpPr>
            <a:spLocks noChangeAspect="1" noChangeArrowheads="1"/>
          </p:cNvSpPr>
          <p:nvPr/>
        </p:nvSpPr>
        <p:spPr bwMode="auto">
          <a:xfrm>
            <a:off x="155575" y="-685800"/>
            <a:ext cx="19050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http://%D1%82%D1%83%D1%8D%D1%82%D1%82.%D1%80%D1%84/_mod_files/ce_images/news/mrsk1.jpg"/>
          <p:cNvSpPr>
            <a:spLocks noChangeAspect="1" noChangeArrowheads="1"/>
          </p:cNvSpPr>
          <p:nvPr/>
        </p:nvSpPr>
        <p:spPr bwMode="auto">
          <a:xfrm>
            <a:off x="155575" y="-685800"/>
            <a:ext cx="19050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42860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 dirty="0" smtClean="0"/>
              <a:t>ЗАО «Томь-Усинский завод железобетонных конструкций»</a:t>
            </a:r>
            <a:endParaRPr lang="ru-RU" sz="2400" b="1" dirty="0" smtClean="0"/>
          </a:p>
        </p:txBody>
      </p:sp>
      <p:pic>
        <p:nvPicPr>
          <p:cNvPr id="48130" name="Picture 2" descr="C:\Documents and Settings\Пользователь\Рабочий стол\Насс\tuzjbk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857232"/>
            <a:ext cx="4286280" cy="2528065"/>
          </a:xfrm>
          <a:prstGeom prst="rect">
            <a:avLst/>
          </a:prstGeom>
          <a:noFill/>
        </p:spPr>
      </p:pic>
      <p:pic>
        <p:nvPicPr>
          <p:cNvPr id="48131" name="Picture 3" descr="C:\Documents and Settings\Пользователь\Рабочий стол\Насс\tuzjbk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928670"/>
            <a:ext cx="4214842" cy="2447932"/>
          </a:xfrm>
          <a:prstGeom prst="rect">
            <a:avLst/>
          </a:prstGeom>
          <a:noFill/>
        </p:spPr>
      </p:pic>
      <p:pic>
        <p:nvPicPr>
          <p:cNvPr id="48132" name="Picture 4" descr="C:\Documents and Settings\Пользователь\Рабочий стол\Насс\mejdu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857628"/>
            <a:ext cx="4286280" cy="2786058"/>
          </a:xfrm>
          <a:prstGeom prst="rect">
            <a:avLst/>
          </a:prstGeom>
          <a:noFill/>
        </p:spPr>
      </p:pic>
      <p:pic>
        <p:nvPicPr>
          <p:cNvPr id="48133" name="Picture 5" descr="C:\Documents and Settings\Пользователь\Рабочий стол\Насс\mejdu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821888"/>
            <a:ext cx="4286280" cy="2839661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3000"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50043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 dirty="0" smtClean="0"/>
              <a:t>ООО «</a:t>
            </a:r>
            <a:r>
              <a:rPr lang="ru-RU" b="1" dirty="0" err="1" smtClean="0"/>
              <a:t>Горэлектросеть</a:t>
            </a:r>
            <a:r>
              <a:rPr lang="ru-RU" b="1" dirty="0" smtClean="0"/>
              <a:t>» г. Новокузнецк</a:t>
            </a:r>
          </a:p>
        </p:txBody>
      </p:sp>
      <p:sp>
        <p:nvSpPr>
          <p:cNvPr id="6146" name="AutoShape 2" descr="http://%D1%82%D1%83%D1%8D%D1%82%D1%82.%D1%80%D1%84/_mod_files/ce_images/news/mrsk1.jpg"/>
          <p:cNvSpPr>
            <a:spLocks noChangeAspect="1" noChangeArrowheads="1"/>
          </p:cNvSpPr>
          <p:nvPr/>
        </p:nvSpPr>
        <p:spPr bwMode="auto">
          <a:xfrm>
            <a:off x="155575" y="-685800"/>
            <a:ext cx="19050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http://%D1%82%D1%83%D1%8D%D1%82%D1%82.%D1%80%D1%84/_mod_files/ce_images/news/mrsk1.jpg"/>
          <p:cNvSpPr>
            <a:spLocks noChangeAspect="1" noChangeArrowheads="1"/>
          </p:cNvSpPr>
          <p:nvPr/>
        </p:nvSpPr>
        <p:spPr bwMode="auto">
          <a:xfrm>
            <a:off x="155575" y="-685800"/>
            <a:ext cx="19050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42860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 dirty="0" smtClean="0"/>
              <a:t>Междуреченское ГПАТП КО - филиал «Мысковская автоколонна»</a:t>
            </a:r>
            <a:endParaRPr lang="ru-RU" sz="2400" b="1" dirty="0" smtClean="0"/>
          </a:p>
        </p:txBody>
      </p:sp>
      <p:pic>
        <p:nvPicPr>
          <p:cNvPr id="49154" name="Picture 2" descr="C:\Documents and Settings\Пользователь\Рабочий стол\Насс\miskavt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857232"/>
            <a:ext cx="4286280" cy="2643206"/>
          </a:xfrm>
          <a:prstGeom prst="rect">
            <a:avLst/>
          </a:prstGeom>
          <a:noFill/>
        </p:spPr>
      </p:pic>
      <p:pic>
        <p:nvPicPr>
          <p:cNvPr id="49155" name="Picture 3" descr="C:\Documents and Settings\Пользователь\Рабочий стол\Насс\miskavto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857233"/>
            <a:ext cx="4214842" cy="2643206"/>
          </a:xfrm>
          <a:prstGeom prst="rect">
            <a:avLst/>
          </a:prstGeom>
          <a:noFill/>
        </p:spPr>
      </p:pic>
      <p:pic>
        <p:nvPicPr>
          <p:cNvPr id="49156" name="Picture 4" descr="C:\Documents and Settings\Пользователь\Рабочий стол\Насс\GElset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929066"/>
            <a:ext cx="4286280" cy="2786082"/>
          </a:xfrm>
          <a:prstGeom prst="rect">
            <a:avLst/>
          </a:prstGeom>
          <a:noFill/>
        </p:spPr>
      </p:pic>
      <p:pic>
        <p:nvPicPr>
          <p:cNvPr id="49157" name="Picture 5" descr="C:\Documents and Settings\Пользователь\Рабочий стол\Насс\GElset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929066"/>
            <a:ext cx="4286280" cy="2786082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3000"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Рабочий стол\Реклама ТУЭТТ\Файлы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med" advClick="0" advTm="30000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1857364"/>
            <a:ext cx="7286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Студенческая жизнь</a:t>
            </a:r>
            <a:endParaRPr lang="ru-RU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3000"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123535\посв\DSC038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0881" y="3295629"/>
            <a:ext cx="5353119" cy="3562371"/>
          </a:xfrm>
          <a:prstGeom prst="rect">
            <a:avLst/>
          </a:prstGeom>
          <a:noFill/>
        </p:spPr>
      </p:pic>
      <p:pic>
        <p:nvPicPr>
          <p:cNvPr id="3077" name="Picture 5" descr="E:\123535\посв\DSC037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06481"/>
            <a:ext cx="4284933" cy="2851519"/>
          </a:xfrm>
          <a:prstGeom prst="rect">
            <a:avLst/>
          </a:prstGeom>
          <a:noFill/>
        </p:spPr>
      </p:pic>
      <p:pic>
        <p:nvPicPr>
          <p:cNvPr id="3079" name="Picture 7" descr="E:\123535\посв\DSC035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5620" y="0"/>
            <a:ext cx="4758380" cy="3286124"/>
          </a:xfrm>
          <a:prstGeom prst="rect">
            <a:avLst/>
          </a:prstGeom>
          <a:noFill/>
        </p:spPr>
      </p:pic>
      <p:pic>
        <p:nvPicPr>
          <p:cNvPr id="3082" name="Picture 10" descr="E:\посвещение\DSCN03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429124" cy="3322110"/>
          </a:xfrm>
          <a:prstGeom prst="rect">
            <a:avLst/>
          </a:prstGeom>
          <a:noFill/>
        </p:spPr>
      </p:pic>
      <p:pic>
        <p:nvPicPr>
          <p:cNvPr id="3076" name="Picture 4" descr="E:\123535\посв\DSC0377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575828"/>
            <a:ext cx="3571868" cy="2281932"/>
          </a:xfrm>
          <a:prstGeom prst="rect">
            <a:avLst/>
          </a:prstGeom>
          <a:noFill/>
        </p:spPr>
      </p:pic>
      <p:pic>
        <p:nvPicPr>
          <p:cNvPr id="3083" name="Picture 11" descr="E:\посвещение\DSCN032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1416" y="2071678"/>
            <a:ext cx="2772584" cy="2079605"/>
          </a:xfrm>
          <a:prstGeom prst="rect">
            <a:avLst/>
          </a:prstGeom>
          <a:noFill/>
        </p:spPr>
      </p:pic>
      <p:pic>
        <p:nvPicPr>
          <p:cNvPr id="3080" name="Picture 8" descr="E:\посвещение\DSCN026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868" y="1785926"/>
            <a:ext cx="2952534" cy="221457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4734342"/>
            <a:ext cx="9144000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Нас посвящали в студенты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123535\3HRXeAHC_h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28802"/>
            <a:ext cx="7406059" cy="4929198"/>
          </a:xfrm>
          <a:prstGeom prst="rect">
            <a:avLst/>
          </a:prstGeom>
          <a:noFill/>
        </p:spPr>
      </p:pic>
      <p:pic>
        <p:nvPicPr>
          <p:cNvPr id="1029" name="Picture 5" descr="E:\123535\Работодатели 2013г\DSC017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4143372" cy="2757313"/>
          </a:xfrm>
          <a:prstGeom prst="rect">
            <a:avLst/>
          </a:prstGeom>
          <a:noFill/>
        </p:spPr>
      </p:pic>
      <p:pic>
        <p:nvPicPr>
          <p:cNvPr id="3074" name="Picture 2" descr="C:\Documents and Settings\Пользователь\Рабочий стол\zan_d_e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9554" y="0"/>
            <a:ext cx="5024446" cy="3358005"/>
          </a:xfrm>
          <a:prstGeom prst="rect">
            <a:avLst/>
          </a:prstGeom>
          <a:noFill/>
        </p:spPr>
      </p:pic>
      <p:pic>
        <p:nvPicPr>
          <p:cNvPr id="3075" name="Picture 3" descr="C:\Documents and Settings\Пользователь\Рабочий стол\zan_d_e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3286148"/>
            <a:ext cx="3005786" cy="357187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7158" y="2384171"/>
            <a:ext cx="8786842" cy="11079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Мы учимся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123535\RXcA4mPoj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85852" y="0"/>
            <a:ext cx="6715172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Наша духовная жизнь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F:\фотографии общежития№2\DSCN30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0"/>
            <a:ext cx="2928926" cy="3904793"/>
          </a:xfrm>
          <a:prstGeom prst="rect">
            <a:avLst/>
          </a:prstGeom>
          <a:noFill/>
        </p:spPr>
      </p:pic>
      <p:pic>
        <p:nvPicPr>
          <p:cNvPr id="1026" name="Picture 2" descr="F:\фотографии общежития№2\DSCN30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00174"/>
            <a:ext cx="5572132" cy="4179738"/>
          </a:xfrm>
          <a:prstGeom prst="rect">
            <a:avLst/>
          </a:prstGeom>
          <a:noFill/>
        </p:spPr>
      </p:pic>
      <p:pic>
        <p:nvPicPr>
          <p:cNvPr id="1027" name="Picture 3" descr="F:\фотографии общежития№2\DSCN30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3929066"/>
            <a:ext cx="3904648" cy="2928934"/>
          </a:xfrm>
          <a:prstGeom prst="rect">
            <a:avLst/>
          </a:prstGeom>
          <a:noFill/>
        </p:spPr>
      </p:pic>
      <p:pic>
        <p:nvPicPr>
          <p:cNvPr id="1028" name="Picture 4" descr="F:\фотографии общежития№2\DSCN27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929198"/>
            <a:ext cx="2571445" cy="1928802"/>
          </a:xfrm>
          <a:prstGeom prst="rect">
            <a:avLst/>
          </a:prstGeom>
          <a:noFill/>
        </p:spPr>
      </p:pic>
      <p:pic>
        <p:nvPicPr>
          <p:cNvPr id="1030" name="Picture 6" descr="F:\фотографии общежития№2\DSCN28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0"/>
            <a:ext cx="3142885" cy="2357430"/>
          </a:xfrm>
          <a:prstGeom prst="rect">
            <a:avLst/>
          </a:prstGeom>
          <a:noFill/>
        </p:spPr>
      </p:pic>
      <p:pic>
        <p:nvPicPr>
          <p:cNvPr id="1031" name="Picture 7" descr="F:\фотографии общежития№2\DSCN285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37263" y="4377667"/>
            <a:ext cx="3306737" cy="2480333"/>
          </a:xfrm>
          <a:prstGeom prst="rect">
            <a:avLst/>
          </a:prstGeom>
          <a:noFill/>
        </p:spPr>
      </p:pic>
      <p:pic>
        <p:nvPicPr>
          <p:cNvPr id="1032" name="Picture 8" descr="F:\фотографии общежития№2\DSCN253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43240" y="0"/>
            <a:ext cx="3163860" cy="2373163"/>
          </a:xfrm>
          <a:prstGeom prst="rect">
            <a:avLst/>
          </a:prstGeom>
          <a:noFill/>
        </p:spPr>
      </p:pic>
      <p:pic>
        <p:nvPicPr>
          <p:cNvPr id="1029" name="Picture 5" descr="F:\фотографии общежития№2\DSCN306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50330" y="2143116"/>
            <a:ext cx="3593670" cy="269555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4734342"/>
            <a:ext cx="9144000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Мы живем в общежитии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123535\qR9HxkMKaX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357290" y="357166"/>
            <a:ext cx="6715172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Мы участвуем в олимпиадах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Click="0" advTm="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123535\зож\IMG_04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98"/>
            <a:ext cx="9144000" cy="6858698"/>
          </a:xfrm>
          <a:prstGeom prst="rect">
            <a:avLst/>
          </a:prstGeom>
          <a:noFill/>
        </p:spPr>
      </p:pic>
      <p:pic>
        <p:nvPicPr>
          <p:cNvPr id="4101" name="Picture 5" descr="E:\123535\зож\IMG_04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1"/>
            <a:ext cx="4714940" cy="3286124"/>
          </a:xfrm>
          <a:prstGeom prst="rect">
            <a:avLst/>
          </a:prstGeom>
          <a:noFill/>
        </p:spPr>
      </p:pic>
      <p:pic>
        <p:nvPicPr>
          <p:cNvPr id="4102" name="Picture 6" descr="E:\123535\зож\IMG_04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000088" cy="3000372"/>
          </a:xfrm>
          <a:prstGeom prst="rect">
            <a:avLst/>
          </a:prstGeom>
          <a:noFill/>
        </p:spPr>
      </p:pic>
      <p:pic>
        <p:nvPicPr>
          <p:cNvPr id="4099" name="Picture 3" descr="E:\123535\зож\IMG_04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91562" y="0"/>
            <a:ext cx="2952438" cy="2214554"/>
          </a:xfrm>
          <a:prstGeom prst="rect">
            <a:avLst/>
          </a:prstGeom>
          <a:noFill/>
        </p:spPr>
      </p:pic>
      <p:pic>
        <p:nvPicPr>
          <p:cNvPr id="8" name="Picture 4" descr="E:\123535\DSC050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52" y="4393389"/>
            <a:ext cx="3286148" cy="2464611"/>
          </a:xfrm>
          <a:prstGeom prst="rect">
            <a:avLst/>
          </a:prstGeom>
          <a:noFill/>
        </p:spPr>
      </p:pic>
      <p:pic>
        <p:nvPicPr>
          <p:cNvPr id="9" name="Picture 2" descr="E:\123535\02.06.2011\DSC0300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14884"/>
            <a:ext cx="2857488" cy="214311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5750004"/>
            <a:ext cx="9144000" cy="11079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Мы выбираем спорт!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Приемная комиссия\Торушпанова Е.В. ПК\Проф.работа\2013\Фото\DSC054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8235" y="2214554"/>
            <a:ext cx="3005765" cy="2000264"/>
          </a:xfrm>
          <a:prstGeom prst="rect">
            <a:avLst/>
          </a:prstGeom>
          <a:noFill/>
        </p:spPr>
      </p:pic>
      <p:pic>
        <p:nvPicPr>
          <p:cNvPr id="6150" name="Picture 6" descr="E:\123535\8 марта\DSC008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4488"/>
            <a:ext cx="2945355" cy="4425939"/>
          </a:xfrm>
          <a:prstGeom prst="rect">
            <a:avLst/>
          </a:prstGeom>
          <a:noFill/>
        </p:spPr>
      </p:pic>
      <p:pic>
        <p:nvPicPr>
          <p:cNvPr id="6152" name="Picture 8" descr="E:\123535\ду\DSC040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0"/>
            <a:ext cx="2743188" cy="1825525"/>
          </a:xfrm>
          <a:prstGeom prst="rect">
            <a:avLst/>
          </a:prstGeom>
          <a:noFill/>
        </p:spPr>
      </p:pic>
      <p:pic>
        <p:nvPicPr>
          <p:cNvPr id="6149" name="Picture 5" descr="E:\123535\8 марта\DSC008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1" y="0"/>
            <a:ext cx="3857620" cy="2214554"/>
          </a:xfrm>
          <a:prstGeom prst="rect">
            <a:avLst/>
          </a:prstGeom>
          <a:noFill/>
        </p:spPr>
      </p:pic>
      <p:pic>
        <p:nvPicPr>
          <p:cNvPr id="2050" name="Picture 2" descr="D:\Приемная комиссия\Торушпанова Е.В. ПК\на сайт\11.07.2014\Фото 11.07.14\DSC0486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71795" y="1785926"/>
            <a:ext cx="4843411" cy="3632558"/>
          </a:xfrm>
          <a:prstGeom prst="rect">
            <a:avLst/>
          </a:prstGeom>
          <a:noFill/>
        </p:spPr>
      </p:pic>
      <p:pic>
        <p:nvPicPr>
          <p:cNvPr id="6151" name="Picture 7" descr="E:\123535\8 марта\DSC0085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2" y="4179099"/>
            <a:ext cx="3214678" cy="2678900"/>
          </a:xfrm>
          <a:prstGeom prst="rect">
            <a:avLst/>
          </a:prstGeom>
          <a:noFill/>
        </p:spPr>
      </p:pic>
      <p:pic>
        <p:nvPicPr>
          <p:cNvPr id="2051" name="Picture 3" descr="D:\Приемная комиссия\Торушпанова Е.В. ПК\Проф.работа\2013\Фото\DSC0544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43174" y="4530668"/>
            <a:ext cx="3497245" cy="2327332"/>
          </a:xfrm>
          <a:prstGeom prst="rect">
            <a:avLst/>
          </a:prstGeom>
          <a:noFill/>
        </p:spPr>
      </p:pic>
      <p:pic>
        <p:nvPicPr>
          <p:cNvPr id="6147" name="Picture 3" descr="E:\123535\8 марта\DSC0080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671170"/>
            <a:ext cx="3286116" cy="218683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43042" y="3286124"/>
            <a:ext cx="6715172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Мы танцуем и поем…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052" name="Picture 4" descr="D:\Приемная комиссия\Торушпанова Е.В. ПК\Проф.работа\2013\Фото\DSC0496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3542473" cy="235743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Антиникотиновая акция 151013\DSC04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2291" name="Picture 3" descr="E:\Антиникотиновая акция 151013\DSC042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4081471"/>
            <a:ext cx="4172247" cy="2776529"/>
          </a:xfrm>
          <a:prstGeom prst="rect">
            <a:avLst/>
          </a:prstGeom>
          <a:noFill/>
        </p:spPr>
      </p:pic>
      <p:pic>
        <p:nvPicPr>
          <p:cNvPr id="12292" name="Picture 4" descr="E:\Антиникотиновая акция 151013\DSC042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1003" y="0"/>
            <a:ext cx="3782997" cy="2517493"/>
          </a:xfrm>
          <a:prstGeom prst="rect">
            <a:avLst/>
          </a:prstGeom>
          <a:noFill/>
        </p:spPr>
      </p:pic>
      <p:pic>
        <p:nvPicPr>
          <p:cNvPr id="12294" name="Picture 6" descr="E:\Антиникотиновая акция 151013\DSC042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327776" cy="221455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3718679"/>
            <a:ext cx="9144000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Мы за здоровый образ жизни!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123535\HA4v8gRAk7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73138"/>
          </a:xfrm>
          <a:prstGeom prst="rect">
            <a:avLst/>
          </a:prstGeom>
          <a:noFill/>
        </p:spPr>
      </p:pic>
      <p:pic>
        <p:nvPicPr>
          <p:cNvPr id="8195" name="Picture 3" descr="E:\123535\z4VInM8UQ0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2550" y="1104900"/>
            <a:ext cx="3981450" cy="57531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14480" y="0"/>
            <a:ext cx="6715172" cy="11079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Нас поощряют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Click="0" advTm="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E:\123535\Работодатели 2013г\DSC017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9220" name="Picture 4" descr="E:\123535\Работодатели 2013г\DSC017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80987"/>
            <a:ext cx="4214810" cy="2377013"/>
          </a:xfrm>
          <a:prstGeom prst="rect">
            <a:avLst/>
          </a:prstGeom>
          <a:noFill/>
        </p:spPr>
      </p:pic>
      <p:pic>
        <p:nvPicPr>
          <p:cNvPr id="9219" name="Picture 3" descr="E:\123535\Работодатели 2013г\DSC017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716" y="0"/>
            <a:ext cx="4067284" cy="2706679"/>
          </a:xfrm>
          <a:prstGeom prst="rect">
            <a:avLst/>
          </a:prstGeom>
          <a:noFill/>
        </p:spPr>
      </p:pic>
      <p:pic>
        <p:nvPicPr>
          <p:cNvPr id="9222" name="Picture 6" descr="E:\123535\Работодатели 2013г\DSC017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5080015"/>
            <a:ext cx="4000496" cy="1777985"/>
          </a:xfrm>
          <a:prstGeom prst="rect">
            <a:avLst/>
          </a:prstGeom>
          <a:noFill/>
        </p:spPr>
      </p:pic>
      <p:pic>
        <p:nvPicPr>
          <p:cNvPr id="9223" name="Picture 7" descr="E:\123535\Работодатели 2013г\DSC017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4143372" cy="271462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1357298"/>
            <a:ext cx="9144000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Нам помогают в трудоустройстве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X:\Приемная комиссия\Безимени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761823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5000636"/>
            <a:ext cx="8429684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Мы приглашаем Вас к нам!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Click="0" advTm="7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2.7|2.3|2.7|2.5|2.6|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3406</TotalTime>
  <Words>942</Words>
  <Application>Microsoft Office PowerPoint</Application>
  <PresentationFormat>Экран (4:3)</PresentationFormat>
  <Paragraphs>169</Paragraphs>
  <Slides>43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Flow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Техническая эксплуатация и обслуживание электрического и электромеханического оборудования (по видам) (горная промышленность) </vt:lpstr>
      <vt:lpstr>Слайд 14</vt:lpstr>
      <vt:lpstr>Слайд 15</vt:lpstr>
      <vt:lpstr>Слайд 16</vt:lpstr>
      <vt:lpstr>Техническое регулирование и  управление качеством</vt:lpstr>
      <vt:lpstr>Слайд 18</vt:lpstr>
      <vt:lpstr>Слайд 19</vt:lpstr>
      <vt:lpstr>Слайд 20</vt:lpstr>
      <vt:lpstr>Организация перевозок и управление на транспорте (по видам)  (железнодорожный  транспорт) </vt:lpstr>
      <vt:lpstr>Слайд 22</vt:lpstr>
      <vt:lpstr>Программирование в компьютерных системах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Специальности ТУ ГЭТК</dc:title>
  <dc:creator>Пользователь</dc:creator>
  <cp:lastModifiedBy>ноутбук-2</cp:lastModifiedBy>
  <cp:revision>209</cp:revision>
  <dcterms:created xsi:type="dcterms:W3CDTF">2008-01-25T04:41:00Z</dcterms:created>
  <dcterms:modified xsi:type="dcterms:W3CDTF">2015-03-05T01:45:26Z</dcterms:modified>
</cp:coreProperties>
</file>