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A379"/>
    <a:srgbClr val="F3B897"/>
    <a:srgbClr val="FFCCFF"/>
    <a:srgbClr val="B5A8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72" autoAdjust="0"/>
    <p:restoredTop sz="95826" autoAdjust="0"/>
  </p:normalViewPr>
  <p:slideViewPr>
    <p:cSldViewPr>
      <p:cViewPr>
        <p:scale>
          <a:sx n="40" d="100"/>
          <a:sy n="40" d="100"/>
        </p:scale>
        <p:origin x="-942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53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8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966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725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4342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812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15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99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781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827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99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007E5-A771-489D-9890-D19D991E1D63}" type="datetimeFigureOut">
              <a:rPr lang="ru-RU" smtClean="0"/>
              <a:t>14.10.2013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6ABAC-9D8F-4BA7-A92A-AE1554490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359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3" Type="http://schemas.openxmlformats.org/officeDocument/2006/relationships/slide" Target="slide5.xml"/><Relationship Id="rId21" Type="http://schemas.openxmlformats.org/officeDocument/2006/relationships/slide" Target="slide23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17" Type="http://schemas.openxmlformats.org/officeDocument/2006/relationships/slide" Target="slide19.xml"/><Relationship Id="rId2" Type="http://schemas.openxmlformats.org/officeDocument/2006/relationships/slide" Target="slide4.xml"/><Relationship Id="rId16" Type="http://schemas.openxmlformats.org/officeDocument/2006/relationships/slide" Target="slide18.xml"/><Relationship Id="rId20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17.xml"/><Relationship Id="rId10" Type="http://schemas.openxmlformats.org/officeDocument/2006/relationships/slide" Target="slide12.xml"/><Relationship Id="rId19" Type="http://schemas.openxmlformats.org/officeDocument/2006/relationships/slide" Target="slide21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Relationship Id="rId22" Type="http://schemas.openxmlformats.org/officeDocument/2006/relationships/slide" Target="slide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4.jpeg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48680"/>
            <a:ext cx="9144000" cy="12241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люди научились считать?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E:\ИГРА ПО МЕТЕМАТИКЕ\0003-011-Nepozitsionnye-sistemy-schislenij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6" y="3333085"/>
            <a:ext cx="3393367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ИГРА ПО МЕТЕМАТИКЕ\1342528497_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72816"/>
            <a:ext cx="3203327" cy="394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13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ПРАВИЛА РАБОТЫ В КОМАНДЕ!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ИГРА ПО МЕТЕМАТИКЕ\4541571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09" y="600007"/>
            <a:ext cx="9154609" cy="625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57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122426"/>
              </p:ext>
            </p:extLst>
          </p:nvPr>
        </p:nvGraphicFramePr>
        <p:xfrm>
          <a:off x="3428" y="0"/>
          <a:ext cx="9140570" cy="55892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828114"/>
                <a:gridCol w="1828114"/>
                <a:gridCol w="1828114"/>
                <a:gridCol w="1828114"/>
                <a:gridCol w="1828114"/>
              </a:tblGrid>
              <a:tr h="139731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2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3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4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5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6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39731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7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8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9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0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1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39731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2" action="ppaction://hlinksldjump"/>
                        </a:rPr>
                        <a:t>30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3" action="ppaction://hlinksldjump"/>
                        </a:rPr>
                        <a:t>30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4" action="ppaction://hlinksldjump"/>
                        </a:rPr>
                        <a:t>30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5" action="ppaction://hlinksldjump"/>
                        </a:rPr>
                        <a:t>30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6" action="ppaction://hlinksldjump"/>
                        </a:rPr>
                        <a:t>30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9731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7" action="ppaction://hlinksldjump"/>
                        </a:rPr>
                        <a:t>40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8" action="ppaction://hlinksldjump"/>
                        </a:rPr>
                        <a:t>40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19" action="ppaction://hlinksldjump"/>
                        </a:rPr>
                        <a:t>40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20" action="ppaction://hlinksldjump"/>
                        </a:rPr>
                        <a:t>40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cs typeface="Aparajita" pitchFamily="34" charset="0"/>
                          <a:hlinkClick r:id="rId21" action="ppaction://hlinksldjump"/>
                        </a:rPr>
                        <a:t>40</a:t>
                      </a:r>
                      <a:endParaRPr lang="ru-RU" sz="6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parajita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Блок-схема: решение 1">
            <a:hlinkClick r:id="rId22" action="ppaction://hlinksldjump"/>
          </p:cNvPr>
          <p:cNvSpPr/>
          <p:nvPr/>
        </p:nvSpPr>
        <p:spPr>
          <a:xfrm>
            <a:off x="0" y="5661248"/>
            <a:ext cx="9144000" cy="1196752"/>
          </a:xfrm>
          <a:prstGeom prst="flowChartDecisi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bg2">
                    <a:lumMod val="90000"/>
                  </a:schemeClr>
                </a:solidFill>
                <a:latin typeface="Bookman Old Style" pitchFamily="18" charset="0"/>
              </a:rPr>
              <a:t>Secret</a:t>
            </a:r>
            <a:endParaRPr lang="ru-RU" sz="7200" b="1" dirty="0">
              <a:solidFill>
                <a:schemeClr val="bg2">
                  <a:lumMod val="90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1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Арифметика каменного века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Зачем первобытные люди делали фигурки из глины?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Приведите примеры из жизни людей, когда использовался счет.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268760"/>
            <a:ext cx="4038600" cy="4525963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51920" y="1196752"/>
            <a:ext cx="5112568" cy="54006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340768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646" y="1347406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167" y="2390840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341" y="2014885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153" y="3434274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036" y="5049324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33" y="5158829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52" y="5212306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11" y="3121569"/>
            <a:ext cx="3024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939" y="4120270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ИГРА ПО МЕТЕМАТИКЕ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482" y="1700808"/>
            <a:ext cx="1004305" cy="104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93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Числа начинают получать имена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4038600" cy="4248471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Что заставило наших предков придумать названия для чисел?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Солнце, крылья, уши, глаза.</a:t>
            </a:r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788024" y="1340768"/>
            <a:ext cx="4038600" cy="3744416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Реши: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392 – Х = 134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Х = 392 – 134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Х = 158</a:t>
            </a:r>
          </a:p>
        </p:txBody>
      </p:sp>
      <p:pic>
        <p:nvPicPr>
          <p:cNvPr id="4098" name="Picture 2" descr="E:\ИГРА ПО МЕТЕМАТИКЕ\2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DF7"/>
              </a:clrFrom>
              <a:clrTo>
                <a:srgbClr val="FDFD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232"/>
          <a:stretch/>
        </p:blipFill>
        <p:spPr bwMode="auto">
          <a:xfrm>
            <a:off x="4860032" y="4246787"/>
            <a:ext cx="2090738" cy="223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ИГРА ПО МЕТЕМАТИКЕ\2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DF7"/>
              </a:clrFrom>
              <a:clrTo>
                <a:srgbClr val="FDFD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232"/>
          <a:stretch/>
        </p:blipFill>
        <p:spPr bwMode="auto">
          <a:xfrm flipH="1">
            <a:off x="6891550" y="4228698"/>
            <a:ext cx="2090738" cy="223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ИГРА ПО МЕТЕМАТИКЕ\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125" b="12133"/>
          <a:stretch/>
        </p:blipFill>
        <p:spPr bwMode="auto">
          <a:xfrm>
            <a:off x="1547664" y="4563206"/>
            <a:ext cx="2333144" cy="205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20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Числа начинают получать имена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251520" y="1556792"/>
            <a:ext cx="4038600" cy="4536504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Папуасы называли своими именами числа «один» и «два». Как?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Как назвать по-папуасски «три», «четыре»? А «десять»?</a:t>
            </a:r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860032" y="1700808"/>
            <a:ext cx="4038600" cy="504056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Реши: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520421"/>
              </p:ext>
            </p:extLst>
          </p:nvPr>
        </p:nvGraphicFramePr>
        <p:xfrm>
          <a:off x="5868144" y="2420888"/>
          <a:ext cx="2436820" cy="21031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81980"/>
                <a:gridCol w="581980"/>
                <a:gridCol w="581980"/>
                <a:gridCol w="690880"/>
              </a:tblGrid>
              <a:tr h="624069">
                <a:tc>
                  <a:txBody>
                    <a:bodyPr/>
                    <a:lstStyle/>
                    <a:p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ookman Old Style" pitchFamily="18" charset="0"/>
                        </a:rPr>
                        <a:t>9</a:t>
                      </a:r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ookman Old Style" pitchFamily="18" charset="0"/>
                        </a:rPr>
                        <a:t>5</a:t>
                      </a:r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ookman Old Style" pitchFamily="18" charset="0"/>
                        </a:rPr>
                        <a:t>+</a:t>
                      </a:r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ookman Old Style" pitchFamily="18" charset="0"/>
                        </a:rPr>
                        <a:t>3</a:t>
                      </a:r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ookman Old Style" pitchFamily="18" charset="0"/>
                        </a:rPr>
                        <a:t>4</a:t>
                      </a:r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24069">
                <a:tc>
                  <a:txBody>
                    <a:bodyPr/>
                    <a:lstStyle/>
                    <a:p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ookman Old Style" pitchFamily="18" charset="0"/>
                        </a:rPr>
                        <a:t>8</a:t>
                      </a:r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ookman Old Style" pitchFamily="18" charset="0"/>
                        </a:rPr>
                        <a:t>4</a:t>
                      </a:r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50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Числа начинают получать имена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107504" y="1556792"/>
            <a:ext cx="3528392" cy="4536504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Где значение числительного «три» имеет значение «много»? Приведите примеры.</a:t>
            </a: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3491880" y="2924944"/>
            <a:ext cx="5652120" cy="2448272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Зачеркни «лишнее» число в каждом ряду: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730, 210, 450, 360, 307, 190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308, 204, 720, 609, 106, 403</a:t>
            </a:r>
          </a:p>
        </p:txBody>
      </p:sp>
    </p:spTree>
    <p:extLst>
      <p:ext uri="{BB962C8B-B14F-4D97-AF65-F5344CB8AC3E}">
        <p14:creationId xmlns:p14="http://schemas.microsoft.com/office/powerpoint/2010/main" val="313847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Числа начинают получать имена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-1" y="1034584"/>
            <a:ext cx="6129893" cy="10216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Вспомните пословицы с числом «семь»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11123504"/>
              </p:ext>
            </p:extLst>
          </p:nvPr>
        </p:nvGraphicFramePr>
        <p:xfrm>
          <a:off x="4883235" y="4653136"/>
          <a:ext cx="4225269" cy="216024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820891"/>
                <a:gridCol w="820891"/>
                <a:gridCol w="820891"/>
                <a:gridCol w="820891"/>
                <a:gridCol w="941705"/>
              </a:tblGrid>
              <a:tr h="720080"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Bookman Old Style" pitchFamily="18" charset="0"/>
                        </a:rPr>
                        <a:t>*</a:t>
                      </a:r>
                    </a:p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Bookman Old Style" pitchFamily="18" charset="0"/>
                        </a:rPr>
                        <a:t>*</a:t>
                      </a:r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Bookman Old Style" pitchFamily="18" charset="0"/>
                        </a:rPr>
                        <a:t>=</a:t>
                      </a:r>
                    </a:p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  <a:p>
                      <a:pPr algn="ctr"/>
                      <a:r>
                        <a:rPr lang="ru-RU" sz="3600" b="1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Bookman Old Style" pitchFamily="18" charset="0"/>
                        </a:rPr>
                        <a:t>=</a:t>
                      </a:r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noFill/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Bookman Old Style" pitchFamily="18" charset="0"/>
                        </a:rPr>
                        <a:t>24</a:t>
                      </a:r>
                    </a:p>
                    <a:p>
                      <a:pPr algn="ctr"/>
                      <a:endParaRPr lang="ru-RU" sz="44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  <a:p>
                      <a:pPr algn="ctr"/>
                      <a:r>
                        <a:rPr lang="ru-RU" sz="4400" b="1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Bookman Old Style" pitchFamily="18" charset="0"/>
                        </a:rPr>
                        <a:t>16</a:t>
                      </a:r>
                      <a:endParaRPr lang="ru-RU" sz="44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noFill/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Объект 2"/>
          <p:cNvSpPr>
            <a:spLocks noGrp="1"/>
          </p:cNvSpPr>
          <p:nvPr>
            <p:ph sz="half" idx="1"/>
          </p:nvPr>
        </p:nvSpPr>
        <p:spPr>
          <a:xfrm>
            <a:off x="5501952" y="3284984"/>
            <a:ext cx="4038600" cy="1440160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Назови множители в примерах:</a:t>
            </a:r>
          </a:p>
        </p:txBody>
      </p:sp>
      <p:sp>
        <p:nvSpPr>
          <p:cNvPr id="11" name="Управляющая кнопка: домой 10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 descr="E:\ИГРА ПО МЕТЕМАТИКЕ\0_a5fe3_fe71ebce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895" y="1950918"/>
            <a:ext cx="3203217" cy="20541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ИГРА ПО МЕТЕМАТИКЕ\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21961"/>
            <a:ext cx="2846432" cy="19928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ИГРА ПО МЕТЕМАТИКЕ\photo_46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9"/>
          <a:stretch/>
        </p:blipFill>
        <p:spPr bwMode="auto">
          <a:xfrm>
            <a:off x="999649" y="4110393"/>
            <a:ext cx="3789769" cy="27514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77366" y="4293096"/>
            <a:ext cx="970498" cy="936104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376895" y="1988840"/>
            <a:ext cx="3203217" cy="648072"/>
          </a:xfrm>
          <a:prstGeom prst="rect">
            <a:avLst/>
          </a:prstGeom>
          <a:solidFill>
            <a:srgbClr val="EFA379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9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build="p"/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man Old Style" pitchFamily="18" charset="0"/>
              </a:rPr>
              <a:t>Живая счётная машина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07504" y="1052736"/>
            <a:ext cx="6552728" cy="453650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Что называют живой счётной машиной?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Какой русский исследователь, побывав в Новой Гвинее, узнал о счете с использованием пальцев?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Сколько нужно человек, чтобы получилось число 77? 270?</a:t>
            </a:r>
            <a:endParaRPr lang="ru-RU" sz="4000" b="1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6" name="Picture 2" descr="E:\ИГРА ПО МЕТЕМАТИКЕ\466489_html_5d79c13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18513" y="944364"/>
            <a:ext cx="2749381" cy="475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84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man Old Style" pitchFamily="18" charset="0"/>
              </a:rPr>
              <a:t>Сорок и шестьдесят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07503" y="836712"/>
            <a:ext cx="6822685" cy="45365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Что можете рассказать, посмотрев на сороконожку?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Где использовалось это число?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Где сегодня мы можем встретить число 40?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860032" y="4365104"/>
            <a:ext cx="4283968" cy="2520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Задача: Чтобы наполнить бочку, понадобится 40 вёдер воды. Сколько вёдер воды нужно, чтобы заполнить 3 таких бочки?</a:t>
            </a:r>
          </a:p>
        </p:txBody>
      </p:sp>
      <p:pic>
        <p:nvPicPr>
          <p:cNvPr id="10242" name="Picture 2" descr="E:\ИГРА ПО МЕТЕМАТИКЕ\48810882_luk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697" y="4552900"/>
            <a:ext cx="2859584" cy="2144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ИГРА ПО МЕТЕМАТИКЕ\3177664-079246520a0ea38d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266639"/>
            <a:ext cx="2592288" cy="250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97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man Old Style" pitchFamily="18" charset="0"/>
              </a:rPr>
              <a:t>Сорок и шестьдесят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1196752"/>
            <a:ext cx="7776864" cy="4536504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Кто считал по 6 десятков?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Где сегодня встречается это число?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280908" y="4437112"/>
            <a:ext cx="3863092" cy="24482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Продолжи ряд, соблюдая закономерность: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Font typeface="Arial" pitchFamily="34" charset="0"/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6, 12 …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E:\ИГРА ПО МЕТЕМАТИКЕ\89984240_large_saduy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48461"/>
            <a:ext cx="5280908" cy="34127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1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man Old Style" pitchFamily="18" charset="0"/>
              </a:rPr>
              <a:t>Сорок и шестьдесят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1196752"/>
            <a:ext cx="4248471" cy="4536504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Как у народов, пользующихся при счёте сотней, называлось большое количество чего-либо?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355975" y="3717032"/>
            <a:ext cx="4774153" cy="25202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Блиц турнир: С.61 №6</a:t>
            </a: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 descr="E:\ИГРА ПО МЕТЕМАТИКЕ\11787_html_672c5e2a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1124744"/>
            <a:ext cx="4504863" cy="2508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3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man Old Style" pitchFamily="18" charset="0"/>
              </a:rPr>
              <a:t>Операции над числами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1196752"/>
            <a:ext cx="5472608" cy="4896544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Нарисуйте диаграмму: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А – множество пойманной рыбы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В – множество собранных кокосов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Вся добыча: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А</a:t>
            </a:r>
            <a:r>
              <a:rPr lang="el-GR" sz="48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υ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В</a:t>
            </a:r>
          </a:p>
        </p:txBody>
      </p:sp>
      <p:sp>
        <p:nvSpPr>
          <p:cNvPr id="12" name="Управляющая кнопка: домой 11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 descr="E:\ИГРА ПО МЕТЕМАТИКЕ\merzrib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172222"/>
              </a:clrFrom>
              <a:clrTo>
                <a:srgbClr val="17222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42999"/>
            <a:ext cx="3121025" cy="26701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ИГРА ПО МЕТЕМАТИКЕ\costa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98574"/>
            <a:ext cx="3064309" cy="20509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man Old Style" pitchFamily="18" charset="0"/>
              </a:rPr>
              <a:t>Операции над числами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1196752"/>
            <a:ext cx="5472608" cy="4536504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Что помогло людям узнать об умножении?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Как называли умножение?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766041" y="3717032"/>
            <a:ext cx="5364088" cy="25202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Реши примеры: с.61 а)</a:t>
            </a: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48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Система счисления</a:t>
            </a:r>
            <a:endParaRPr lang="ru-RU" b="1" spc="5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107504" y="1196752"/>
            <a:ext cx="8136904" cy="3672408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Что такое десятичная система счисления?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Используя десятичную систему счисления и счёт пальцами, покажите число 352, 478, 360, 781, 979. Сколько человек понадобилось?</a:t>
            </a:r>
          </a:p>
        </p:txBody>
      </p:sp>
      <p:pic>
        <p:nvPicPr>
          <p:cNvPr id="11266" name="Picture 2" descr="E:\ИГРА ПО МЕТЕМАТИКЕ\t_5001_1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674" y="4233674"/>
            <a:ext cx="4589666" cy="23636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50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spc="5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Система счисления</a:t>
            </a:r>
            <a:endParaRPr lang="ru-RU" dirty="0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1196752"/>
            <a:ext cx="4680520" cy="4896544"/>
          </a:xfrm>
        </p:spPr>
        <p:txBody>
          <a:bodyPr>
            <a:normAutofit fontScale="850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Какие системы счисления ещё существуют?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Следы какой системы счисления сохранились во Франции?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Как во французском языке называется число 80? А 60?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27984" y="4509120"/>
            <a:ext cx="4558128" cy="208823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Продолжи ряд чисел, сохраняя закономерность:</a:t>
            </a:r>
          </a:p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20, 40 …</a:t>
            </a:r>
          </a:p>
        </p:txBody>
      </p:sp>
      <p:pic>
        <p:nvPicPr>
          <p:cNvPr id="12290" name="Picture 2" descr="E:\ИГРА ПО МЕТЕМАТИКЕ\t_5001_13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25" y="984725"/>
            <a:ext cx="3358446" cy="1729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E:\ИГРА ПО МЕТЕМАТИКЕ\2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" r="5546" b="15947"/>
          <a:stretch/>
        </p:blipFill>
        <p:spPr bwMode="auto">
          <a:xfrm>
            <a:off x="5391437" y="2750238"/>
            <a:ext cx="2631221" cy="1731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6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spc="5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Система счисления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908720"/>
            <a:ext cx="4752528" cy="2304256"/>
          </a:xfrm>
        </p:spPr>
        <p:txBody>
          <a:bodyPr>
            <a:no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Что можете рассказать о числе 12?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622384" y="4797152"/>
            <a:ext cx="4558128" cy="208823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Продолжи ряд чисел, сохраняя закономерность:</a:t>
            </a:r>
          </a:p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12, 24…</a:t>
            </a: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315" name="Picture 3" descr="E:\ИГРА ПО МЕТЕМАТИКЕ\1315146636_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59"/>
          <a:stretch/>
        </p:blipFill>
        <p:spPr bwMode="auto">
          <a:xfrm>
            <a:off x="1187624" y="4111076"/>
            <a:ext cx="4021814" cy="2620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E:\ИГРА ПО МЕТЕМАТИКЕ\049321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87" y="2852936"/>
            <a:ext cx="3083179" cy="22242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E:\ИГРА ПО МЕТЕМАТИКЕ\1344276240_clock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2" t="-2694" r="-2702" b="13596"/>
          <a:stretch/>
        </p:blipFill>
        <p:spPr bwMode="auto">
          <a:xfrm>
            <a:off x="5436096" y="845935"/>
            <a:ext cx="3494112" cy="37802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2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spc="5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Первые цифры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980728"/>
            <a:ext cx="8064896" cy="4464496"/>
          </a:xfrm>
        </p:spPr>
        <p:txBody>
          <a:bodyPr>
            <a:no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Используя обозначения чисел, которые придумали египтяне, запишите число: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3828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1254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2349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5912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4614</a:t>
            </a:r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338" name="Picture 2" descr="E:\ИГРА ПО МЕТЕМАТИКЕ\7297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8" b="5702"/>
          <a:stretch/>
        </p:blipFill>
        <p:spPr bwMode="auto">
          <a:xfrm>
            <a:off x="1691681" y="2398870"/>
            <a:ext cx="4968552" cy="252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E:\ИГРА ПО МЕТЕМАТИКЕ\308px-Pharaoh_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382" y="1171075"/>
            <a:ext cx="2933700" cy="569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78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Первые цифры</a:t>
            </a:r>
            <a:endParaRPr lang="ru-RU" b="1" spc="50" dirty="0">
              <a:ln w="11430"/>
              <a:solidFill>
                <a:schemeClr val="bg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1196752"/>
            <a:ext cx="5904656" cy="4464496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Что такое позиционная система записи чисел и зачем она нужна? Объясни используя запись: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18 и 81</a:t>
            </a:r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171530" y="2924944"/>
            <a:ext cx="3960440" cy="3573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Сравни:</a:t>
            </a:r>
            <a:endParaRPr lang="ru-RU" sz="3600" b="1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542 и 245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341 и 413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205 и 250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399 и 939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2491 и 2149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3600" b="1" dirty="0" smtClean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3600" b="1" dirty="0" smtClean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99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Первые цифры</a:t>
            </a:r>
            <a:endParaRPr lang="ru-RU" b="1" spc="50" dirty="0">
              <a:ln w="11430"/>
              <a:solidFill>
                <a:schemeClr val="bg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980728"/>
            <a:ext cx="8136904" cy="2664296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В чём особенность системы счисления вавилонян?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67544" y="2924944"/>
            <a:ext cx="8664426" cy="3573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Запишите число:</a:t>
            </a:r>
            <a:endParaRPr lang="ru-RU" sz="3600" b="1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8 сотен 9 десятков 1 единица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5 сот. 3 </a:t>
            </a:r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дес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. 4 ед.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6 сот. 5 ед.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9 сот. 4 ед.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5 </a:t>
            </a:r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дес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.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3600" b="1" dirty="0" smtClean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3600" b="1" dirty="0" smtClean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765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-57200" y="-24063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Первые цифры</a:t>
            </a:r>
            <a:endParaRPr lang="ru-RU" b="1" spc="50" dirty="0">
              <a:ln w="11430"/>
              <a:solidFill>
                <a:schemeClr val="bg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980728"/>
            <a:ext cx="6408712" cy="2664296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Как в Древней Руси называли число 10 тысяч?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Как назывался знак, которым обозначались числа?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67544" y="4077072"/>
            <a:ext cx="6048672" cy="27809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Запишите число, используя древнерусские обозначения чисел: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18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107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362" name="Picture 2" descr="E:\ИГРА ПО МЕТЕМАТИКЕ\index_image092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0" r="57063"/>
          <a:stretch/>
        </p:blipFill>
        <p:spPr bwMode="auto">
          <a:xfrm>
            <a:off x="6516216" y="0"/>
            <a:ext cx="2615754" cy="69378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36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ИГРА ПО МЕТЕМАТИКЕ\knt-blog-806-1-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571"/>
          <a:stretch/>
        </p:blipFill>
        <p:spPr bwMode="auto">
          <a:xfrm>
            <a:off x="4893350" y="2464978"/>
            <a:ext cx="4250650" cy="32682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Первые цифры</a:t>
            </a:r>
            <a:endParaRPr lang="ru-RU" b="1" spc="50" dirty="0">
              <a:ln w="11430"/>
              <a:solidFill>
                <a:schemeClr val="bg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07504" y="980728"/>
            <a:ext cx="6768752" cy="2664296"/>
          </a:xfrm>
        </p:spPr>
        <p:txBody>
          <a:bodyPr>
            <a:normAutofit fontScale="775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Что использовали жители Древнего Рима для записи чисел?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Как обозначить, например, числа 4, 9, 11? Какое действие при этом выполняется?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23528" y="3356992"/>
            <a:ext cx="5256584" cy="252028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Запишите число, используя латинские буквы: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1555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234</a:t>
            </a:r>
          </a:p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endParaRPr lang="en-US" sz="28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Реши: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XV – V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VII + II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IX – II</a:t>
            </a: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67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-324544" y="-6043"/>
            <a:ext cx="5124301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700" b="1" spc="50" dirty="0" smtClean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∞</a:t>
            </a:r>
            <a:endParaRPr lang="ru-RU" sz="28700" b="1" spc="50" dirty="0">
              <a:ln w="11430"/>
              <a:solidFill>
                <a:schemeClr val="bg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0" y="1844824"/>
            <a:ext cx="4629150" cy="2664296"/>
          </a:xfrm>
        </p:spPr>
        <p:txBody>
          <a:bodyPr>
            <a:normAutofit fontScale="625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Что означает данный знак?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Объясни запись: 1,2,3,…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Что в Древней Греции считалось самым большим числом?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Что в мире ещё нельзя сосчитать?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0" y="4869160"/>
            <a:ext cx="9143999" cy="19888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4">
                  <a:lumMod val="50000"/>
                </a:schemeClr>
              </a:buCl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Найди закономерность и продолжи ряд чисел: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8706, 8708, 8710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9327, 9325, 9323</a:t>
            </a: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Clr>
                <a:schemeClr val="accent4">
                  <a:lumMod val="50000"/>
                </a:schemeClr>
              </a:buClr>
              <a:buFont typeface="Wingdings" pitchFamily="2" charset="2"/>
              <a:buChar char="v"/>
            </a:pP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38217" y="6093296"/>
            <a:ext cx="561375" cy="504056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410" name="Picture 2" descr="E:\ИГРА ПО МЕТЕМАТИКЕ\1270659094_7cd7b24a2e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3602"/>
            <a:ext cx="3707904" cy="4693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32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56607"/>
              </p:ext>
            </p:extLst>
          </p:nvPr>
        </p:nvGraphicFramePr>
        <p:xfrm>
          <a:off x="0" y="0"/>
          <a:ext cx="5496275" cy="50292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099255"/>
                <a:gridCol w="1099255"/>
                <a:gridCol w="1099255"/>
                <a:gridCol w="1099255"/>
                <a:gridCol w="1099255"/>
              </a:tblGrid>
              <a:tr h="941174"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941174"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Д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Ю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Р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А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41174"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Ы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И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Н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Х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41174"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М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К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Е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Ы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41174">
                <a:tc>
                  <a:txBody>
                    <a:bodyPr/>
                    <a:lstStyle/>
                    <a:p>
                      <a:r>
                        <a:rPr lang="en-US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Л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М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Т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</a:rPr>
                        <a:t>Е</a:t>
                      </a:r>
                      <a:endParaRPr lang="ru-RU" sz="6000" b="1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0" y="5013176"/>
            <a:ext cx="9144000" cy="1844824"/>
          </a:xfrm>
        </p:spPr>
        <p:txBody>
          <a:bodyPr numCol="3">
            <a:noAutofit/>
          </a:bodyPr>
          <a:lstStyle/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1 буква – 18 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2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– 28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3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буква – 40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4 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– 45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5 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– 30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6 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– 24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7 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- 35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8 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– 21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9 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– 16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10 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– 32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11 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– 12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12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буква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- 14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8434" name="Picture 2" descr="E:\ИГРА ПО МЕТЕМАТИКЕ\CCCP_150dpi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13483"/>
            <a:ext cx="3443334" cy="456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19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5589240"/>
            <a:ext cx="820891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bg2">
                    <a:lumMod val="90000"/>
                  </a:schemeClr>
                </a:solidFill>
              </a:rPr>
              <a:t>Юные Архимеды!</a:t>
            </a:r>
            <a:endParaRPr lang="ru-RU" sz="5400" b="1" dirty="0">
              <a:ln/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454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756</Words>
  <Application>Microsoft Office PowerPoint</Application>
  <PresentationFormat>Экран (4:3)</PresentationFormat>
  <Paragraphs>191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ПРАВИЛА РАБОТЫ В КОМАНДЕ!</vt:lpstr>
      <vt:lpstr>Презентация PowerPoint</vt:lpstr>
      <vt:lpstr>Арифметика каменного века</vt:lpstr>
      <vt:lpstr>Числа начинают получать имена</vt:lpstr>
      <vt:lpstr>Числа начинают получать имена</vt:lpstr>
      <vt:lpstr>Числа начинают получать имена</vt:lpstr>
      <vt:lpstr>Числа начинают получать имена</vt:lpstr>
      <vt:lpstr>Презентация PowerPoint</vt:lpstr>
      <vt:lpstr>Презентация PowerPoint</vt:lpstr>
      <vt:lpstr>Сорок и шестьдесят</vt:lpstr>
      <vt:lpstr>Сорок и шестьдесят</vt:lpstr>
      <vt:lpstr>Операции над числами</vt:lpstr>
      <vt:lpstr>Операции над числами</vt:lpstr>
      <vt:lpstr>Система счисления</vt:lpstr>
      <vt:lpstr>Система счисления</vt:lpstr>
      <vt:lpstr>Система счисления</vt:lpstr>
      <vt:lpstr>Первые цифры</vt:lpstr>
      <vt:lpstr>Первые цифры</vt:lpstr>
      <vt:lpstr>Первые цифры</vt:lpstr>
      <vt:lpstr>Первые цифры</vt:lpstr>
      <vt:lpstr>Первые цифры</vt:lpstr>
      <vt:lpstr>∞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</dc:creator>
  <cp:lastModifiedBy>Виктория</cp:lastModifiedBy>
  <cp:revision>31</cp:revision>
  <dcterms:created xsi:type="dcterms:W3CDTF">2013-10-13T14:31:17Z</dcterms:created>
  <dcterms:modified xsi:type="dcterms:W3CDTF">2013-10-13T20:27:46Z</dcterms:modified>
</cp:coreProperties>
</file>