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Override PartName="/ppt/notesSlides/notesSlide3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44" r:id="rId1"/>
  </p:sldMasterIdLst>
  <p:notesMasterIdLst>
    <p:notesMasterId r:id="rId22"/>
  </p:notesMasterIdLst>
  <p:sldIdLst>
    <p:sldId id="256" r:id="rId2"/>
    <p:sldId id="257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1" r:id="rId16"/>
    <p:sldId id="272" r:id="rId17"/>
    <p:sldId id="273" r:id="rId18"/>
    <p:sldId id="274" r:id="rId19"/>
    <p:sldId id="275" r:id="rId20"/>
    <p:sldId id="276" r:id="rId21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144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EB3EE38-A305-4284-8975-89797BF4DCFA}" type="datetimeFigureOut">
              <a:rPr lang="ru-RU" smtClean="0"/>
              <a:t>24.02.2015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0ECB8FD-4454-4076-9C97-EE69B5FBFB61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DA8E7886-24ED-44E4-A6E1-8341C3F0C01A}" type="slidenum">
              <a:rPr lang="ru-RU"/>
              <a:pPr/>
              <a:t>4</a:t>
            </a:fld>
            <a:endParaRPr lang="ru-RU"/>
          </a:p>
        </p:txBody>
      </p:sp>
      <p:sp>
        <p:nvSpPr>
          <p:cNvPr id="28674" name="Rectangle 2"/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867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49E947F1-9817-447F-821B-0215DD3E3806}" type="slidenum">
              <a:rPr lang="ru-RU"/>
              <a:pPr/>
              <a:t>10</a:t>
            </a:fld>
            <a:endParaRPr lang="ru-RU"/>
          </a:p>
        </p:txBody>
      </p:sp>
      <p:sp>
        <p:nvSpPr>
          <p:cNvPr id="27650" name="Rectangle 2"/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765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9555BBDB-73B5-4F2D-94FE-65E9166CDDC9}" type="slidenum">
              <a:rPr lang="ru-RU"/>
              <a:pPr/>
              <a:t>11</a:t>
            </a:fld>
            <a:endParaRPr lang="ru-RU"/>
          </a:p>
        </p:txBody>
      </p:sp>
      <p:sp>
        <p:nvSpPr>
          <p:cNvPr id="29698" name="Rectangle 2"/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969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C1897E36-8D92-4089-9BBE-F39A4CDA148C}" type="slidenum">
              <a:rPr lang="ru-RU"/>
              <a:pPr/>
              <a:t>12</a:t>
            </a:fld>
            <a:endParaRPr lang="ru-RU"/>
          </a:p>
        </p:txBody>
      </p:sp>
      <p:sp>
        <p:nvSpPr>
          <p:cNvPr id="30722" name="Rectangle 2"/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072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78E6C08B-5CA8-485E-B18B-9DCDA8D991C5}" type="slidenum">
              <a:rPr lang="ru-RU"/>
              <a:pPr/>
              <a:t>13</a:t>
            </a:fld>
            <a:endParaRPr lang="ru-RU"/>
          </a:p>
        </p:txBody>
      </p:sp>
      <p:sp>
        <p:nvSpPr>
          <p:cNvPr id="25602" name="Rectangle 2"/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560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2A60F3B5-8DE4-4B38-98BA-9FC7EF912F29}" type="slidenum">
              <a:rPr lang="ru-RU"/>
              <a:pPr/>
              <a:t>14</a:t>
            </a:fld>
            <a:endParaRPr lang="ru-RU"/>
          </a:p>
        </p:txBody>
      </p:sp>
      <p:sp>
        <p:nvSpPr>
          <p:cNvPr id="26626" name="Rectangle 2"/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662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374B20CD-5619-482F-9B72-CE8CDA54B1B0}" type="slidenum">
              <a:rPr lang="ru-RU"/>
              <a:pPr/>
              <a:t>16</a:t>
            </a:fld>
            <a:endParaRPr lang="ru-RU"/>
          </a:p>
        </p:txBody>
      </p:sp>
      <p:sp>
        <p:nvSpPr>
          <p:cNvPr id="31746" name="Rectangle 2"/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174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951CC6E8-5F77-42E8-87E0-41C615B14B97}" type="slidenum">
              <a:rPr lang="ru-RU"/>
              <a:pPr/>
              <a:t>17</a:t>
            </a:fld>
            <a:endParaRPr lang="ru-RU"/>
          </a:p>
        </p:txBody>
      </p:sp>
      <p:sp>
        <p:nvSpPr>
          <p:cNvPr id="64514" name="Rectangle 2"/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451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246CB48D-14CF-49D7-8549-97E81007EE1C}" type="slidenum">
              <a:rPr lang="ru-RU"/>
              <a:pPr/>
              <a:t>18</a:t>
            </a:fld>
            <a:endParaRPr lang="ru-RU"/>
          </a:p>
        </p:txBody>
      </p:sp>
      <p:sp>
        <p:nvSpPr>
          <p:cNvPr id="33794" name="Rectangle 2"/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379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Заголовок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7" name="Подзаголовок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30" name="Дата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24.02.2015</a:t>
            </a:fld>
            <a:endParaRPr lang="ru-RU"/>
          </a:p>
        </p:txBody>
      </p:sp>
      <p:sp>
        <p:nvSpPr>
          <p:cNvPr id="19" name="Нижний колонтитул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27" name="Номер слайда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24.02.2015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24.02.2015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24.02.2015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24.02.2015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24.02.2015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24.02.2015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24.02.2015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с одним вырезанным скругленным углом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Прямоугольный треугольник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24.02.2015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10" name="Полилиния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Полилиния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24.02.2015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24.02.2015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олилиния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Полилиния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Заголовок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0" name="Текст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0" name="Дата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24.02.2015</a:t>
            </a:fld>
            <a:endParaRPr lang="ru-RU"/>
          </a:p>
        </p:txBody>
      </p:sp>
      <p:sp>
        <p:nvSpPr>
          <p:cNvPr id="22" name="Нижний колонтитул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18" name="Номер слайда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grpSp>
        <p:nvGrpSpPr>
          <p:cNvPr id="2" name="Группа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Полилиния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3" name="Полилиния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45" r:id="rId1"/>
    <p:sldLayoutId id="2147483746" r:id="rId2"/>
    <p:sldLayoutId id="2147483747" r:id="rId3"/>
    <p:sldLayoutId id="2147483748" r:id="rId4"/>
    <p:sldLayoutId id="2147483749" r:id="rId5"/>
    <p:sldLayoutId id="2147483750" r:id="rId6"/>
    <p:sldLayoutId id="2147483751" r:id="rId7"/>
    <p:sldLayoutId id="2147483752" r:id="rId8"/>
    <p:sldLayoutId id="2147483753" r:id="rId9"/>
    <p:sldLayoutId id="2147483754" r:id="rId10"/>
    <p:sldLayoutId id="2147483755" r:id="rId11"/>
  </p:sldLayoutIdLst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gif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gif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hyperlink" Target="http://days.pravoslavie.ru/Images/ii1525&amp;1913.htm" TargetMode="Externa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hyperlink" Target="http://days.pravoslavie.ru/Images/ii1233&amp;1867.htm" TargetMode="Externa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hyperlink" Target="http://days.pravoslavie.ru/Images/im884.htm" TargetMode="Externa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gif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3.gif"/><Relationship Id="rId4" Type="http://schemas.openxmlformats.org/officeDocument/2006/relationships/image" Target="../media/image12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slide" Target="slide7.xm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4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slide" Target="slide6.xml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png"/><Relationship Id="rId3" Type="http://schemas.openxmlformats.org/officeDocument/2006/relationships/image" Target="../media/image15.png"/><Relationship Id="rId7" Type="http://schemas.openxmlformats.org/officeDocument/2006/relationships/image" Target="../media/image18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7.png"/><Relationship Id="rId11" Type="http://schemas.openxmlformats.org/officeDocument/2006/relationships/image" Target="../media/image22.png"/><Relationship Id="rId5" Type="http://schemas.openxmlformats.org/officeDocument/2006/relationships/image" Target="../media/image16.png"/><Relationship Id="rId10" Type="http://schemas.openxmlformats.org/officeDocument/2006/relationships/image" Target="../media/image21.png"/><Relationship Id="rId4" Type="http://schemas.openxmlformats.org/officeDocument/2006/relationships/hyperlink" Target="http://character.webzone.ru/isp_goblet103.htm" TargetMode="External"/><Relationship Id="rId9" Type="http://schemas.openxmlformats.org/officeDocument/2006/relationships/image" Target="../media/image20.pn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8.png"/><Relationship Id="rId3" Type="http://schemas.openxmlformats.org/officeDocument/2006/relationships/image" Target="../media/image23.png"/><Relationship Id="rId7" Type="http://schemas.openxmlformats.org/officeDocument/2006/relationships/image" Target="../media/image27.png"/><Relationship Id="rId12" Type="http://schemas.openxmlformats.org/officeDocument/2006/relationships/image" Target="../media/image31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6.png"/><Relationship Id="rId11" Type="http://schemas.openxmlformats.org/officeDocument/2006/relationships/image" Target="../media/image30.png"/><Relationship Id="rId5" Type="http://schemas.openxmlformats.org/officeDocument/2006/relationships/image" Target="../media/image25.png"/><Relationship Id="rId10" Type="http://schemas.openxmlformats.org/officeDocument/2006/relationships/hyperlink" Target="http://character.webzone.ru/victor.htm" TargetMode="External"/><Relationship Id="rId4" Type="http://schemas.openxmlformats.org/officeDocument/2006/relationships/image" Target="../media/image24.png"/><Relationship Id="rId9" Type="http://schemas.openxmlformats.org/officeDocument/2006/relationships/image" Target="../media/image29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5.png"/><Relationship Id="rId4" Type="http://schemas.openxmlformats.org/officeDocument/2006/relationships/image" Target="../media/image34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slide" Target="slide20.xm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6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4" Type="http://schemas.openxmlformats.org/officeDocument/2006/relationships/slide" Target="slide8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hyperlink" Target="http://days.pravoslavie.ru/Images/im466.htm" TargetMode="External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7.jpe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2" Type="http://schemas.openxmlformats.org/officeDocument/2006/relationships/image" Target="../media/image3.gif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одзаголовок 1"/>
          <p:cNvSpPr>
            <a:spLocks noGrp="1"/>
          </p:cNvSpPr>
          <p:nvPr>
            <p:ph type="subTitle" idx="1"/>
          </p:nvPr>
        </p:nvSpPr>
        <p:spPr>
          <a:xfrm>
            <a:off x="395536" y="2564904"/>
            <a:ext cx="7772400" cy="1199704"/>
          </a:xfrm>
        </p:spPr>
        <p:txBody>
          <a:bodyPr/>
          <a:lstStyle/>
          <a:p>
            <a:r>
              <a:rPr lang="en-US" dirty="0" smtClean="0"/>
              <a:t>(</a:t>
            </a:r>
            <a:r>
              <a:rPr lang="ru-RU" dirty="0" smtClean="0"/>
              <a:t>Из истории русского алфавита</a:t>
            </a:r>
            <a:r>
              <a:rPr lang="en-US" dirty="0" smtClean="0"/>
              <a:t>)</a:t>
            </a:r>
            <a:endParaRPr lang="ru-RU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55048" y="908720"/>
            <a:ext cx="9016507" cy="144655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8800" b="1" i="1" cap="none" spc="0" dirty="0" smtClean="0">
                <a:ln w="900" cmpd="sng">
                  <a:solidFill>
                    <a:schemeClr val="accent1">
                      <a:satMod val="190000"/>
                      <a:alpha val="55000"/>
                    </a:schemeClr>
                  </a:solidFill>
                  <a:prstDash val="solid"/>
                </a:ln>
                <a:solidFill>
                  <a:schemeClr val="accent1">
                    <a:satMod val="200000"/>
                    <a:tint val="3000"/>
                  </a:schemeClr>
                </a:solidFill>
                <a:effectLst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  <a:latin typeface="Arial" charset="0"/>
              </a:rPr>
              <a:t>Аз, буки, веди...</a:t>
            </a:r>
            <a:endParaRPr lang="ru-RU" sz="8800" b="1" cap="none" spc="0" dirty="0">
              <a:ln w="900" cmpd="sng">
                <a:solidFill>
                  <a:schemeClr val="accent1">
                    <a:satMod val="190000"/>
                    <a:alpha val="55000"/>
                  </a:schemeClr>
                </a:solidFill>
                <a:prstDash val="solid"/>
              </a:ln>
              <a:solidFill>
                <a:schemeClr val="accent1">
                  <a:satMod val="200000"/>
                  <a:tint val="3000"/>
                </a:schemeClr>
              </a:solidFill>
              <a:effectLst>
                <a:innerShdw blurRad="101600" dist="76200" dir="5400000">
                  <a:schemeClr val="accent1">
                    <a:satMod val="190000"/>
                    <a:tint val="100000"/>
                    <a:alpha val="74000"/>
                  </a:schemeClr>
                </a:innerShdw>
              </a:effectLst>
            </a:endParaRPr>
          </a:p>
        </p:txBody>
      </p:sp>
      <p:pic>
        <p:nvPicPr>
          <p:cNvPr id="6" name="Picture 13" descr="302"/>
          <p:cNvPicPr>
            <a:picLocks noChangeAspect="1" noChangeArrowheads="1" noCrop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7544" y="3068960"/>
            <a:ext cx="2176462" cy="1803400"/>
          </a:xfrm>
          <a:prstGeom prst="rect">
            <a:avLst/>
          </a:prstGeom>
          <a:noFill/>
        </p:spPr>
      </p:pic>
      <p:sp>
        <p:nvSpPr>
          <p:cNvPr id="9" name="Скругленный прямоугольник 8"/>
          <p:cNvSpPr/>
          <p:nvPr/>
        </p:nvSpPr>
        <p:spPr>
          <a:xfrm>
            <a:off x="5724128" y="4797152"/>
            <a:ext cx="3419872" cy="2060848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TextBox 9"/>
          <p:cNvSpPr txBox="1"/>
          <p:nvPr/>
        </p:nvSpPr>
        <p:spPr>
          <a:xfrm>
            <a:off x="6156176" y="5157192"/>
            <a:ext cx="273630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Подготовила: Воронина Лада, ученица 4 класса </a:t>
            </a:r>
            <a:r>
              <a:rPr lang="en-US" dirty="0" smtClean="0"/>
              <a:t>“</a:t>
            </a:r>
            <a:r>
              <a:rPr lang="ru-RU" dirty="0" smtClean="0"/>
              <a:t>А</a:t>
            </a:r>
            <a:r>
              <a:rPr lang="en-US" dirty="0" smtClean="0"/>
              <a:t>”</a:t>
            </a:r>
            <a:r>
              <a:rPr lang="ru-RU" dirty="0" smtClean="0"/>
              <a:t> МАОУ СОШ №23</a:t>
            </a:r>
            <a:endParaRPr lang="ru-RU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 idx="1"/>
          </p:nvPr>
        </p:nvSpPr>
        <p:spPr>
          <a:xfrm>
            <a:off x="457200" y="1481328"/>
            <a:ext cx="6419056" cy="4525963"/>
          </a:xfrm>
        </p:spPr>
        <p:txBody>
          <a:bodyPr/>
          <a:lstStyle/>
          <a:p>
            <a:r>
              <a:rPr lang="ru-RU" sz="2400" b="1" dirty="0" smtClean="0"/>
              <a:t>Все мы с детства умеем писать. В школе нас учили по букварю, и учителя говорили: «Вот буква А, а вот – Б...» Письмо стало обычным делом нашей жизни, и редко кто задумывается, как оно появилось, откуда взялось, и почему такие буквы в нашем родном алфавите. Между тем русское письмо – очень важная часть национального достояния России, именно оно фиксирует русский язык. </a:t>
            </a:r>
          </a:p>
          <a:p>
            <a:endParaRPr lang="ru-RU" b="1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683568" y="260648"/>
            <a:ext cx="4932762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brightRoom" dir="t"/>
            </a:scene3d>
            <a:sp3d contourW="6350" prstMaterial="plastic">
              <a:bevelT w="20320" h="20320" prst="angle"/>
              <a:contourClr>
                <a:schemeClr val="accent1">
                  <a:tint val="100000"/>
                  <a:shade val="100000"/>
                  <a:hueMod val="100000"/>
                  <a:satMod val="100000"/>
                </a:schemeClr>
              </a:contourClr>
            </a:sp3d>
          </a:bodyPr>
          <a:lstStyle/>
          <a:p>
            <a:pPr algn="ctr"/>
            <a:r>
              <a:rPr lang="ru-RU" sz="5400" b="1" i="1" cap="all" spc="0" dirty="0" smtClean="0">
                <a:ln/>
                <a:solidFill>
                  <a:schemeClr val="accent1"/>
                </a:solidFill>
                <a:effectLst>
                  <a:outerShdw blurRad="19685" dist="12700" dir="5400000" algn="tl" rotWithShape="0">
                    <a:schemeClr val="accent1">
                      <a:satMod val="130000"/>
                      <a:alpha val="60000"/>
                    </a:schemeClr>
                  </a:outerShdw>
                  <a:reflection blurRad="10000" stA="55000" endPos="48000" dist="500" dir="5400000" sy="-100000" algn="bl" rotWithShape="0"/>
                </a:effectLst>
              </a:rPr>
              <a:t>Вступление.</a:t>
            </a:r>
            <a:endParaRPr lang="ru-RU" sz="5400" b="1" cap="all" spc="0" dirty="0">
              <a:ln/>
              <a:solidFill>
                <a:schemeClr val="accent1"/>
              </a:solidFill>
              <a:effectLst>
                <a:outerShdw blurRad="19685" dist="12700" dir="5400000" algn="tl" rotWithShape="0">
                  <a:schemeClr val="accent1">
                    <a:satMod val="130000"/>
                    <a:alpha val="60000"/>
                  </a:schemeClr>
                </a:outerShdw>
                <a:reflection blurRad="10000" stA="55000" endPos="48000" dist="500" dir="5400000" sy="-100000" algn="bl" rotWithShape="0"/>
              </a:effectLst>
            </a:endParaRPr>
          </a:p>
        </p:txBody>
      </p:sp>
      <p:pic>
        <p:nvPicPr>
          <p:cNvPr id="6" name="Picture 4" descr="03"/>
          <p:cNvPicPr>
            <a:picLocks noChangeAspect="1" noChangeArrowheads="1" noCrop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948264" y="0"/>
            <a:ext cx="1981200" cy="182245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8F830A-54D2-49BE-BFE3-D05CE5F434A0}" type="slidenum">
              <a:rPr lang="ru-RU"/>
              <a:pPr/>
              <a:t>3</a:t>
            </a:fld>
            <a:endParaRPr lang="ru-RU"/>
          </a:p>
        </p:txBody>
      </p:sp>
      <p:pic>
        <p:nvPicPr>
          <p:cNvPr id="47111" name="Picture 7" descr="250px-Ayasofya_2006-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876800" y="457200"/>
            <a:ext cx="4013200" cy="3017838"/>
          </a:xfrm>
          <a:prstGeom prst="rect">
            <a:avLst/>
          </a:prstGeom>
          <a:noFill/>
        </p:spPr>
      </p:pic>
      <p:sp>
        <p:nvSpPr>
          <p:cNvPr id="4710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ru-RU" b="1" i="1" dirty="0"/>
              <a:t>Начала начал.</a:t>
            </a:r>
          </a:p>
        </p:txBody>
      </p:sp>
      <p:sp>
        <p:nvSpPr>
          <p:cNvPr id="4710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81000" y="3505200"/>
            <a:ext cx="8153400" cy="4114800"/>
          </a:xfrm>
        </p:spPr>
        <p:txBody>
          <a:bodyPr/>
          <a:lstStyle/>
          <a:p>
            <a:pPr marL="0" indent="0">
              <a:buFont typeface="Wingdings" pitchFamily="2" charset="2"/>
              <a:buNone/>
            </a:pPr>
            <a:r>
              <a:rPr lang="ru-RU" sz="2000" b="0"/>
              <a:t>Моравии. Ростислав обратился к византийскому императору Михаилу III  и константинопольскому патриарху Фотию с просьбой прислать в Моравию просветителей, которые могли бы составить славянскую азбуку и перевести на их родной язык Святое Писание и молитвы. В моравских церквах богослужение совершалось по латыни. А многие ли славяне знали латинский язык? Почти все стоявшие в церкви не понимали того, что читалось и пелось, и не могли сами прочитать ни одной строки из Христова Евангелия.</a:t>
            </a:r>
          </a:p>
        </p:txBody>
      </p:sp>
      <p:sp>
        <p:nvSpPr>
          <p:cNvPr id="47112" name="Text Box 8"/>
          <p:cNvSpPr txBox="1">
            <a:spLocks noChangeArrowheads="1"/>
          </p:cNvSpPr>
          <p:nvPr/>
        </p:nvSpPr>
        <p:spPr bwMode="auto">
          <a:xfrm>
            <a:off x="228600" y="1981200"/>
            <a:ext cx="5257800" cy="1616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177800" indent="-177800" algn="l">
              <a:spcBef>
                <a:spcPct val="50000"/>
              </a:spcBef>
            </a:pPr>
            <a:r>
              <a:rPr lang="ru-RU" sz="2000" dirty="0">
                <a:latin typeface="Arial" charset="0"/>
              </a:rPr>
              <a:t>История русской письменности началась в 862 г., когда в столице Византийской империи Константинополе появились посланцы от князя Ростислава – правителя славянского государства 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71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27D7FB-5066-4112-8D08-8F59CF6877B8}" type="slidenum">
              <a:rPr lang="ru-RU"/>
              <a:pPr/>
              <a:t>4</a:t>
            </a:fld>
            <a:endParaRPr lang="ru-RU"/>
          </a:p>
        </p:txBody>
      </p:sp>
      <p:sp>
        <p:nvSpPr>
          <p:cNvPr id="28676" name="Rectangle 1028"/>
          <p:cNvSpPr>
            <a:spLocks noGrp="1" noChangeArrowheads="1"/>
          </p:cNvSpPr>
          <p:nvPr>
            <p:ph type="title"/>
          </p:nvPr>
        </p:nvSpPr>
        <p:spPr>
          <a:xfrm>
            <a:off x="506413" y="369888"/>
            <a:ext cx="7772400" cy="1143000"/>
          </a:xfrm>
        </p:spPr>
        <p:txBody>
          <a:bodyPr/>
          <a:lstStyle/>
          <a:p>
            <a:r>
              <a:rPr lang="ru-RU" b="1" i="1"/>
              <a:t>Начала начал.</a:t>
            </a:r>
          </a:p>
        </p:txBody>
      </p:sp>
      <p:sp>
        <p:nvSpPr>
          <p:cNvPr id="28677" name="Rectangle 1029"/>
          <p:cNvSpPr>
            <a:spLocks noGrp="1" noChangeArrowheads="1"/>
          </p:cNvSpPr>
          <p:nvPr>
            <p:ph type="body" idx="1"/>
          </p:nvPr>
        </p:nvSpPr>
        <p:spPr>
          <a:xfrm>
            <a:off x="228600" y="3048000"/>
            <a:ext cx="8686800" cy="4114800"/>
          </a:xfrm>
        </p:spPr>
        <p:txBody>
          <a:bodyPr/>
          <a:lstStyle/>
          <a:p>
            <a:pPr marL="0" indent="360363" algn="just">
              <a:buFont typeface="Wingdings" pitchFamily="2" charset="2"/>
              <a:buNone/>
            </a:pPr>
            <a:r>
              <a:rPr lang="ru-RU" sz="2000" b="0"/>
              <a:t>Они и стали просветителями славян и создателями славянской азбуки, ставшей впоследствии основой современного русского алфавита. Братья родились в македонском городе Салоники (Солуни), относившемся тогда к Византийской империи. Их отец Лев был греком и служил в византийском войске, о матери – Марии – почти ничего неизвестно, хотя некоторые авторы полагают, что она была болгаркой. Старший сын Мефодий (всего у Льва и Марии, по сведениям «Жития Кирилла и Мефодия», было семь человек детей, имена пятерых  неизвестны) родился в 820 г., младший Константин, в монашестве Кирилл, родился в 826 г. </a:t>
            </a:r>
          </a:p>
        </p:txBody>
      </p:sp>
      <p:sp>
        <p:nvSpPr>
          <p:cNvPr id="28679" name="Text Box 1031"/>
          <p:cNvSpPr txBox="1">
            <a:spLocks noChangeArrowheads="1"/>
          </p:cNvSpPr>
          <p:nvPr/>
        </p:nvSpPr>
        <p:spPr bwMode="auto">
          <a:xfrm>
            <a:off x="228600" y="1828800"/>
            <a:ext cx="5105400" cy="1311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indent="360363" algn="just">
              <a:spcBef>
                <a:spcPct val="50000"/>
              </a:spcBef>
            </a:pPr>
            <a:r>
              <a:rPr lang="ru-RU" sz="2000">
                <a:latin typeface="Arial" charset="0"/>
              </a:rPr>
              <a:t>Патриарх Фотий направил в Моравию (территория нынешней Чехии) двух миссионеров, братьев Мефодия и Константина.</a:t>
            </a:r>
          </a:p>
        </p:txBody>
      </p:sp>
      <p:pic>
        <p:nvPicPr>
          <p:cNvPr id="28681" name="Picture 1033" descr="250px-CZ-cleneni-Morava-wl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084763" y="117475"/>
            <a:ext cx="3754437" cy="2162175"/>
          </a:xfrm>
          <a:prstGeom prst="rect">
            <a:avLst/>
          </a:prstGeom>
          <a:noFill/>
        </p:spPr>
      </p:pic>
      <p:sp>
        <p:nvSpPr>
          <p:cNvPr id="28682" name="Text Box 1034"/>
          <p:cNvSpPr txBox="1">
            <a:spLocks noChangeArrowheads="1"/>
          </p:cNvSpPr>
          <p:nvPr/>
        </p:nvSpPr>
        <p:spPr bwMode="auto">
          <a:xfrm>
            <a:off x="7162800" y="1676400"/>
            <a:ext cx="13716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l">
              <a:spcBef>
                <a:spcPct val="50000"/>
              </a:spcBef>
            </a:pPr>
            <a:r>
              <a:rPr lang="ru-RU"/>
              <a:t>Моравия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86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48364E-37ED-46AD-AF7E-AC089A60EB3E}" type="slidenum">
              <a:rPr lang="ru-RU"/>
              <a:pPr/>
              <a:t>5</a:t>
            </a:fld>
            <a:endParaRPr lang="ru-RU"/>
          </a:p>
        </p:txBody>
      </p:sp>
      <p:sp>
        <p:nvSpPr>
          <p:cNvPr id="5017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ru-RU" b="1" i="1"/>
              <a:t>Мефодий.</a:t>
            </a:r>
          </a:p>
        </p:txBody>
      </p:sp>
      <p:sp>
        <p:nvSpPr>
          <p:cNvPr id="5017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52400" y="1905000"/>
            <a:ext cx="5257800" cy="3429000"/>
          </a:xfrm>
        </p:spPr>
        <p:txBody>
          <a:bodyPr/>
          <a:lstStyle/>
          <a:p>
            <a:pPr marL="177800" indent="-177800">
              <a:buFont typeface="Wingdings" pitchFamily="2" charset="2"/>
              <a:buNone/>
            </a:pPr>
            <a:r>
              <a:rPr lang="ru-RU" sz="2000" b="0"/>
              <a:t>Первоначально жизненные пути братьев разошлись. Мефодий поступил на военную службу, продолжая семейную традицию, и сделал успешную военную карьеру. Он был высок ростом, красив лицом и крепок телом, характер имел волевой и горячий. Еще молодым человеком он отличился в военных действиях, и император пожаловал ему в управление Стримонскую</a:t>
            </a:r>
          </a:p>
        </p:txBody>
      </p:sp>
      <p:pic>
        <p:nvPicPr>
          <p:cNvPr id="50181" name="Picture 5" descr="Мефодий Моравский">
            <a:hlinkClick r:id="rId2"/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562600" y="228600"/>
            <a:ext cx="3200400" cy="4800600"/>
          </a:xfrm>
          <a:prstGeom prst="rect">
            <a:avLst/>
          </a:prstGeom>
          <a:noFill/>
        </p:spPr>
      </p:pic>
      <p:sp>
        <p:nvSpPr>
          <p:cNvPr id="50182" name="Text Box 6"/>
          <p:cNvSpPr txBox="1">
            <a:spLocks noChangeArrowheads="1"/>
          </p:cNvSpPr>
          <p:nvPr/>
        </p:nvSpPr>
        <p:spPr bwMode="auto">
          <a:xfrm>
            <a:off x="304800" y="4953000"/>
            <a:ext cx="8610600" cy="1768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l" eaLnBrk="1" hangingPunct="1">
              <a:spcBef>
                <a:spcPct val="20000"/>
              </a:spcBef>
              <a:buClr>
                <a:schemeClr val="accent2"/>
              </a:buClr>
              <a:buSzPct val="80000"/>
              <a:buFont typeface="Wingdings" pitchFamily="2" charset="2"/>
              <a:buNone/>
            </a:pPr>
            <a:r>
              <a:rPr lang="ru-RU" sz="2000">
                <a:latin typeface="Arial" charset="0"/>
              </a:rPr>
              <a:t>область, населенную славянами. Для всех стали полной неожиданностью внезапный уход Мефодия в отставку и принятие им монашеского пострига. «Не в мирских почестях благо нашей души», – говорил он. </a:t>
            </a:r>
          </a:p>
          <a:p>
            <a:pPr algn="l">
              <a:spcBef>
                <a:spcPct val="50000"/>
              </a:spcBef>
            </a:pPr>
            <a:endParaRPr lang="ru-RU" sz="2000">
              <a:latin typeface="Arial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01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87773F-B3C2-4EB4-9A38-EB5C36A90C35}" type="slidenum">
              <a:rPr lang="ru-RU"/>
              <a:pPr/>
              <a:t>6</a:t>
            </a:fld>
            <a:endParaRPr lang="ru-RU"/>
          </a:p>
        </p:txBody>
      </p:sp>
      <p:sp>
        <p:nvSpPr>
          <p:cNvPr id="5120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ru-RU" b="1" i="1"/>
              <a:t>Кирилл.</a:t>
            </a:r>
          </a:p>
        </p:txBody>
      </p:sp>
      <p:sp>
        <p:nvSpPr>
          <p:cNvPr id="5120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0" y="1828800"/>
            <a:ext cx="4800600" cy="3200400"/>
          </a:xfrm>
        </p:spPr>
        <p:txBody>
          <a:bodyPr/>
          <a:lstStyle/>
          <a:p>
            <a:pPr marL="266700" indent="-266700">
              <a:buFont typeface="Wingdings" pitchFamily="2" charset="2"/>
              <a:buNone/>
            </a:pPr>
            <a:r>
              <a:rPr lang="ru-RU" sz="2000" b="0"/>
              <a:t>Константин же с самого начала пошел по ученой стезе. С детства он отличался слабым здоровьем, телесные упражнения и детские забавы его не интересовали, зато мальчик любил размышлять, читать и рано проявил способности ко всяким наукам. Он получил прекрасное образование в Константинополе. </a:t>
            </a:r>
          </a:p>
        </p:txBody>
      </p:sp>
      <p:pic>
        <p:nvPicPr>
          <p:cNvPr id="51205" name="Picture 5" descr="Кирилл, учитель Словенский">
            <a:hlinkClick r:id="rId2"/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043488" y="228600"/>
            <a:ext cx="3652837" cy="4800600"/>
          </a:xfrm>
          <a:prstGeom prst="rect">
            <a:avLst/>
          </a:prstGeom>
          <a:noFill/>
        </p:spPr>
      </p:pic>
      <p:sp>
        <p:nvSpPr>
          <p:cNvPr id="51206" name="Text Box 6"/>
          <p:cNvSpPr txBox="1">
            <a:spLocks noChangeArrowheads="1"/>
          </p:cNvSpPr>
          <p:nvPr/>
        </p:nvSpPr>
        <p:spPr bwMode="auto">
          <a:xfrm>
            <a:off x="304800" y="4953000"/>
            <a:ext cx="8839200" cy="1920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l"/>
            <a:r>
              <a:rPr lang="ru-RU" sz="2000">
                <a:latin typeface="Arial" charset="0"/>
              </a:rPr>
              <a:t>С начала 850-х годов Константин начал миссионерскую деятельность в соседних странах, где проповедовал христианство. Поездки в Болгарию, Сирию и другие страны очень много дали Константину в плане изучения языков и культур этих народов. Так, он овладел древнееврейским письмом, которым воспользовался впоследствии при создании славянской азбуки.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12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AF32A0-E35B-41D6-82F9-B69B44FD7709}" type="slidenum">
              <a:rPr lang="ru-RU"/>
              <a:pPr/>
              <a:t>7</a:t>
            </a:fld>
            <a:endParaRPr lang="ru-RU"/>
          </a:p>
        </p:txBody>
      </p:sp>
      <p:pic>
        <p:nvPicPr>
          <p:cNvPr id="52229" name="Picture 5" descr="Святители Кирилл и Мефодий">
            <a:hlinkClick r:id="rId2"/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075363" y="304800"/>
            <a:ext cx="2840037" cy="4343400"/>
          </a:xfrm>
          <a:prstGeom prst="rect">
            <a:avLst/>
          </a:prstGeom>
          <a:noFill/>
        </p:spPr>
      </p:pic>
      <p:sp>
        <p:nvSpPr>
          <p:cNvPr id="52226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533400"/>
            <a:ext cx="7772400" cy="1143000"/>
          </a:xfrm>
        </p:spPr>
        <p:txBody>
          <a:bodyPr/>
          <a:lstStyle/>
          <a:p>
            <a:r>
              <a:rPr lang="ru-RU" b="1" i="1"/>
              <a:t>Братья</a:t>
            </a:r>
            <a:r>
              <a:rPr lang="ru-RU"/>
              <a:t>.</a:t>
            </a:r>
          </a:p>
        </p:txBody>
      </p:sp>
      <p:sp>
        <p:nvSpPr>
          <p:cNvPr id="5222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0" y="1752600"/>
            <a:ext cx="6172200" cy="3505200"/>
          </a:xfrm>
        </p:spPr>
        <p:txBody>
          <a:bodyPr/>
          <a:lstStyle/>
          <a:p>
            <a:pPr marL="177800" indent="-177800">
              <a:lnSpc>
                <a:spcPct val="90000"/>
              </a:lnSpc>
              <a:buFont typeface="Wingdings" pitchFamily="2" charset="2"/>
              <a:buNone/>
            </a:pPr>
            <a:r>
              <a:rPr lang="ru-RU" sz="2000" b="0"/>
              <a:t>Характер и жизнь братьев сходны. Они оба жили в основном духовной жизнью, не придавая значения ни богатству, ни славе,  ни карьере. Они не имели семьи, постоянного пристанища и даже оба умерли на чужбине. Младший брат создал славянскую  азбуку, заложил основы славянской письменности. Старший практически развил созданное младшим. Младший был талантливым ученым, философом,  тонким филологом, старший – способным организатором и практическим деятелем. </a:t>
            </a:r>
            <a:r>
              <a:rPr lang="ru-RU" sz="2000"/>
              <a:t> </a:t>
            </a:r>
          </a:p>
        </p:txBody>
      </p:sp>
      <p:sp>
        <p:nvSpPr>
          <p:cNvPr id="52230" name="Text Box 6"/>
          <p:cNvSpPr txBox="1">
            <a:spLocks noChangeArrowheads="1"/>
          </p:cNvSpPr>
          <p:nvPr/>
        </p:nvSpPr>
        <p:spPr bwMode="auto">
          <a:xfrm>
            <a:off x="152400" y="4813300"/>
            <a:ext cx="8610600" cy="2044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l" eaLnBrk="1" hangingPunct="1">
              <a:lnSpc>
                <a:spcPct val="90000"/>
              </a:lnSpc>
              <a:spcBef>
                <a:spcPct val="20000"/>
              </a:spcBef>
              <a:buClr>
                <a:schemeClr val="accent2"/>
              </a:buClr>
              <a:buSzPct val="80000"/>
              <a:buFont typeface="Wingdings" pitchFamily="2" charset="2"/>
              <a:buNone/>
            </a:pPr>
            <a:r>
              <a:rPr lang="ru-RU" sz="2000">
                <a:latin typeface="Arial" charset="0"/>
              </a:rPr>
              <a:t>Когда император Византии предложил Константину поездку в Моравию, тот ответил: «Немощен я телом и боле, но с радостью пойду в моравскую землю, ибо просвещение народа без письмен его языка подобно попытке писать на воде!» Вместе с ним туда поехал и Мефодий. В 863 г. братья прибыли в столицу Моравского государства – город Велеград, где и приступили к созданию азбуки.</a:t>
            </a:r>
          </a:p>
          <a:p>
            <a:pPr algn="l"/>
            <a:endParaRPr lang="ru-RU" sz="2000">
              <a:latin typeface="Arial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2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22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0E93BE-DDA3-46DA-B2CF-ECA947271187}" type="slidenum">
              <a:rPr lang="ru-RU"/>
              <a:pPr/>
              <a:t>8</a:t>
            </a:fld>
            <a:endParaRPr lang="ru-RU"/>
          </a:p>
        </p:txBody>
      </p:sp>
      <p:sp>
        <p:nvSpPr>
          <p:cNvPr id="4813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ru-RU" b="1" i="1"/>
              <a:t>Две азбуки.</a:t>
            </a:r>
          </a:p>
        </p:txBody>
      </p:sp>
      <p:sp>
        <p:nvSpPr>
          <p:cNvPr id="4813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52400" y="1981200"/>
            <a:ext cx="8610600" cy="4114800"/>
          </a:xfrm>
        </p:spPr>
        <p:txBody>
          <a:bodyPr/>
          <a:lstStyle/>
          <a:p>
            <a:pPr>
              <a:buFont typeface="Wingdings" pitchFamily="2" charset="2"/>
              <a:buNone/>
            </a:pPr>
            <a:r>
              <a:rPr lang="ru-RU" sz="2000" b="0"/>
              <a:t>Нам известны две славянские азбуки: одна называется по имени Кирилла </a:t>
            </a:r>
            <a:r>
              <a:rPr lang="ru-RU" sz="3600" i="1" u="sng"/>
              <a:t>кириллицей</a:t>
            </a:r>
            <a:r>
              <a:rPr lang="ru-RU" sz="2000" b="0"/>
              <a:t>, другая именуется     </a:t>
            </a:r>
            <a:r>
              <a:rPr lang="ru-RU" sz="3600" i="1" u="sng"/>
              <a:t>глаголицей</a:t>
            </a:r>
            <a:r>
              <a:rPr lang="ru-RU" sz="2000" b="0"/>
              <a:t>, от слова «глаголати», то есть «говорить». Истоки буквенного состава кириллицы очевидны – это греческое письмо, использовавшееся в то время в Византийской империи. Прототип глаголических букв до сих пор не определен. На этот счет выдвигались разнообразные гипотезы. </a:t>
            </a:r>
          </a:p>
        </p:txBody>
      </p:sp>
      <p:pic>
        <p:nvPicPr>
          <p:cNvPr id="48134" name="Picture 6" descr="Безымянный"/>
          <p:cNvPicPr>
            <a:picLocks noChangeAspect="1" noChangeArrowheads="1"/>
          </p:cNvPicPr>
          <p:nvPr/>
        </p:nvPicPr>
        <p:blipFill>
          <a:blip r:embed="rId2" cstate="print"/>
          <a:srcRect l="-209" r="80652" b="71083"/>
          <a:stretch>
            <a:fillRect/>
          </a:stretch>
        </p:blipFill>
        <p:spPr bwMode="auto">
          <a:xfrm>
            <a:off x="6592888" y="206375"/>
            <a:ext cx="1870075" cy="1728788"/>
          </a:xfrm>
          <a:prstGeom prst="rect">
            <a:avLst/>
          </a:prstGeom>
          <a:noFill/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2DF623-A949-4C64-B6BF-408D49F80516}" type="slidenum">
              <a:rPr lang="ru-RU"/>
              <a:pPr/>
              <a:t>9</a:t>
            </a:fld>
            <a:endParaRPr lang="ru-RU"/>
          </a:p>
        </p:txBody>
      </p:sp>
      <p:sp>
        <p:nvSpPr>
          <p:cNvPr id="49154" name="Rectangle 2"/>
          <p:cNvSpPr>
            <a:spLocks noGrp="1" noChangeArrowheads="1"/>
          </p:cNvSpPr>
          <p:nvPr>
            <p:ph type="title"/>
          </p:nvPr>
        </p:nvSpPr>
        <p:spPr>
          <a:xfrm>
            <a:off x="736600" y="520700"/>
            <a:ext cx="2870200" cy="1143000"/>
          </a:xfrm>
        </p:spPr>
        <p:txBody>
          <a:bodyPr>
            <a:normAutofit fontScale="90000"/>
          </a:bodyPr>
          <a:lstStyle/>
          <a:p>
            <a:r>
              <a:rPr lang="ru-RU" b="1" i="1"/>
              <a:t>Гипотезы.</a:t>
            </a:r>
          </a:p>
        </p:txBody>
      </p:sp>
      <p:pic>
        <p:nvPicPr>
          <p:cNvPr id="49156" name="Picture 4" descr="отккрытая книга"/>
          <p:cNvPicPr>
            <a:picLocks noChangeAspect="1" noChangeArrowheads="1" noCrop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38200" y="1752600"/>
            <a:ext cx="2362200" cy="1403350"/>
          </a:xfrm>
          <a:prstGeom prst="rect">
            <a:avLst/>
          </a:prstGeom>
          <a:noFill/>
        </p:spPr>
      </p:pic>
      <p:sp>
        <p:nvSpPr>
          <p:cNvPr id="49166" name="AutoShape 14"/>
          <p:cNvSpPr>
            <a:spLocks noChangeArrowheads="1"/>
          </p:cNvSpPr>
          <p:nvPr/>
        </p:nvSpPr>
        <p:spPr bwMode="auto">
          <a:xfrm>
            <a:off x="5029200" y="2971800"/>
            <a:ext cx="3886200" cy="1371600"/>
          </a:xfrm>
          <a:prstGeom prst="cloudCallout">
            <a:avLst>
              <a:gd name="adj1" fmla="val -87296"/>
              <a:gd name="adj2" fmla="val -90162"/>
            </a:avLst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pPr eaLnBrk="1" hangingPunct="1">
              <a:spcBef>
                <a:spcPct val="20000"/>
              </a:spcBef>
              <a:buClr>
                <a:schemeClr val="accent2"/>
              </a:buClr>
              <a:buSzPct val="80000"/>
              <a:buFont typeface="Wingdings" pitchFamily="2" charset="2"/>
              <a:buNone/>
            </a:pPr>
            <a:r>
              <a:rPr lang="ru-RU" b="1">
                <a:solidFill>
                  <a:schemeClr val="bg2"/>
                </a:solidFill>
                <a:latin typeface="Arial" charset="0"/>
              </a:rPr>
              <a:t>Кирилл и Мефодий создали именно глаголицу</a:t>
            </a:r>
          </a:p>
          <a:p>
            <a:endParaRPr lang="ru-RU">
              <a:solidFill>
                <a:schemeClr val="bg2"/>
              </a:solidFill>
              <a:latin typeface="Arial" charset="0"/>
            </a:endParaRPr>
          </a:p>
        </p:txBody>
      </p:sp>
      <p:sp>
        <p:nvSpPr>
          <p:cNvPr id="49167" name="AutoShape 15"/>
          <p:cNvSpPr>
            <a:spLocks noChangeArrowheads="1"/>
          </p:cNvSpPr>
          <p:nvPr/>
        </p:nvSpPr>
        <p:spPr bwMode="auto">
          <a:xfrm>
            <a:off x="3733800" y="228600"/>
            <a:ext cx="4953000" cy="1600200"/>
          </a:xfrm>
          <a:prstGeom prst="cloudCallout">
            <a:avLst>
              <a:gd name="adj1" fmla="val -63111"/>
              <a:gd name="adj2" fmla="val 58431"/>
            </a:avLst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r>
              <a:rPr lang="ru-RU" b="1">
                <a:solidFill>
                  <a:schemeClr val="bg2"/>
                </a:solidFill>
                <a:latin typeface="Arial" charset="0"/>
              </a:rPr>
              <a:t>глаголица развилась у славян естественным путем задолго до миссии Константина и Мефодия</a:t>
            </a:r>
          </a:p>
        </p:txBody>
      </p:sp>
      <p:sp>
        <p:nvSpPr>
          <p:cNvPr id="49168" name="AutoShape 16"/>
          <p:cNvSpPr>
            <a:spLocks noChangeArrowheads="1"/>
          </p:cNvSpPr>
          <p:nvPr/>
        </p:nvSpPr>
        <p:spPr bwMode="auto">
          <a:xfrm>
            <a:off x="228600" y="4495800"/>
            <a:ext cx="5715000" cy="1752600"/>
          </a:xfrm>
          <a:prstGeom prst="cloudCallout">
            <a:avLst>
              <a:gd name="adj1" fmla="val -4917"/>
              <a:gd name="adj2" fmla="val -149546"/>
            </a:avLst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r>
              <a:rPr lang="ru-RU" b="1"/>
              <a:t> </a:t>
            </a:r>
            <a:r>
              <a:rPr lang="ru-RU" b="1">
                <a:solidFill>
                  <a:schemeClr val="bg2"/>
                </a:solidFill>
                <a:latin typeface="Arial" charset="0"/>
              </a:rPr>
              <a:t>глаголица - азбука,  созданная в результате индивидуального творчества ее</a:t>
            </a:r>
            <a:r>
              <a:rPr lang="ru-RU" b="1">
                <a:solidFill>
                  <a:schemeClr val="bg2"/>
                </a:solidFill>
              </a:rPr>
              <a:t> </a:t>
            </a:r>
            <a:r>
              <a:rPr lang="ru-RU" b="1">
                <a:solidFill>
                  <a:schemeClr val="bg2"/>
                </a:solidFill>
                <a:latin typeface="Arial" charset="0"/>
              </a:rPr>
              <a:t>составителей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1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91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1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91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1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491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9166" grpId="0" animBg="1"/>
      <p:bldP spid="49167" grpId="0" animBg="1"/>
      <p:bldP spid="49168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92DB51-4D58-436D-95F8-73E3E44D3CE0}" type="slidenum">
              <a:rPr lang="ru-RU"/>
              <a:pPr/>
              <a:t>10</a:t>
            </a:fld>
            <a:endParaRPr lang="ru-RU"/>
          </a:p>
        </p:txBody>
      </p:sp>
      <p:sp>
        <p:nvSpPr>
          <p:cNvPr id="27653" name="Rectangle 5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ru-RU" b="1" i="1"/>
              <a:t>Первые надписи.</a:t>
            </a:r>
          </a:p>
        </p:txBody>
      </p:sp>
      <p:sp>
        <p:nvSpPr>
          <p:cNvPr id="27654" name="Text Box 6"/>
          <p:cNvSpPr txBox="1">
            <a:spLocks noChangeArrowheads="1"/>
          </p:cNvSpPr>
          <p:nvPr/>
        </p:nvSpPr>
        <p:spPr bwMode="auto">
          <a:xfrm>
            <a:off x="3352800" y="1981200"/>
            <a:ext cx="5181600" cy="4467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177800" indent="-177800" algn="l">
              <a:spcBef>
                <a:spcPct val="50000"/>
              </a:spcBef>
            </a:pPr>
            <a:r>
              <a:rPr lang="ru-RU" sz="2000">
                <a:latin typeface="Arial" charset="0"/>
              </a:rPr>
              <a:t>Первые дошедшие до нас надписи на кириллице и глаголице датируются примерно одним и тем же временем – рубежом IX-X вв. Но кириллица была распространена преимущественно у восточных и южных славян, а глаголица – у южных и западных. На основе кириллицы были созданы многие современные славянские (и не только славянские) алфавиты, глаголица же оказалась абсолютно мертвой азбукой, из которой не «выросла» ни одна из современных систем письма.</a:t>
            </a:r>
          </a:p>
          <a:p>
            <a:pPr marL="177800" indent="-177800" algn="l">
              <a:spcBef>
                <a:spcPct val="50000"/>
              </a:spcBef>
            </a:pPr>
            <a:r>
              <a:rPr lang="ru-RU"/>
              <a:t> </a:t>
            </a:r>
          </a:p>
        </p:txBody>
      </p:sp>
      <p:pic>
        <p:nvPicPr>
          <p:cNvPr id="27655" name="Picture 7" descr="29-2004-138-0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81000" y="1676400"/>
            <a:ext cx="2667000" cy="2209800"/>
          </a:xfrm>
          <a:prstGeom prst="rect">
            <a:avLst/>
          </a:prstGeom>
          <a:noFill/>
        </p:spPr>
      </p:pic>
      <p:pic>
        <p:nvPicPr>
          <p:cNvPr id="27656" name="Picture 8" descr="29-2004-138-07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57200" y="4114800"/>
            <a:ext cx="2590800" cy="2397125"/>
          </a:xfrm>
          <a:prstGeom prst="rect">
            <a:avLst/>
          </a:prstGeom>
          <a:noFill/>
        </p:spPr>
      </p:pic>
      <p:pic>
        <p:nvPicPr>
          <p:cNvPr id="27657" name="Picture 9" descr="01"/>
          <p:cNvPicPr>
            <a:picLocks noChangeAspect="1" noChangeArrowheads="1" noCrop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019800" y="228600"/>
            <a:ext cx="2667000" cy="1752600"/>
          </a:xfrm>
          <a:prstGeom prst="rect">
            <a:avLst/>
          </a:prstGeom>
          <a:noFill/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76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276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60CB2D-AEDE-432E-9ACE-086CB35C6B3B}" type="slidenum">
              <a:rPr lang="ru-RU"/>
              <a:pPr/>
              <a:t>11</a:t>
            </a:fld>
            <a:endParaRPr lang="ru-RU"/>
          </a:p>
        </p:txBody>
      </p:sp>
      <p:sp>
        <p:nvSpPr>
          <p:cNvPr id="29700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ru-RU" b="1" i="1"/>
              <a:t>Состав кириллицы.</a:t>
            </a:r>
          </a:p>
        </p:txBody>
      </p:sp>
      <p:sp>
        <p:nvSpPr>
          <p:cNvPr id="29701" name="Rectangle 5"/>
          <p:cNvSpPr>
            <a:spLocks noGrp="1" noChangeArrowheads="1"/>
          </p:cNvSpPr>
          <p:nvPr>
            <p:ph type="body" idx="1"/>
          </p:nvPr>
        </p:nvSpPr>
        <p:spPr>
          <a:xfrm>
            <a:off x="304800" y="1905000"/>
            <a:ext cx="8458200" cy="4114800"/>
          </a:xfrm>
        </p:spPr>
        <p:txBody>
          <a:bodyPr/>
          <a:lstStyle/>
          <a:p>
            <a:pPr>
              <a:lnSpc>
                <a:spcPct val="80000"/>
              </a:lnSpc>
            </a:pPr>
            <a:r>
              <a:rPr lang="ru-RU" sz="2000" b="0"/>
              <a:t>В кириллическом алфавите было </a:t>
            </a:r>
            <a:r>
              <a:rPr lang="ru-RU" sz="2000" b="0">
                <a:hlinkClick r:id="rId3" action="ppaction://hlinksldjump"/>
              </a:rPr>
              <a:t>43 буквы. </a:t>
            </a:r>
            <a:r>
              <a:rPr lang="ru-RU" sz="2000" b="0"/>
              <a:t>Основой для 26 кириллических букв послужил греческий алфавит.</a:t>
            </a:r>
          </a:p>
          <a:p>
            <a:pPr>
              <a:lnSpc>
                <a:spcPct val="80000"/>
              </a:lnSpc>
            </a:pPr>
            <a:r>
              <a:rPr lang="ru-RU" sz="2000" b="0"/>
              <a:t>Часть букв отличались от современных по написанию. </a:t>
            </a:r>
          </a:p>
          <a:p>
            <a:pPr>
              <a:lnSpc>
                <a:spcPct val="80000"/>
              </a:lnSpc>
            </a:pPr>
            <a:r>
              <a:rPr lang="ru-RU" sz="2000" b="0"/>
              <a:t>Некоторые звуки обозначались двумя буквами. Впрочем, следует отметить, что возможно когда-то в славянских языках звуки, обозначавшиеся такими «парными» буквами, все-таки фонетически различались.</a:t>
            </a:r>
          </a:p>
          <a:p>
            <a:pPr>
              <a:lnSpc>
                <a:spcPct val="80000"/>
              </a:lnSpc>
            </a:pPr>
            <a:r>
              <a:rPr lang="ru-RU" sz="2000" b="0"/>
              <a:t>Из греческого были заимствованы такие буквы …</a:t>
            </a:r>
          </a:p>
          <a:p>
            <a:pPr>
              <a:lnSpc>
                <a:spcPct val="80000"/>
              </a:lnSpc>
            </a:pPr>
            <a:r>
              <a:rPr lang="ru-RU" sz="2000" b="0"/>
              <a:t>Четыре буквы составители кириллицы создали из букв древнееврейского алфавита.</a:t>
            </a:r>
          </a:p>
          <a:p>
            <a:pPr>
              <a:lnSpc>
                <a:spcPct val="80000"/>
              </a:lnSpc>
            </a:pPr>
            <a:r>
              <a:rPr lang="ru-RU" sz="2000" b="0"/>
              <a:t>С помощью кириллических букв обозначались и цифры. Эта система была заимствована из греческой и называлась «буквенной цифирью», в которой определенные буквы означали единицы, десятки и сотни, а из их сочетаний получались многозначные числа. </a:t>
            </a:r>
          </a:p>
          <a:p>
            <a:pPr>
              <a:lnSpc>
                <a:spcPct val="80000"/>
              </a:lnSpc>
            </a:pPr>
            <a:r>
              <a:rPr lang="ru-RU" sz="2000" b="0"/>
              <a:t>Несколько букв создали индивидуально…</a:t>
            </a:r>
            <a:r>
              <a:rPr lang="ru-RU" sz="2000"/>
              <a:t> </a:t>
            </a:r>
            <a:endParaRPr lang="ru-RU" sz="2000" b="0"/>
          </a:p>
          <a:p>
            <a:pPr>
              <a:lnSpc>
                <a:spcPct val="80000"/>
              </a:lnSpc>
              <a:buFont typeface="Wingdings" pitchFamily="2" charset="2"/>
              <a:buNone/>
            </a:pPr>
            <a:endParaRPr lang="ru-RU" sz="2000" b="0"/>
          </a:p>
        </p:txBody>
      </p:sp>
      <p:sp>
        <p:nvSpPr>
          <p:cNvPr id="29707" name="Text Box 11"/>
          <p:cNvSpPr txBox="1">
            <a:spLocks noChangeArrowheads="1"/>
          </p:cNvSpPr>
          <p:nvPr/>
        </p:nvSpPr>
        <p:spPr bwMode="auto">
          <a:xfrm>
            <a:off x="4495800" y="2743200"/>
            <a:ext cx="3657600" cy="969963"/>
          </a:xfrm>
          <a:prstGeom prst="rect">
            <a:avLst/>
          </a:prstGeom>
          <a:solidFill>
            <a:schemeClr val="accent1"/>
          </a:solidFill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eaLnBrk="1" hangingPunct="1">
              <a:lnSpc>
                <a:spcPct val="80000"/>
              </a:lnSpc>
              <a:spcBef>
                <a:spcPct val="20000"/>
              </a:spcBef>
              <a:buClr>
                <a:schemeClr val="accent2"/>
              </a:buClr>
              <a:buSzPct val="80000"/>
              <a:buFont typeface="Wingdings" pitchFamily="2" charset="2"/>
              <a:buNone/>
            </a:pPr>
            <a:r>
              <a:rPr lang="ru-RU" sz="3200" b="1">
                <a:solidFill>
                  <a:schemeClr val="bg2"/>
                </a:solidFill>
              </a:rPr>
              <a:t>И писалось как Н</a:t>
            </a:r>
          </a:p>
          <a:p>
            <a:pPr eaLnBrk="1" hangingPunct="1">
              <a:lnSpc>
                <a:spcPct val="80000"/>
              </a:lnSpc>
              <a:spcBef>
                <a:spcPct val="20000"/>
              </a:spcBef>
              <a:buClr>
                <a:schemeClr val="accent2"/>
              </a:buClr>
              <a:buSzPct val="80000"/>
              <a:buFont typeface="Wingdings" pitchFamily="2" charset="2"/>
              <a:buNone/>
            </a:pPr>
            <a:r>
              <a:rPr lang="ru-RU" sz="3200" b="1">
                <a:solidFill>
                  <a:schemeClr val="bg2"/>
                </a:solidFill>
              </a:rPr>
              <a:t> Н – как N</a:t>
            </a:r>
            <a:endParaRPr lang="ru-RU" sz="3200">
              <a:solidFill>
                <a:schemeClr val="bg2"/>
              </a:solidFill>
            </a:endParaRPr>
          </a:p>
        </p:txBody>
      </p:sp>
      <p:sp>
        <p:nvSpPr>
          <p:cNvPr id="29708" name="Text Box 12"/>
          <p:cNvSpPr txBox="1">
            <a:spLocks noChangeArrowheads="1"/>
          </p:cNvSpPr>
          <p:nvPr/>
        </p:nvSpPr>
        <p:spPr bwMode="auto">
          <a:xfrm>
            <a:off x="4419600" y="2743200"/>
            <a:ext cx="4495800" cy="1457325"/>
          </a:xfrm>
          <a:prstGeom prst="rect">
            <a:avLst/>
          </a:prstGeom>
          <a:solidFill>
            <a:schemeClr val="accent1"/>
          </a:solidFill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l" eaLnBrk="1" hangingPunct="1">
              <a:lnSpc>
                <a:spcPct val="80000"/>
              </a:lnSpc>
              <a:spcBef>
                <a:spcPct val="20000"/>
              </a:spcBef>
              <a:buClr>
                <a:schemeClr val="accent2"/>
              </a:buClr>
              <a:buSzPct val="80000"/>
              <a:buFont typeface="Wingdings" pitchFamily="2" charset="2"/>
              <a:buNone/>
            </a:pPr>
            <a:r>
              <a:rPr lang="ru-RU" sz="3200" b="1">
                <a:solidFill>
                  <a:schemeClr val="bg2"/>
                </a:solidFill>
              </a:rPr>
              <a:t>                     З (Земля)</a:t>
            </a:r>
          </a:p>
          <a:p>
            <a:pPr algn="l" eaLnBrk="1" hangingPunct="1">
              <a:lnSpc>
                <a:spcPct val="80000"/>
              </a:lnSpc>
              <a:spcBef>
                <a:spcPct val="20000"/>
              </a:spcBef>
              <a:buClr>
                <a:schemeClr val="accent2"/>
              </a:buClr>
              <a:buSzPct val="80000"/>
              <a:buFont typeface="Wingdings" pitchFamily="2" charset="2"/>
              <a:buNone/>
            </a:pPr>
            <a:r>
              <a:rPr lang="ru-RU" sz="3200" b="1">
                <a:solidFill>
                  <a:schemeClr val="bg2"/>
                </a:solidFill>
              </a:rPr>
              <a:t>звук «З»</a:t>
            </a:r>
          </a:p>
          <a:p>
            <a:pPr algn="l" eaLnBrk="1" hangingPunct="1">
              <a:lnSpc>
                <a:spcPct val="80000"/>
              </a:lnSpc>
              <a:spcBef>
                <a:spcPct val="20000"/>
              </a:spcBef>
              <a:buClr>
                <a:schemeClr val="accent2"/>
              </a:buClr>
              <a:buSzPct val="80000"/>
              <a:buFont typeface="Wingdings" pitchFamily="2" charset="2"/>
              <a:buNone/>
            </a:pPr>
            <a:r>
              <a:rPr lang="ru-RU" sz="3200" b="1">
                <a:solidFill>
                  <a:schemeClr val="bg2"/>
                </a:solidFill>
              </a:rPr>
              <a:t>                     Ѕ (Зело)</a:t>
            </a:r>
          </a:p>
        </p:txBody>
      </p:sp>
      <p:sp>
        <p:nvSpPr>
          <p:cNvPr id="29713" name="Text Box 17"/>
          <p:cNvSpPr txBox="1">
            <a:spLocks noChangeArrowheads="1"/>
          </p:cNvSpPr>
          <p:nvPr/>
        </p:nvSpPr>
        <p:spPr bwMode="auto">
          <a:xfrm>
            <a:off x="4419600" y="2743200"/>
            <a:ext cx="4495800" cy="1457325"/>
          </a:xfrm>
          <a:prstGeom prst="rect">
            <a:avLst/>
          </a:prstGeom>
          <a:solidFill>
            <a:schemeClr val="accent1"/>
          </a:solidFill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l" eaLnBrk="1" hangingPunct="1">
              <a:lnSpc>
                <a:spcPct val="80000"/>
              </a:lnSpc>
              <a:spcBef>
                <a:spcPct val="20000"/>
              </a:spcBef>
              <a:buClr>
                <a:schemeClr val="accent2"/>
              </a:buClr>
              <a:buSzPct val="80000"/>
              <a:buFont typeface="Wingdings" pitchFamily="2" charset="2"/>
              <a:buNone/>
            </a:pPr>
            <a:r>
              <a:rPr lang="ru-RU" sz="3200" b="1">
                <a:solidFill>
                  <a:schemeClr val="bg2"/>
                </a:solidFill>
              </a:rPr>
              <a:t>                     Н (Иже)</a:t>
            </a:r>
          </a:p>
          <a:p>
            <a:pPr algn="l" eaLnBrk="1" hangingPunct="1">
              <a:lnSpc>
                <a:spcPct val="80000"/>
              </a:lnSpc>
              <a:spcBef>
                <a:spcPct val="20000"/>
              </a:spcBef>
              <a:buClr>
                <a:schemeClr val="accent2"/>
              </a:buClr>
              <a:buSzPct val="80000"/>
              <a:buFont typeface="Wingdings" pitchFamily="2" charset="2"/>
              <a:buNone/>
            </a:pPr>
            <a:r>
              <a:rPr lang="ru-RU" sz="3200" b="1">
                <a:solidFill>
                  <a:schemeClr val="bg2"/>
                </a:solidFill>
              </a:rPr>
              <a:t>звук «И»</a:t>
            </a:r>
          </a:p>
          <a:p>
            <a:pPr algn="l" eaLnBrk="1" hangingPunct="1">
              <a:lnSpc>
                <a:spcPct val="80000"/>
              </a:lnSpc>
              <a:spcBef>
                <a:spcPct val="20000"/>
              </a:spcBef>
              <a:buClr>
                <a:schemeClr val="accent2"/>
              </a:buClr>
              <a:buSzPct val="80000"/>
              <a:buFont typeface="Wingdings" pitchFamily="2" charset="2"/>
              <a:buNone/>
            </a:pPr>
            <a:r>
              <a:rPr lang="ru-RU" sz="3200" b="1">
                <a:solidFill>
                  <a:schemeClr val="bg2"/>
                </a:solidFill>
              </a:rPr>
              <a:t>                     </a:t>
            </a:r>
            <a:r>
              <a:rPr lang="en-US" sz="3200" b="1">
                <a:solidFill>
                  <a:schemeClr val="bg2"/>
                </a:solidFill>
              </a:rPr>
              <a:t>I</a:t>
            </a:r>
            <a:r>
              <a:rPr lang="ru-RU" sz="3200" b="1">
                <a:solidFill>
                  <a:schemeClr val="bg2"/>
                </a:solidFill>
              </a:rPr>
              <a:t> (И)</a:t>
            </a:r>
          </a:p>
        </p:txBody>
      </p:sp>
      <p:sp>
        <p:nvSpPr>
          <p:cNvPr id="29716" name="Text Box 20"/>
          <p:cNvSpPr txBox="1">
            <a:spLocks noChangeArrowheads="1"/>
          </p:cNvSpPr>
          <p:nvPr/>
        </p:nvSpPr>
        <p:spPr bwMode="auto">
          <a:xfrm>
            <a:off x="4419600" y="3733800"/>
            <a:ext cx="3657600" cy="579438"/>
          </a:xfrm>
          <a:prstGeom prst="rect">
            <a:avLst/>
          </a:prstGeom>
          <a:solidFill>
            <a:schemeClr val="accent1"/>
          </a:solidFill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l"/>
            <a:r>
              <a:rPr lang="ru-RU" sz="3200" b="1">
                <a:solidFill>
                  <a:schemeClr val="bg2"/>
                </a:solidFill>
              </a:rPr>
              <a:t>                     </a:t>
            </a:r>
            <a:r>
              <a:rPr lang="ru-RU" b="1">
                <a:solidFill>
                  <a:schemeClr val="bg2"/>
                </a:solidFill>
              </a:rPr>
              <a:t> </a:t>
            </a:r>
            <a:r>
              <a:rPr lang="ru-RU" sz="3200" b="1">
                <a:solidFill>
                  <a:schemeClr val="bg2"/>
                </a:solidFill>
              </a:rPr>
              <a:t> «КС»</a:t>
            </a:r>
            <a:endParaRPr lang="ru-RU" sz="3200">
              <a:solidFill>
                <a:schemeClr val="bg2"/>
              </a:solidFill>
            </a:endParaRPr>
          </a:p>
        </p:txBody>
      </p:sp>
      <p:pic>
        <p:nvPicPr>
          <p:cNvPr id="29717" name="Picture 21" descr="29-2004-138-06"/>
          <p:cNvPicPr>
            <a:picLocks noChangeAspect="1" noChangeArrowheads="1"/>
          </p:cNvPicPr>
          <p:nvPr/>
        </p:nvPicPr>
        <p:blipFill>
          <a:blip r:embed="rId4" cstate="print"/>
          <a:srcRect l="50943" t="71091" r="33018" b="21010"/>
          <a:stretch>
            <a:fillRect/>
          </a:stretch>
        </p:blipFill>
        <p:spPr bwMode="auto">
          <a:xfrm>
            <a:off x="4495800" y="3810000"/>
            <a:ext cx="1371600" cy="484188"/>
          </a:xfrm>
          <a:prstGeom prst="rect">
            <a:avLst/>
          </a:prstGeom>
          <a:noFill/>
        </p:spPr>
      </p:pic>
      <p:sp>
        <p:nvSpPr>
          <p:cNvPr id="29719" name="Text Box 23"/>
          <p:cNvSpPr txBox="1">
            <a:spLocks noChangeArrowheads="1"/>
          </p:cNvSpPr>
          <p:nvPr/>
        </p:nvSpPr>
        <p:spPr bwMode="auto">
          <a:xfrm>
            <a:off x="4495800" y="3733800"/>
            <a:ext cx="3657600" cy="579438"/>
          </a:xfrm>
          <a:prstGeom prst="rect">
            <a:avLst/>
          </a:prstGeom>
          <a:solidFill>
            <a:schemeClr val="accent1"/>
          </a:solidFill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l"/>
            <a:r>
              <a:rPr lang="ru-RU" sz="3200" b="1">
                <a:solidFill>
                  <a:schemeClr val="bg2"/>
                </a:solidFill>
              </a:rPr>
              <a:t>                     </a:t>
            </a:r>
            <a:r>
              <a:rPr lang="ru-RU" b="1">
                <a:solidFill>
                  <a:schemeClr val="bg2"/>
                </a:solidFill>
              </a:rPr>
              <a:t> </a:t>
            </a:r>
            <a:r>
              <a:rPr lang="ru-RU" sz="3200" b="1">
                <a:solidFill>
                  <a:schemeClr val="bg2"/>
                </a:solidFill>
              </a:rPr>
              <a:t> «ПС»</a:t>
            </a:r>
            <a:endParaRPr lang="ru-RU" sz="3200">
              <a:solidFill>
                <a:schemeClr val="bg2"/>
              </a:solidFill>
            </a:endParaRPr>
          </a:p>
        </p:txBody>
      </p:sp>
      <p:pic>
        <p:nvPicPr>
          <p:cNvPr id="29720" name="Picture 24" descr="29-2004-138-06"/>
          <p:cNvPicPr>
            <a:picLocks noChangeAspect="1" noChangeArrowheads="1"/>
          </p:cNvPicPr>
          <p:nvPr/>
        </p:nvPicPr>
        <p:blipFill>
          <a:blip r:embed="rId4" cstate="print"/>
          <a:srcRect l="50000" t="78990" r="32076" b="13110"/>
          <a:stretch>
            <a:fillRect/>
          </a:stretch>
        </p:blipFill>
        <p:spPr bwMode="auto">
          <a:xfrm>
            <a:off x="4495800" y="3810000"/>
            <a:ext cx="1447800" cy="457200"/>
          </a:xfrm>
          <a:prstGeom prst="rect">
            <a:avLst/>
          </a:prstGeom>
          <a:noFill/>
        </p:spPr>
      </p:pic>
      <p:sp>
        <p:nvSpPr>
          <p:cNvPr id="29722" name="Text Box 26"/>
          <p:cNvSpPr txBox="1">
            <a:spLocks noChangeArrowheads="1"/>
          </p:cNvSpPr>
          <p:nvPr/>
        </p:nvSpPr>
        <p:spPr bwMode="auto">
          <a:xfrm>
            <a:off x="3886200" y="2743200"/>
            <a:ext cx="5105400" cy="2041525"/>
          </a:xfrm>
          <a:prstGeom prst="rect">
            <a:avLst/>
          </a:prstGeom>
          <a:solidFill>
            <a:schemeClr val="accent1"/>
          </a:solidFill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l"/>
            <a:r>
              <a:rPr lang="ru-RU" sz="3200" b="1">
                <a:solidFill>
                  <a:schemeClr val="bg2"/>
                </a:solidFill>
              </a:rPr>
              <a:t>из еврейской буквы Цаде появились Червь и Цы, которая писалась как современное Ц</a:t>
            </a:r>
            <a:endParaRPr lang="ru-RU">
              <a:solidFill>
                <a:schemeClr val="bg2"/>
              </a:solidFill>
            </a:endParaRPr>
          </a:p>
        </p:txBody>
      </p:sp>
      <p:sp>
        <p:nvSpPr>
          <p:cNvPr id="29724" name="Text Box 28"/>
          <p:cNvSpPr txBox="1">
            <a:spLocks noChangeArrowheads="1"/>
          </p:cNvSpPr>
          <p:nvPr/>
        </p:nvSpPr>
        <p:spPr bwMode="auto">
          <a:xfrm>
            <a:off x="3886200" y="2743200"/>
            <a:ext cx="5105400" cy="2044700"/>
          </a:xfrm>
          <a:prstGeom prst="rect">
            <a:avLst/>
          </a:prstGeom>
          <a:solidFill>
            <a:schemeClr val="accent1"/>
          </a:solidFill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l" eaLnBrk="1" hangingPunct="1">
              <a:lnSpc>
                <a:spcPct val="80000"/>
              </a:lnSpc>
              <a:spcBef>
                <a:spcPct val="20000"/>
              </a:spcBef>
              <a:buClr>
                <a:schemeClr val="accent2"/>
              </a:buClr>
              <a:buSzPct val="80000"/>
              <a:buFont typeface="Wingdings" pitchFamily="2" charset="2"/>
              <a:buNone/>
            </a:pPr>
            <a:r>
              <a:rPr lang="ru-RU" sz="3200" b="1">
                <a:solidFill>
                  <a:schemeClr val="bg2"/>
                </a:solidFill>
                <a:latin typeface="Arial" charset="0"/>
                <a:cs typeface="Times New Roman" pitchFamily="18" charset="0"/>
              </a:rPr>
              <a:t>из буквы Шин появились буквы Ш (Ша) и Шта (звук «Щ» в старославянском языке звучал как «ШТ»)</a:t>
            </a:r>
            <a:endParaRPr lang="ru-RU" sz="3200">
              <a:solidFill>
                <a:schemeClr val="bg2"/>
              </a:solidFill>
              <a:latin typeface="Arial" charset="0"/>
            </a:endParaRPr>
          </a:p>
        </p:txBody>
      </p:sp>
      <p:sp>
        <p:nvSpPr>
          <p:cNvPr id="29725" name="Line 29"/>
          <p:cNvSpPr>
            <a:spLocks noChangeShapeType="1"/>
          </p:cNvSpPr>
          <p:nvPr/>
        </p:nvSpPr>
        <p:spPr bwMode="auto">
          <a:xfrm flipV="1">
            <a:off x="6019800" y="3124200"/>
            <a:ext cx="457200" cy="228600"/>
          </a:xfrm>
          <a:prstGeom prst="line">
            <a:avLst/>
          </a:prstGeom>
          <a:noFill/>
          <a:ln w="28575">
            <a:solidFill>
              <a:schemeClr val="bg2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29726" name="Line 30"/>
          <p:cNvSpPr>
            <a:spLocks noChangeShapeType="1"/>
          </p:cNvSpPr>
          <p:nvPr/>
        </p:nvSpPr>
        <p:spPr bwMode="auto">
          <a:xfrm>
            <a:off x="6096000" y="3657600"/>
            <a:ext cx="381000" cy="152400"/>
          </a:xfrm>
          <a:prstGeom prst="line">
            <a:avLst/>
          </a:prstGeom>
          <a:noFill/>
          <a:ln w="28575">
            <a:solidFill>
              <a:schemeClr val="bg2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29727" name="Line 31"/>
          <p:cNvSpPr>
            <a:spLocks noChangeShapeType="1"/>
          </p:cNvSpPr>
          <p:nvPr/>
        </p:nvSpPr>
        <p:spPr bwMode="auto">
          <a:xfrm flipV="1">
            <a:off x="6172200" y="3200400"/>
            <a:ext cx="381000" cy="152400"/>
          </a:xfrm>
          <a:prstGeom prst="line">
            <a:avLst/>
          </a:prstGeom>
          <a:noFill/>
          <a:ln w="28575">
            <a:solidFill>
              <a:schemeClr val="bg2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29728" name="Line 32"/>
          <p:cNvSpPr>
            <a:spLocks noChangeShapeType="1"/>
          </p:cNvSpPr>
          <p:nvPr/>
        </p:nvSpPr>
        <p:spPr bwMode="auto">
          <a:xfrm>
            <a:off x="6248400" y="3581400"/>
            <a:ext cx="304800" cy="152400"/>
          </a:xfrm>
          <a:prstGeom prst="line">
            <a:avLst/>
          </a:prstGeom>
          <a:noFill/>
          <a:ln w="28575">
            <a:solidFill>
              <a:schemeClr val="bg2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29729" name="Line 33"/>
          <p:cNvSpPr>
            <a:spLocks noChangeShapeType="1"/>
          </p:cNvSpPr>
          <p:nvPr/>
        </p:nvSpPr>
        <p:spPr bwMode="auto">
          <a:xfrm>
            <a:off x="5943600" y="4038600"/>
            <a:ext cx="609600" cy="0"/>
          </a:xfrm>
          <a:prstGeom prst="line">
            <a:avLst/>
          </a:prstGeom>
          <a:noFill/>
          <a:ln w="28575">
            <a:solidFill>
              <a:schemeClr val="bg2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29730" name="Line 34"/>
          <p:cNvSpPr>
            <a:spLocks noChangeShapeType="1"/>
          </p:cNvSpPr>
          <p:nvPr/>
        </p:nvSpPr>
        <p:spPr bwMode="auto">
          <a:xfrm>
            <a:off x="6096000" y="4038600"/>
            <a:ext cx="609600" cy="0"/>
          </a:xfrm>
          <a:prstGeom prst="line">
            <a:avLst/>
          </a:prstGeom>
          <a:noFill/>
          <a:ln w="28575">
            <a:solidFill>
              <a:schemeClr val="bg2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ru-RU"/>
          </a:p>
        </p:txBody>
      </p:sp>
      <p:pic>
        <p:nvPicPr>
          <p:cNvPr id="29731" name="Picture 35" descr="29-2004-138-06"/>
          <p:cNvPicPr>
            <a:picLocks noChangeAspect="1" noChangeArrowheads="1"/>
          </p:cNvPicPr>
          <p:nvPr/>
        </p:nvPicPr>
        <p:blipFill>
          <a:blip r:embed="rId4" cstate="print"/>
          <a:srcRect l="81133" b="18376"/>
          <a:stretch>
            <a:fillRect/>
          </a:stretch>
        </p:blipFill>
        <p:spPr bwMode="auto">
          <a:xfrm>
            <a:off x="6594475" y="381000"/>
            <a:ext cx="2016125" cy="6248400"/>
          </a:xfrm>
          <a:prstGeom prst="rect">
            <a:avLst/>
          </a:prstGeom>
          <a:noFill/>
        </p:spPr>
      </p:pic>
      <p:sp>
        <p:nvSpPr>
          <p:cNvPr id="29732" name="Text Box 36"/>
          <p:cNvSpPr txBox="1">
            <a:spLocks noChangeArrowheads="1"/>
          </p:cNvSpPr>
          <p:nvPr/>
        </p:nvSpPr>
        <p:spPr bwMode="auto">
          <a:xfrm>
            <a:off x="4368800" y="5689600"/>
            <a:ext cx="4229100" cy="366713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endParaRPr lang="ru-RU"/>
          </a:p>
        </p:txBody>
      </p:sp>
      <p:sp>
        <p:nvSpPr>
          <p:cNvPr id="29733" name="Text Box 37"/>
          <p:cNvSpPr txBox="1">
            <a:spLocks noChangeArrowheads="1"/>
          </p:cNvSpPr>
          <p:nvPr/>
        </p:nvSpPr>
        <p:spPr bwMode="auto">
          <a:xfrm>
            <a:off x="3921125" y="4422775"/>
            <a:ext cx="4305300" cy="2041525"/>
          </a:xfrm>
          <a:prstGeom prst="rect">
            <a:avLst/>
          </a:prstGeom>
          <a:solidFill>
            <a:schemeClr val="accent1"/>
          </a:solidFill>
          <a:ln w="9525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sz="3200" b="1" dirty="0">
                <a:solidFill>
                  <a:schemeClr val="bg2"/>
                </a:solidFill>
              </a:rPr>
              <a:t>Б (буки), Ж (живете), Ъ (ер), Ы (еры), Ь (</a:t>
            </a:r>
            <a:r>
              <a:rPr lang="ru-RU" sz="3200" b="1" dirty="0" err="1">
                <a:solidFill>
                  <a:schemeClr val="bg2"/>
                </a:solidFill>
              </a:rPr>
              <a:t>ерь</a:t>
            </a:r>
            <a:r>
              <a:rPr lang="ru-RU" sz="3200" b="1" dirty="0">
                <a:solidFill>
                  <a:schemeClr val="bg2"/>
                </a:solidFill>
              </a:rPr>
              <a:t>), ЯТЬ, ЮСЫ малый и большой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97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" dur="1000"/>
                                        <p:tgtEl>
                                          <p:spTgt spid="2970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97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97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297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297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7" dur="1000"/>
                                        <p:tgtEl>
                                          <p:spTgt spid="2970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97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0" dur="1000"/>
                                        <p:tgtEl>
                                          <p:spTgt spid="2972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97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2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3" dur="1000"/>
                                        <p:tgtEl>
                                          <p:spTgt spid="2972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97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297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1000"/>
                                        <p:tgtEl>
                                          <p:spTgt spid="297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1000"/>
                                        <p:tgtEl>
                                          <p:spTgt spid="297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7" dur="1000"/>
                                        <p:tgtEl>
                                          <p:spTgt spid="297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97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0" dur="1000"/>
                                        <p:tgtEl>
                                          <p:spTgt spid="2972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97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2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3" dur="1000"/>
                                        <p:tgtEl>
                                          <p:spTgt spid="2972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97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1000"/>
                                        <p:tgtEl>
                                          <p:spTgt spid="297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1000"/>
                                        <p:tgtEl>
                                          <p:spTgt spid="297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1000"/>
                                        <p:tgtEl>
                                          <p:spTgt spid="297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9" dur="1000"/>
                                        <p:tgtEl>
                                          <p:spTgt spid="2971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97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1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2" dur="1000"/>
                                        <p:tgtEl>
                                          <p:spTgt spid="2971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97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4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5" dur="1000"/>
                                        <p:tgtEl>
                                          <p:spTgt spid="2972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97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1000"/>
                                        <p:tgtEl>
                                          <p:spTgt spid="297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2" dur="1000"/>
                                        <p:tgtEl>
                                          <p:spTgt spid="297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5" dur="1000"/>
                                        <p:tgtEl>
                                          <p:spTgt spid="297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6" fill="hold">
                      <p:stCondLst>
                        <p:cond delay="indefinite"/>
                      </p:stCondLst>
                      <p:childTnLst>
                        <p:par>
                          <p:cTn id="87" fill="hold">
                            <p:stCondLst>
                              <p:cond delay="0"/>
                            </p:stCondLst>
                            <p:childTnLst>
                              <p:par>
                                <p:cTn id="88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9" dur="1000"/>
                                        <p:tgtEl>
                                          <p:spTgt spid="2971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97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1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2" dur="1000"/>
                                        <p:tgtEl>
                                          <p:spTgt spid="2972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97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4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5" dur="1000"/>
                                        <p:tgtEl>
                                          <p:spTgt spid="2973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97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7" fill="hold">
                      <p:stCondLst>
                        <p:cond delay="indefinite"/>
                      </p:stCondLst>
                      <p:childTnLst>
                        <p:par>
                          <p:cTn id="98" fill="hold">
                            <p:stCondLst>
                              <p:cond delay="0"/>
                            </p:stCondLst>
                            <p:childTnLst>
                              <p:par>
                                <p:cTn id="9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1" dur="1000"/>
                                        <p:tgtEl>
                                          <p:spTgt spid="297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2" fill="hold">
                      <p:stCondLst>
                        <p:cond delay="indefinite"/>
                      </p:stCondLst>
                      <p:childTnLst>
                        <p:par>
                          <p:cTn id="103" fill="hold">
                            <p:stCondLst>
                              <p:cond delay="0"/>
                            </p:stCondLst>
                            <p:childTnLst>
                              <p:par>
                                <p:cTn id="104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5" dur="1000"/>
                                        <p:tgtEl>
                                          <p:spTgt spid="2972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97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9" dur="1000"/>
                                        <p:tgtEl>
                                          <p:spTgt spid="297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0" fill="hold">
                      <p:stCondLst>
                        <p:cond delay="indefinite"/>
                      </p:stCondLst>
                      <p:childTnLst>
                        <p:par>
                          <p:cTn id="111" fill="hold">
                            <p:stCondLst>
                              <p:cond delay="0"/>
                            </p:stCondLst>
                            <p:childTnLst>
                              <p:par>
                                <p:cTn id="112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3" dur="1000"/>
                                        <p:tgtEl>
                                          <p:spTgt spid="2972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97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1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9" dur="1000"/>
                                        <p:tgtEl>
                                          <p:spTgt spid="297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0" fill="hold">
                      <p:stCondLst>
                        <p:cond delay="indefinite"/>
                      </p:stCondLst>
                      <p:childTnLst>
                        <p:par>
                          <p:cTn id="121" fill="hold">
                            <p:stCondLst>
                              <p:cond delay="0"/>
                            </p:stCondLst>
                            <p:childTnLst>
                              <p:par>
                                <p:cTn id="122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3" dur="2000"/>
                                        <p:tgtEl>
                                          <p:spTgt spid="2973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297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5" fill="hold">
                      <p:stCondLst>
                        <p:cond delay="indefinite"/>
                      </p:stCondLst>
                      <p:childTnLst>
                        <p:par>
                          <p:cTn id="126" fill="hold">
                            <p:stCondLst>
                              <p:cond delay="0"/>
                            </p:stCondLst>
                            <p:childTnLst>
                              <p:par>
                                <p:cTn id="12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9" dur="1000"/>
                                        <p:tgtEl>
                                          <p:spTgt spid="297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707" grpId="0" animBg="1"/>
      <p:bldP spid="29707" grpId="1" animBg="1"/>
      <p:bldP spid="29708" grpId="0" animBg="1"/>
      <p:bldP spid="29708" grpId="1" animBg="1"/>
      <p:bldP spid="29713" grpId="0" animBg="1"/>
      <p:bldP spid="29713" grpId="1" animBg="1"/>
      <p:bldP spid="29716" grpId="0" animBg="1"/>
      <p:bldP spid="29716" grpId="1" animBg="1"/>
      <p:bldP spid="29719" grpId="0" animBg="1"/>
      <p:bldP spid="29719" grpId="1" animBg="1"/>
      <p:bldP spid="29722" grpId="0" animBg="1"/>
      <p:bldP spid="29722" grpId="1" animBg="1"/>
      <p:bldP spid="29724" grpId="0" animBg="1"/>
      <p:bldP spid="29724" grpId="1" animBg="1"/>
      <p:bldP spid="29725" grpId="0" animBg="1"/>
      <p:bldP spid="29725" grpId="1" animBg="1"/>
      <p:bldP spid="29726" grpId="0" animBg="1"/>
      <p:bldP spid="29726" grpId="1" animBg="1"/>
      <p:bldP spid="29727" grpId="0" animBg="1"/>
      <p:bldP spid="29727" grpId="1" animBg="1"/>
      <p:bldP spid="29728" grpId="0" animBg="1"/>
      <p:bldP spid="29728" grpId="1" animBg="1"/>
      <p:bldP spid="29729" grpId="0" animBg="1"/>
      <p:bldP spid="29729" grpId="1" animBg="1"/>
      <p:bldP spid="29730" grpId="0" animBg="1"/>
      <p:bldP spid="29730" grpId="1" animBg="1"/>
      <p:bldP spid="29733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071007-8768-45FA-AAF3-BEC03499C534}" type="slidenum">
              <a:rPr lang="ru-RU"/>
              <a:pPr/>
              <a:t>12</a:t>
            </a:fld>
            <a:endParaRPr lang="ru-RU"/>
          </a:p>
        </p:txBody>
      </p:sp>
      <p:sp>
        <p:nvSpPr>
          <p:cNvPr id="30725" name="Rectangle 1029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               Кириллица</a:t>
            </a:r>
          </a:p>
        </p:txBody>
      </p:sp>
      <p:pic>
        <p:nvPicPr>
          <p:cNvPr id="30727" name="Picture 1031" descr="29-2004-138-06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33400" y="381000"/>
            <a:ext cx="8077200" cy="5788025"/>
          </a:xfrm>
          <a:prstGeom prst="rect">
            <a:avLst/>
          </a:prstGeom>
          <a:noFill/>
        </p:spPr>
      </p:pic>
      <p:sp>
        <p:nvSpPr>
          <p:cNvPr id="30729" name="AutoShape 1033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7848600" y="6248400"/>
            <a:ext cx="1143000" cy="381000"/>
          </a:xfrm>
          <a:prstGeom prst="curvedUpArrow">
            <a:avLst>
              <a:gd name="adj1" fmla="val 60000"/>
              <a:gd name="adj2" fmla="val 120000"/>
              <a:gd name="adj3" fmla="val 33333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C2F661-A7A2-4447-886C-CB42A9322683}" type="slidenum">
              <a:rPr lang="ru-RU"/>
              <a:pPr/>
              <a:t>13</a:t>
            </a:fld>
            <a:endParaRPr lang="ru-RU"/>
          </a:p>
        </p:txBody>
      </p:sp>
      <p:sp>
        <p:nvSpPr>
          <p:cNvPr id="6159" name="Rectangle 15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ru-RU" b="1" i="1"/>
              <a:t>Буквицы.</a:t>
            </a:r>
          </a:p>
        </p:txBody>
      </p:sp>
      <p:pic>
        <p:nvPicPr>
          <p:cNvPr id="25605" name="Picture 3077" descr="Ж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248400" y="4343400"/>
            <a:ext cx="2209800" cy="1933575"/>
          </a:xfrm>
          <a:prstGeom prst="rect">
            <a:avLst/>
          </a:prstGeom>
          <a:noFill/>
        </p:spPr>
      </p:pic>
      <p:pic>
        <p:nvPicPr>
          <p:cNvPr id="25608" name="Picture 3080" descr="А">
            <a:hlinkClick r:id="rId4"/>
          </p:cNvPr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33400" y="1752600"/>
            <a:ext cx="1309688" cy="2038350"/>
          </a:xfrm>
          <a:prstGeom prst="rect">
            <a:avLst/>
          </a:prstGeom>
          <a:noFill/>
        </p:spPr>
      </p:pic>
      <p:pic>
        <p:nvPicPr>
          <p:cNvPr id="25610" name="Picture 3082" descr="Б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2438400" y="1752600"/>
            <a:ext cx="1279525" cy="2057400"/>
          </a:xfrm>
          <a:prstGeom prst="rect">
            <a:avLst/>
          </a:prstGeom>
          <a:noFill/>
        </p:spPr>
      </p:pic>
      <p:pic>
        <p:nvPicPr>
          <p:cNvPr id="25612" name="Picture 3084" descr="В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4419600" y="1752600"/>
            <a:ext cx="1417638" cy="2014538"/>
          </a:xfrm>
          <a:prstGeom prst="rect">
            <a:avLst/>
          </a:prstGeom>
          <a:noFill/>
        </p:spPr>
      </p:pic>
      <p:pic>
        <p:nvPicPr>
          <p:cNvPr id="25614" name="Picture 3086" descr="Г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6400800" y="1752600"/>
            <a:ext cx="2057400" cy="2009775"/>
          </a:xfrm>
          <a:prstGeom prst="rect">
            <a:avLst/>
          </a:prstGeom>
          <a:noFill/>
        </p:spPr>
      </p:pic>
      <p:pic>
        <p:nvPicPr>
          <p:cNvPr id="25616" name="Picture 3088" descr="Д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533400" y="4343400"/>
            <a:ext cx="1322388" cy="2057400"/>
          </a:xfrm>
          <a:prstGeom prst="rect">
            <a:avLst/>
          </a:prstGeom>
          <a:noFill/>
        </p:spPr>
      </p:pic>
      <p:pic>
        <p:nvPicPr>
          <p:cNvPr id="25618" name="Picture 3090" descr="Е"/>
          <p:cNvPicPr>
            <a:picLocks noChangeAspect="1" noChangeArrowheads="1"/>
          </p:cNvPicPr>
          <p:nvPr/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2590800" y="4343400"/>
            <a:ext cx="1101725" cy="2057400"/>
          </a:xfrm>
          <a:prstGeom prst="rect">
            <a:avLst/>
          </a:prstGeom>
          <a:noFill/>
        </p:spPr>
      </p:pic>
      <p:pic>
        <p:nvPicPr>
          <p:cNvPr id="25620" name="Picture 3092" descr="Е йотированное"/>
          <p:cNvPicPr>
            <a:picLocks noChangeAspect="1" noChangeArrowheads="1"/>
          </p:cNvPicPr>
          <p:nvPr/>
        </p:nvPicPr>
        <p:blipFill>
          <a:blip r:embed="rId11" cstate="print"/>
          <a:srcRect/>
          <a:stretch>
            <a:fillRect/>
          </a:stretch>
        </p:blipFill>
        <p:spPr bwMode="auto">
          <a:xfrm>
            <a:off x="4267200" y="4343400"/>
            <a:ext cx="1557338" cy="1981200"/>
          </a:xfrm>
          <a:prstGeom prst="rect">
            <a:avLst/>
          </a:prstGeom>
          <a:noFill/>
        </p:spPr>
      </p:pic>
      <p:sp>
        <p:nvSpPr>
          <p:cNvPr id="25621" name="Text Box 3093"/>
          <p:cNvSpPr txBox="1">
            <a:spLocks noChangeArrowheads="1"/>
          </p:cNvSpPr>
          <p:nvPr/>
        </p:nvSpPr>
        <p:spPr bwMode="auto">
          <a:xfrm>
            <a:off x="0" y="3733800"/>
            <a:ext cx="1676400" cy="457200"/>
          </a:xfrm>
          <a:prstGeom prst="rect">
            <a:avLst/>
          </a:prstGeom>
          <a:gradFill rotWithShape="1">
            <a:gsLst>
              <a:gs pos="0">
                <a:schemeClr val="bg2"/>
              </a:gs>
              <a:gs pos="50000">
                <a:schemeClr val="hlink"/>
              </a:gs>
              <a:gs pos="100000">
                <a:schemeClr val="bg2"/>
              </a:gs>
            </a:gsLst>
            <a:lin ang="0" scaled="1"/>
          </a:gradFill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sz="2400" b="1"/>
              <a:t>А з ъ</a:t>
            </a:r>
          </a:p>
        </p:txBody>
      </p:sp>
      <p:sp>
        <p:nvSpPr>
          <p:cNvPr id="25622" name="Text Box 3094"/>
          <p:cNvSpPr txBox="1">
            <a:spLocks noChangeArrowheads="1"/>
          </p:cNvSpPr>
          <p:nvPr/>
        </p:nvSpPr>
        <p:spPr bwMode="auto">
          <a:xfrm>
            <a:off x="1981200" y="3733800"/>
            <a:ext cx="1676400" cy="457200"/>
          </a:xfrm>
          <a:prstGeom prst="rect">
            <a:avLst/>
          </a:prstGeom>
          <a:gradFill rotWithShape="1">
            <a:gsLst>
              <a:gs pos="0">
                <a:schemeClr val="bg2"/>
              </a:gs>
              <a:gs pos="50000">
                <a:schemeClr val="hlink"/>
              </a:gs>
              <a:gs pos="100000">
                <a:schemeClr val="bg2"/>
              </a:gs>
            </a:gsLst>
            <a:lin ang="0" scaled="1"/>
          </a:gradFill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sz="2400" b="1"/>
              <a:t>Б у к и</a:t>
            </a:r>
          </a:p>
        </p:txBody>
      </p:sp>
      <p:sp>
        <p:nvSpPr>
          <p:cNvPr id="25623" name="Text Box 3095"/>
          <p:cNvSpPr txBox="1">
            <a:spLocks noChangeArrowheads="1"/>
          </p:cNvSpPr>
          <p:nvPr/>
        </p:nvSpPr>
        <p:spPr bwMode="auto">
          <a:xfrm>
            <a:off x="4038600" y="3733800"/>
            <a:ext cx="1676400" cy="457200"/>
          </a:xfrm>
          <a:prstGeom prst="rect">
            <a:avLst/>
          </a:prstGeom>
          <a:gradFill rotWithShape="1">
            <a:gsLst>
              <a:gs pos="0">
                <a:schemeClr val="bg2"/>
              </a:gs>
              <a:gs pos="50000">
                <a:schemeClr val="hlink"/>
              </a:gs>
              <a:gs pos="100000">
                <a:schemeClr val="bg2"/>
              </a:gs>
            </a:gsLst>
            <a:lin ang="0" scaled="1"/>
          </a:gradFill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sz="2400" b="1"/>
              <a:t>В е д и</a:t>
            </a:r>
          </a:p>
        </p:txBody>
      </p:sp>
      <p:sp>
        <p:nvSpPr>
          <p:cNvPr id="25624" name="Text Box 3096"/>
          <p:cNvSpPr txBox="1">
            <a:spLocks noChangeArrowheads="1"/>
          </p:cNvSpPr>
          <p:nvPr/>
        </p:nvSpPr>
        <p:spPr bwMode="auto">
          <a:xfrm>
            <a:off x="6248400" y="3733800"/>
            <a:ext cx="1676400" cy="457200"/>
          </a:xfrm>
          <a:prstGeom prst="rect">
            <a:avLst/>
          </a:prstGeom>
          <a:gradFill rotWithShape="1">
            <a:gsLst>
              <a:gs pos="0">
                <a:schemeClr val="bg2"/>
              </a:gs>
              <a:gs pos="50000">
                <a:schemeClr val="hlink"/>
              </a:gs>
              <a:gs pos="100000">
                <a:schemeClr val="bg2"/>
              </a:gs>
            </a:gsLst>
            <a:lin ang="0" scaled="1"/>
          </a:gradFill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sz="2400" b="1"/>
              <a:t>Глаголь</a:t>
            </a:r>
          </a:p>
        </p:txBody>
      </p:sp>
      <p:sp>
        <p:nvSpPr>
          <p:cNvPr id="25625" name="Text Box 3097"/>
          <p:cNvSpPr txBox="1">
            <a:spLocks noChangeArrowheads="1"/>
          </p:cNvSpPr>
          <p:nvPr/>
        </p:nvSpPr>
        <p:spPr bwMode="auto">
          <a:xfrm>
            <a:off x="0" y="6248400"/>
            <a:ext cx="1676400" cy="457200"/>
          </a:xfrm>
          <a:prstGeom prst="rect">
            <a:avLst/>
          </a:prstGeom>
          <a:gradFill rotWithShape="1">
            <a:gsLst>
              <a:gs pos="0">
                <a:schemeClr val="bg2"/>
              </a:gs>
              <a:gs pos="50000">
                <a:schemeClr val="hlink"/>
              </a:gs>
              <a:gs pos="100000">
                <a:schemeClr val="bg2"/>
              </a:gs>
            </a:gsLst>
            <a:lin ang="0" scaled="1"/>
          </a:gradFill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sz="2400" b="1"/>
              <a:t>Д о б р о</a:t>
            </a:r>
          </a:p>
        </p:txBody>
      </p:sp>
      <p:sp>
        <p:nvSpPr>
          <p:cNvPr id="25626" name="Text Box 3098"/>
          <p:cNvSpPr txBox="1">
            <a:spLocks noChangeArrowheads="1"/>
          </p:cNvSpPr>
          <p:nvPr/>
        </p:nvSpPr>
        <p:spPr bwMode="auto">
          <a:xfrm>
            <a:off x="1905000" y="6248400"/>
            <a:ext cx="1676400" cy="457200"/>
          </a:xfrm>
          <a:prstGeom prst="rect">
            <a:avLst/>
          </a:prstGeom>
          <a:gradFill rotWithShape="1">
            <a:gsLst>
              <a:gs pos="0">
                <a:schemeClr val="bg2"/>
              </a:gs>
              <a:gs pos="50000">
                <a:schemeClr val="hlink"/>
              </a:gs>
              <a:gs pos="100000">
                <a:schemeClr val="bg2"/>
              </a:gs>
            </a:gsLst>
            <a:lin ang="0" scaled="1"/>
          </a:gradFill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sz="2400" b="1"/>
              <a:t>Е с т ь</a:t>
            </a:r>
          </a:p>
        </p:txBody>
      </p:sp>
      <p:sp>
        <p:nvSpPr>
          <p:cNvPr id="25627" name="Text Box 3099"/>
          <p:cNvSpPr txBox="1">
            <a:spLocks noChangeArrowheads="1"/>
          </p:cNvSpPr>
          <p:nvPr/>
        </p:nvSpPr>
        <p:spPr bwMode="auto">
          <a:xfrm>
            <a:off x="4038600" y="6248400"/>
            <a:ext cx="1676400" cy="457200"/>
          </a:xfrm>
          <a:prstGeom prst="rect">
            <a:avLst/>
          </a:prstGeom>
          <a:gradFill rotWithShape="1">
            <a:gsLst>
              <a:gs pos="0">
                <a:schemeClr val="bg2"/>
              </a:gs>
              <a:gs pos="50000">
                <a:schemeClr val="hlink"/>
              </a:gs>
              <a:gs pos="100000">
                <a:schemeClr val="bg2"/>
              </a:gs>
            </a:gsLst>
            <a:lin ang="0" scaled="1"/>
          </a:gradFill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sz="2400" b="1"/>
              <a:t>Е </a:t>
            </a:r>
            <a:r>
              <a:rPr lang="ru-RU" sz="1400" b="1"/>
              <a:t>йотированное</a:t>
            </a:r>
          </a:p>
        </p:txBody>
      </p:sp>
      <p:sp>
        <p:nvSpPr>
          <p:cNvPr id="25628" name="Text Box 3100"/>
          <p:cNvSpPr txBox="1">
            <a:spLocks noChangeArrowheads="1"/>
          </p:cNvSpPr>
          <p:nvPr/>
        </p:nvSpPr>
        <p:spPr bwMode="auto">
          <a:xfrm>
            <a:off x="6248400" y="6248400"/>
            <a:ext cx="1676400" cy="457200"/>
          </a:xfrm>
          <a:prstGeom prst="rect">
            <a:avLst/>
          </a:prstGeom>
          <a:gradFill rotWithShape="1">
            <a:gsLst>
              <a:gs pos="0">
                <a:schemeClr val="bg2"/>
              </a:gs>
              <a:gs pos="50000">
                <a:schemeClr val="hlink"/>
              </a:gs>
              <a:gs pos="100000">
                <a:schemeClr val="bg2"/>
              </a:gs>
            </a:gsLst>
            <a:lin ang="0" scaled="1"/>
          </a:gradFill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sz="2400" b="1"/>
              <a:t>Ж и в е т е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56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56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56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56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256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256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256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256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621" grpId="0" animBg="1"/>
      <p:bldP spid="25622" grpId="0" animBg="1"/>
      <p:bldP spid="25623" grpId="0" animBg="1"/>
      <p:bldP spid="25624" grpId="0" animBg="1"/>
      <p:bldP spid="25625" grpId="0" animBg="1"/>
      <p:bldP spid="25626" grpId="0" animBg="1"/>
      <p:bldP spid="25627" grpId="0" animBg="1"/>
      <p:bldP spid="25628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EFE3EF-FB8A-42A7-9479-83BF6B52CCAB}" type="slidenum">
              <a:rPr lang="ru-RU"/>
              <a:pPr/>
              <a:t>14</a:t>
            </a:fld>
            <a:endParaRPr lang="ru-RU"/>
          </a:p>
        </p:txBody>
      </p:sp>
      <p:pic>
        <p:nvPicPr>
          <p:cNvPr id="26661" name="Picture 2085" descr="С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354888" y="1841500"/>
            <a:ext cx="1619250" cy="2044700"/>
          </a:xfrm>
          <a:prstGeom prst="rect">
            <a:avLst/>
          </a:prstGeom>
          <a:noFill/>
        </p:spPr>
      </p:pic>
      <p:pic>
        <p:nvPicPr>
          <p:cNvPr id="26659" name="Picture 2083" descr="Ч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316538" y="1803400"/>
            <a:ext cx="1771650" cy="2171700"/>
          </a:xfrm>
          <a:prstGeom prst="rect">
            <a:avLst/>
          </a:prstGeom>
          <a:noFill/>
        </p:spPr>
      </p:pic>
      <p:sp>
        <p:nvSpPr>
          <p:cNvPr id="26629" name="Rectangle 2053"/>
          <p:cNvSpPr>
            <a:spLocks noGrp="1" noChangeArrowheads="1"/>
          </p:cNvSpPr>
          <p:nvPr>
            <p:ph type="title"/>
          </p:nvPr>
        </p:nvSpPr>
        <p:spPr>
          <a:noFill/>
          <a:ln/>
        </p:spPr>
        <p:txBody>
          <a:bodyPr/>
          <a:lstStyle/>
          <a:p>
            <a:r>
              <a:rPr lang="ru-RU" b="1" i="1"/>
              <a:t>Буквицы.</a:t>
            </a:r>
          </a:p>
        </p:txBody>
      </p:sp>
      <p:pic>
        <p:nvPicPr>
          <p:cNvPr id="26636" name="Picture 2060" descr="И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2286000" y="1828800"/>
            <a:ext cx="863600" cy="1981200"/>
          </a:xfrm>
          <a:prstGeom prst="rect">
            <a:avLst/>
          </a:prstGeom>
          <a:noFill/>
        </p:spPr>
      </p:pic>
      <p:pic>
        <p:nvPicPr>
          <p:cNvPr id="26638" name="Picture 2062" descr="I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3733800" y="1828800"/>
            <a:ext cx="1120775" cy="1981200"/>
          </a:xfrm>
          <a:prstGeom prst="rect">
            <a:avLst/>
          </a:prstGeom>
          <a:noFill/>
        </p:spPr>
      </p:pic>
      <p:pic>
        <p:nvPicPr>
          <p:cNvPr id="26642" name="Picture 2066" descr="Л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457200" y="4267200"/>
            <a:ext cx="1579563" cy="1981200"/>
          </a:xfrm>
          <a:prstGeom prst="rect">
            <a:avLst/>
          </a:prstGeom>
          <a:noFill/>
        </p:spPr>
      </p:pic>
      <p:pic>
        <p:nvPicPr>
          <p:cNvPr id="26644" name="Picture 2068" descr="М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2971800" y="4267200"/>
            <a:ext cx="1970088" cy="1981200"/>
          </a:xfrm>
          <a:prstGeom prst="rect">
            <a:avLst/>
          </a:prstGeom>
          <a:noFill/>
        </p:spPr>
      </p:pic>
      <p:pic>
        <p:nvPicPr>
          <p:cNvPr id="26646" name="Picture 2070" descr="Н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5638800" y="4267200"/>
            <a:ext cx="1262063" cy="1981200"/>
          </a:xfrm>
          <a:prstGeom prst="rect">
            <a:avLst/>
          </a:prstGeom>
          <a:noFill/>
        </p:spPr>
      </p:pic>
      <p:pic>
        <p:nvPicPr>
          <p:cNvPr id="26647" name="Picture 2071" descr="З">
            <a:hlinkClick r:id="rId10"/>
          </p:cNvPr>
          <p:cNvPicPr>
            <a:picLocks noChangeAspect="1" noChangeArrowheads="1"/>
          </p:cNvPicPr>
          <p:nvPr/>
        </p:nvPicPr>
        <p:blipFill>
          <a:blip r:embed="rId11" cstate="print"/>
          <a:srcRect/>
          <a:stretch>
            <a:fillRect/>
          </a:stretch>
        </p:blipFill>
        <p:spPr bwMode="auto">
          <a:xfrm>
            <a:off x="457200" y="1828800"/>
            <a:ext cx="1320800" cy="1981200"/>
          </a:xfrm>
          <a:prstGeom prst="rect">
            <a:avLst/>
          </a:prstGeom>
          <a:noFill/>
        </p:spPr>
      </p:pic>
      <p:pic>
        <p:nvPicPr>
          <p:cNvPr id="26648" name="Picture 2072" descr="C_vp111"/>
          <p:cNvPicPr>
            <a:picLocks noChangeAspect="1" noChangeArrowheads="1"/>
          </p:cNvPicPr>
          <p:nvPr/>
        </p:nvPicPr>
        <p:blipFill>
          <a:blip r:embed="rId12" cstate="print"/>
          <a:srcRect/>
          <a:stretch>
            <a:fillRect/>
          </a:stretch>
        </p:blipFill>
        <p:spPr bwMode="auto">
          <a:xfrm>
            <a:off x="7467600" y="4267200"/>
            <a:ext cx="1169988" cy="1905000"/>
          </a:xfrm>
          <a:prstGeom prst="rect">
            <a:avLst/>
          </a:prstGeom>
          <a:noFill/>
        </p:spPr>
      </p:pic>
      <p:sp>
        <p:nvSpPr>
          <p:cNvPr id="26649" name="Text Box 2073"/>
          <p:cNvSpPr txBox="1">
            <a:spLocks noChangeArrowheads="1"/>
          </p:cNvSpPr>
          <p:nvPr/>
        </p:nvSpPr>
        <p:spPr bwMode="auto">
          <a:xfrm>
            <a:off x="0" y="3733800"/>
            <a:ext cx="1676400" cy="457200"/>
          </a:xfrm>
          <a:prstGeom prst="rect">
            <a:avLst/>
          </a:prstGeom>
          <a:gradFill rotWithShape="1">
            <a:gsLst>
              <a:gs pos="0">
                <a:schemeClr val="bg2"/>
              </a:gs>
              <a:gs pos="50000">
                <a:schemeClr val="hlink"/>
              </a:gs>
              <a:gs pos="100000">
                <a:schemeClr val="bg2"/>
              </a:gs>
            </a:gsLst>
            <a:lin ang="0" scaled="1"/>
          </a:gradFill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sz="2400" b="1"/>
              <a:t>З е л о</a:t>
            </a:r>
          </a:p>
        </p:txBody>
      </p:sp>
      <p:sp>
        <p:nvSpPr>
          <p:cNvPr id="26650" name="Text Box 2074"/>
          <p:cNvSpPr txBox="1">
            <a:spLocks noChangeArrowheads="1"/>
          </p:cNvSpPr>
          <p:nvPr/>
        </p:nvSpPr>
        <p:spPr bwMode="auto">
          <a:xfrm>
            <a:off x="1828800" y="3733800"/>
            <a:ext cx="1676400" cy="457200"/>
          </a:xfrm>
          <a:prstGeom prst="rect">
            <a:avLst/>
          </a:prstGeom>
          <a:gradFill rotWithShape="1">
            <a:gsLst>
              <a:gs pos="0">
                <a:schemeClr val="bg2"/>
              </a:gs>
              <a:gs pos="50000">
                <a:schemeClr val="hlink"/>
              </a:gs>
              <a:gs pos="100000">
                <a:schemeClr val="bg2"/>
              </a:gs>
            </a:gsLst>
            <a:lin ang="0" scaled="1"/>
          </a:gradFill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sz="2400" b="1"/>
              <a:t>И ж е</a:t>
            </a:r>
          </a:p>
        </p:txBody>
      </p:sp>
      <p:sp>
        <p:nvSpPr>
          <p:cNvPr id="26651" name="Text Box 2075"/>
          <p:cNvSpPr txBox="1">
            <a:spLocks noChangeArrowheads="1"/>
          </p:cNvSpPr>
          <p:nvPr/>
        </p:nvSpPr>
        <p:spPr bwMode="auto">
          <a:xfrm>
            <a:off x="3581400" y="3733800"/>
            <a:ext cx="1676400" cy="457200"/>
          </a:xfrm>
          <a:prstGeom prst="rect">
            <a:avLst/>
          </a:prstGeom>
          <a:gradFill rotWithShape="1">
            <a:gsLst>
              <a:gs pos="0">
                <a:schemeClr val="bg2"/>
              </a:gs>
              <a:gs pos="50000">
                <a:schemeClr val="hlink"/>
              </a:gs>
              <a:gs pos="100000">
                <a:schemeClr val="bg2"/>
              </a:gs>
            </a:gsLst>
            <a:lin ang="0" scaled="1"/>
          </a:gradFill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400" b="1"/>
              <a:t>I </a:t>
            </a:r>
            <a:r>
              <a:rPr lang="ru-RU" sz="1400" b="1"/>
              <a:t>десятиричное</a:t>
            </a:r>
            <a:endParaRPr lang="ru-RU" sz="2400" b="1"/>
          </a:p>
        </p:txBody>
      </p:sp>
      <p:sp>
        <p:nvSpPr>
          <p:cNvPr id="26652" name="Text Box 2076"/>
          <p:cNvSpPr txBox="1">
            <a:spLocks noChangeArrowheads="1"/>
          </p:cNvSpPr>
          <p:nvPr/>
        </p:nvSpPr>
        <p:spPr bwMode="auto">
          <a:xfrm>
            <a:off x="5410200" y="3733800"/>
            <a:ext cx="1676400" cy="457200"/>
          </a:xfrm>
          <a:prstGeom prst="rect">
            <a:avLst/>
          </a:prstGeom>
          <a:gradFill rotWithShape="1">
            <a:gsLst>
              <a:gs pos="0">
                <a:schemeClr val="bg2"/>
              </a:gs>
              <a:gs pos="50000">
                <a:schemeClr val="hlink"/>
              </a:gs>
              <a:gs pos="100000">
                <a:schemeClr val="bg2"/>
              </a:gs>
            </a:gsLst>
            <a:lin ang="0" scaled="1"/>
          </a:gradFill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sz="2400" b="1"/>
              <a:t>Червь</a:t>
            </a:r>
          </a:p>
        </p:txBody>
      </p:sp>
      <p:sp>
        <p:nvSpPr>
          <p:cNvPr id="26653" name="Text Box 2077"/>
          <p:cNvSpPr txBox="1">
            <a:spLocks noChangeArrowheads="1"/>
          </p:cNvSpPr>
          <p:nvPr/>
        </p:nvSpPr>
        <p:spPr bwMode="auto">
          <a:xfrm>
            <a:off x="7315200" y="3733800"/>
            <a:ext cx="1676400" cy="457200"/>
          </a:xfrm>
          <a:prstGeom prst="rect">
            <a:avLst/>
          </a:prstGeom>
          <a:gradFill rotWithShape="1">
            <a:gsLst>
              <a:gs pos="0">
                <a:schemeClr val="bg2"/>
              </a:gs>
              <a:gs pos="50000">
                <a:schemeClr val="hlink"/>
              </a:gs>
              <a:gs pos="100000">
                <a:schemeClr val="bg2"/>
              </a:gs>
            </a:gsLst>
            <a:lin ang="0" scaled="1"/>
          </a:gradFill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sz="2400" b="1"/>
              <a:t>Слово</a:t>
            </a:r>
          </a:p>
        </p:txBody>
      </p:sp>
      <p:sp>
        <p:nvSpPr>
          <p:cNvPr id="26654" name="Text Box 2078"/>
          <p:cNvSpPr txBox="1">
            <a:spLocks noChangeArrowheads="1"/>
          </p:cNvSpPr>
          <p:nvPr/>
        </p:nvSpPr>
        <p:spPr bwMode="auto">
          <a:xfrm>
            <a:off x="304800" y="6172200"/>
            <a:ext cx="1676400" cy="457200"/>
          </a:xfrm>
          <a:prstGeom prst="rect">
            <a:avLst/>
          </a:prstGeom>
          <a:gradFill rotWithShape="1">
            <a:gsLst>
              <a:gs pos="0">
                <a:schemeClr val="bg2"/>
              </a:gs>
              <a:gs pos="50000">
                <a:schemeClr val="hlink"/>
              </a:gs>
              <a:gs pos="100000">
                <a:schemeClr val="bg2"/>
              </a:gs>
            </a:gsLst>
            <a:lin ang="0" scaled="1"/>
          </a:gradFill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sz="2400" b="1"/>
              <a:t>Л ю д и</a:t>
            </a:r>
          </a:p>
        </p:txBody>
      </p:sp>
      <p:sp>
        <p:nvSpPr>
          <p:cNvPr id="26655" name="Text Box 2079"/>
          <p:cNvSpPr txBox="1">
            <a:spLocks noChangeArrowheads="1"/>
          </p:cNvSpPr>
          <p:nvPr/>
        </p:nvSpPr>
        <p:spPr bwMode="auto">
          <a:xfrm>
            <a:off x="2743200" y="6172200"/>
            <a:ext cx="1676400" cy="457200"/>
          </a:xfrm>
          <a:prstGeom prst="rect">
            <a:avLst/>
          </a:prstGeom>
          <a:gradFill rotWithShape="1">
            <a:gsLst>
              <a:gs pos="0">
                <a:schemeClr val="bg2"/>
              </a:gs>
              <a:gs pos="50000">
                <a:schemeClr val="hlink"/>
              </a:gs>
              <a:gs pos="100000">
                <a:schemeClr val="bg2"/>
              </a:gs>
            </a:gsLst>
            <a:lin ang="0" scaled="1"/>
          </a:gradFill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sz="2400" b="1"/>
              <a:t>Мыслете</a:t>
            </a:r>
          </a:p>
        </p:txBody>
      </p:sp>
      <p:sp>
        <p:nvSpPr>
          <p:cNvPr id="26656" name="Text Box 2080"/>
          <p:cNvSpPr txBox="1">
            <a:spLocks noChangeArrowheads="1"/>
          </p:cNvSpPr>
          <p:nvPr/>
        </p:nvSpPr>
        <p:spPr bwMode="auto">
          <a:xfrm>
            <a:off x="5257800" y="6172200"/>
            <a:ext cx="1676400" cy="457200"/>
          </a:xfrm>
          <a:prstGeom prst="rect">
            <a:avLst/>
          </a:prstGeom>
          <a:gradFill rotWithShape="1">
            <a:gsLst>
              <a:gs pos="0">
                <a:schemeClr val="bg2"/>
              </a:gs>
              <a:gs pos="50000">
                <a:schemeClr val="hlink"/>
              </a:gs>
              <a:gs pos="100000">
                <a:schemeClr val="bg2"/>
              </a:gs>
            </a:gsLst>
            <a:lin ang="0" scaled="1"/>
          </a:gradFill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sz="2400" b="1"/>
              <a:t>Н а ш</a:t>
            </a:r>
          </a:p>
        </p:txBody>
      </p:sp>
      <p:sp>
        <p:nvSpPr>
          <p:cNvPr id="26657" name="Text Box 2081"/>
          <p:cNvSpPr txBox="1">
            <a:spLocks noChangeArrowheads="1"/>
          </p:cNvSpPr>
          <p:nvPr/>
        </p:nvSpPr>
        <p:spPr bwMode="auto">
          <a:xfrm>
            <a:off x="7239000" y="6096000"/>
            <a:ext cx="1676400" cy="457200"/>
          </a:xfrm>
          <a:prstGeom prst="rect">
            <a:avLst/>
          </a:prstGeom>
          <a:gradFill rotWithShape="1">
            <a:gsLst>
              <a:gs pos="0">
                <a:schemeClr val="bg2"/>
              </a:gs>
              <a:gs pos="50000">
                <a:schemeClr val="hlink"/>
              </a:gs>
              <a:gs pos="100000">
                <a:schemeClr val="bg2"/>
              </a:gs>
            </a:gsLst>
            <a:lin ang="0" scaled="1"/>
          </a:gradFill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sz="2400" b="1"/>
              <a:t>Ц ы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66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66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66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66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266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266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266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266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266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649" grpId="0" animBg="1"/>
      <p:bldP spid="26650" grpId="0" animBg="1"/>
      <p:bldP spid="26651" grpId="0" animBg="1"/>
      <p:bldP spid="26652" grpId="0" animBg="1"/>
      <p:bldP spid="26653" grpId="0" animBg="1"/>
      <p:bldP spid="26654" grpId="0" animBg="1"/>
      <p:bldP spid="26655" grpId="0" animBg="1"/>
      <p:bldP spid="26656" grpId="0" animBg="1"/>
      <p:bldP spid="26657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EB1F53-49A0-47BA-9C64-62DB321BA49A}" type="slidenum">
              <a:rPr lang="ru-RU"/>
              <a:pPr/>
              <a:t>15</a:t>
            </a:fld>
            <a:endParaRPr lang="ru-RU"/>
          </a:p>
        </p:txBody>
      </p:sp>
      <p:sp>
        <p:nvSpPr>
          <p:cNvPr id="5632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ru-RU" b="1" i="1"/>
              <a:t>Заставки.</a:t>
            </a:r>
          </a:p>
        </p:txBody>
      </p:sp>
      <p:pic>
        <p:nvPicPr>
          <p:cNvPr id="56324" name="Picture 4" descr="oh4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41300" y="4251325"/>
            <a:ext cx="4229100" cy="2143125"/>
          </a:xfrm>
          <a:prstGeom prst="rect">
            <a:avLst/>
          </a:prstGeom>
          <a:noFill/>
        </p:spPr>
      </p:pic>
      <p:pic>
        <p:nvPicPr>
          <p:cNvPr id="56325" name="Picture 5" descr="oh50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15900" y="1668463"/>
            <a:ext cx="4310063" cy="1955800"/>
          </a:xfrm>
          <a:prstGeom prst="rect">
            <a:avLst/>
          </a:prstGeom>
          <a:noFill/>
        </p:spPr>
      </p:pic>
      <p:pic>
        <p:nvPicPr>
          <p:cNvPr id="56326" name="Picture 6" descr="oh54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659313" y="596900"/>
            <a:ext cx="4259262" cy="1927225"/>
          </a:xfrm>
          <a:prstGeom prst="rect">
            <a:avLst/>
          </a:prstGeom>
          <a:noFill/>
        </p:spPr>
      </p:pic>
      <p:pic>
        <p:nvPicPr>
          <p:cNvPr id="56327" name="Picture 7" descr="oh88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625975" y="3295650"/>
            <a:ext cx="4314825" cy="2168525"/>
          </a:xfrm>
          <a:prstGeom prst="rect">
            <a:avLst/>
          </a:prstGeom>
          <a:noFill/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3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63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3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563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3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563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2000"/>
                            </p:stCondLst>
                            <p:childTnLst>
                              <p:par>
                                <p:cTn id="18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3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563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46C4E9-D6C1-4C87-A0FF-6D739C7E40AD}" type="slidenum">
              <a:rPr lang="ru-RU"/>
              <a:pPr/>
              <a:t>16</a:t>
            </a:fld>
            <a:endParaRPr lang="ru-RU"/>
          </a:p>
        </p:txBody>
      </p:sp>
      <p:sp>
        <p:nvSpPr>
          <p:cNvPr id="12304" name="AutoShape 16"/>
          <p:cNvSpPr>
            <a:spLocks noChangeArrowheads="1"/>
          </p:cNvSpPr>
          <p:nvPr/>
        </p:nvSpPr>
        <p:spPr bwMode="auto">
          <a:xfrm>
            <a:off x="641350" y="4856163"/>
            <a:ext cx="8020050" cy="1485900"/>
          </a:xfrm>
          <a:prstGeom prst="rightArrow">
            <a:avLst>
              <a:gd name="adj1" fmla="val 41667"/>
              <a:gd name="adj2" fmla="val 23089"/>
            </a:avLst>
          </a:prstGeom>
          <a:gradFill rotWithShape="0">
            <a:gsLst>
              <a:gs pos="0">
                <a:schemeClr val="accent1"/>
              </a:gs>
              <a:gs pos="100000">
                <a:schemeClr val="accent2"/>
              </a:gs>
            </a:gsLst>
            <a:lin ang="0" scaled="1"/>
          </a:gradFill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/>
          <a:lstStyle/>
          <a:p>
            <a:endParaRPr kumimoji="1" lang="ru-RU" sz="1000"/>
          </a:p>
        </p:txBody>
      </p:sp>
      <p:sp>
        <p:nvSpPr>
          <p:cNvPr id="43031" name="Line 23"/>
          <p:cNvSpPr>
            <a:spLocks noChangeShapeType="1"/>
          </p:cNvSpPr>
          <p:nvPr/>
        </p:nvSpPr>
        <p:spPr bwMode="auto">
          <a:xfrm flipH="1" flipV="1">
            <a:off x="8370888" y="3481388"/>
            <a:ext cx="25400" cy="18669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43025" name="Line 17"/>
          <p:cNvSpPr>
            <a:spLocks noChangeShapeType="1"/>
          </p:cNvSpPr>
          <p:nvPr/>
        </p:nvSpPr>
        <p:spPr bwMode="auto">
          <a:xfrm flipH="1" flipV="1">
            <a:off x="5792788" y="4014788"/>
            <a:ext cx="12700" cy="17018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12300" name="Rectangle 1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ru-RU" b="1" i="1"/>
              <a:t>Реформы алфавита.</a:t>
            </a:r>
          </a:p>
        </p:txBody>
      </p:sp>
      <p:sp>
        <p:nvSpPr>
          <p:cNvPr id="12305" name="Text Box 17"/>
          <p:cNvSpPr txBox="1">
            <a:spLocks noChangeArrowheads="1"/>
          </p:cNvSpPr>
          <p:nvPr/>
        </p:nvSpPr>
        <p:spPr bwMode="auto">
          <a:xfrm>
            <a:off x="546100" y="5943600"/>
            <a:ext cx="750888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l"/>
            <a:r>
              <a:rPr kumimoji="1" lang="ru-RU" sz="1400" b="1">
                <a:latin typeface="Arial" charset="0"/>
              </a:rPr>
              <a:t>1708 г.</a:t>
            </a:r>
            <a:endParaRPr kumimoji="1" lang="ru-RU" sz="1400" b="1" noProof="1">
              <a:latin typeface="Arial" charset="0"/>
            </a:endParaRPr>
          </a:p>
        </p:txBody>
      </p:sp>
      <p:sp>
        <p:nvSpPr>
          <p:cNvPr id="12307" name="Text Box 19"/>
          <p:cNvSpPr txBox="1">
            <a:spLocks noChangeArrowheads="1"/>
          </p:cNvSpPr>
          <p:nvPr/>
        </p:nvSpPr>
        <p:spPr bwMode="auto">
          <a:xfrm>
            <a:off x="1558925" y="5943600"/>
            <a:ext cx="750888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l"/>
            <a:r>
              <a:rPr kumimoji="1" lang="ru-RU" sz="1400" b="1">
                <a:latin typeface="Arial" charset="0"/>
              </a:rPr>
              <a:t>1710 г.</a:t>
            </a:r>
            <a:endParaRPr kumimoji="1" lang="en-US" sz="1400" b="1">
              <a:latin typeface="Arial" charset="0"/>
            </a:endParaRPr>
          </a:p>
        </p:txBody>
      </p:sp>
      <p:sp>
        <p:nvSpPr>
          <p:cNvPr id="12310" name="Text Box 22"/>
          <p:cNvSpPr txBox="1">
            <a:spLocks noChangeArrowheads="1"/>
          </p:cNvSpPr>
          <p:nvPr/>
        </p:nvSpPr>
        <p:spPr bwMode="auto">
          <a:xfrm>
            <a:off x="3036888" y="5969000"/>
            <a:ext cx="750887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l"/>
            <a:r>
              <a:rPr kumimoji="1" lang="ru-RU" sz="1400" b="1">
                <a:latin typeface="Arial" charset="0"/>
              </a:rPr>
              <a:t>1735 г.</a:t>
            </a:r>
            <a:endParaRPr kumimoji="1" lang="ru-RU" sz="1400" b="1" noProof="1">
              <a:latin typeface="Arial" charset="0"/>
            </a:endParaRPr>
          </a:p>
        </p:txBody>
      </p:sp>
      <p:sp>
        <p:nvSpPr>
          <p:cNvPr id="12314" name="Text Box 26"/>
          <p:cNvSpPr txBox="1">
            <a:spLocks noChangeArrowheads="1"/>
          </p:cNvSpPr>
          <p:nvPr/>
        </p:nvSpPr>
        <p:spPr bwMode="auto">
          <a:xfrm>
            <a:off x="6376988" y="5956300"/>
            <a:ext cx="750887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l"/>
            <a:r>
              <a:rPr kumimoji="1" lang="ru-RU" sz="1400" b="1">
                <a:latin typeface="Arial" charset="0"/>
              </a:rPr>
              <a:t>1783 г.</a:t>
            </a:r>
            <a:endParaRPr kumimoji="1" lang="ru-RU" sz="1400" b="1" noProof="1">
              <a:latin typeface="Arial" charset="0"/>
            </a:endParaRPr>
          </a:p>
        </p:txBody>
      </p:sp>
      <p:sp>
        <p:nvSpPr>
          <p:cNvPr id="12316" name="AutoShape 28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6273800" y="622300"/>
            <a:ext cx="2268538" cy="1076325"/>
          </a:xfrm>
          <a:prstGeom prst="flowChartProcess">
            <a:avLst/>
          </a:prstGeom>
          <a:solidFill>
            <a:schemeClr val="accent1"/>
          </a:solidFill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/>
          <a:lstStyle/>
          <a:p>
            <a:r>
              <a:rPr kumimoji="1" lang="ru-RU" sz="1600" b="1">
                <a:solidFill>
                  <a:schemeClr val="bg2"/>
                </a:solidFill>
                <a:latin typeface="Arial" charset="0"/>
              </a:rPr>
              <a:t>Просуществовал</a:t>
            </a:r>
          </a:p>
          <a:p>
            <a:r>
              <a:rPr kumimoji="1" lang="ru-RU" sz="1600" b="1">
                <a:solidFill>
                  <a:schemeClr val="bg2"/>
                </a:solidFill>
                <a:latin typeface="Arial" charset="0"/>
              </a:rPr>
              <a:t> неизменно</a:t>
            </a:r>
          </a:p>
          <a:p>
            <a:r>
              <a:rPr kumimoji="1" lang="ru-RU" sz="1600" b="1">
                <a:solidFill>
                  <a:schemeClr val="bg2"/>
                </a:solidFill>
                <a:latin typeface="Arial" charset="0"/>
              </a:rPr>
              <a:t> до эпохи Петра 1</a:t>
            </a:r>
            <a:endParaRPr kumimoji="1" lang="en-US" sz="1600" b="1">
              <a:solidFill>
                <a:schemeClr val="bg2"/>
              </a:solidFill>
              <a:latin typeface="Arial" charset="0"/>
            </a:endParaRPr>
          </a:p>
        </p:txBody>
      </p:sp>
      <p:sp>
        <p:nvSpPr>
          <p:cNvPr id="12317" name="AutoShape 29"/>
          <p:cNvSpPr>
            <a:spLocks noChangeArrowheads="1"/>
          </p:cNvSpPr>
          <p:nvPr/>
        </p:nvSpPr>
        <p:spPr bwMode="auto">
          <a:xfrm>
            <a:off x="528638" y="1949450"/>
            <a:ext cx="1852612" cy="731838"/>
          </a:xfrm>
          <a:prstGeom prst="flowChartProcess">
            <a:avLst/>
          </a:prstGeom>
          <a:solidFill>
            <a:schemeClr val="accent1"/>
          </a:solidFill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/>
          <a:lstStyle/>
          <a:p>
            <a:r>
              <a:rPr kumimoji="1" lang="ru-RU" sz="1600" b="1">
                <a:solidFill>
                  <a:schemeClr val="bg2"/>
                </a:solidFill>
                <a:latin typeface="Arial" charset="0"/>
              </a:rPr>
              <a:t>Петр 1 ввел </a:t>
            </a:r>
          </a:p>
          <a:p>
            <a:r>
              <a:rPr kumimoji="1" lang="ru-RU" sz="1600" b="1">
                <a:solidFill>
                  <a:schemeClr val="bg2"/>
                </a:solidFill>
                <a:latin typeface="Arial" charset="0"/>
              </a:rPr>
              <a:t>гражданский </a:t>
            </a:r>
          </a:p>
          <a:p>
            <a:r>
              <a:rPr kumimoji="1" lang="ru-RU" sz="1600" b="1">
                <a:solidFill>
                  <a:schemeClr val="bg2"/>
                </a:solidFill>
                <a:latin typeface="Arial" charset="0"/>
              </a:rPr>
              <a:t>шрифт</a:t>
            </a:r>
            <a:endParaRPr kumimoji="1" lang="en-US" sz="1600" b="1">
              <a:solidFill>
                <a:schemeClr val="bg2"/>
              </a:solidFill>
              <a:latin typeface="Arial" charset="0"/>
            </a:endParaRPr>
          </a:p>
        </p:txBody>
      </p:sp>
      <p:sp>
        <p:nvSpPr>
          <p:cNvPr id="12318" name="AutoShape 30"/>
          <p:cNvSpPr>
            <a:spLocks noChangeArrowheads="1"/>
          </p:cNvSpPr>
          <p:nvPr/>
        </p:nvSpPr>
        <p:spPr bwMode="auto">
          <a:xfrm>
            <a:off x="5873750" y="2182813"/>
            <a:ext cx="1490663" cy="784225"/>
          </a:xfrm>
          <a:prstGeom prst="flowChartProcess">
            <a:avLst/>
          </a:prstGeom>
          <a:solidFill>
            <a:schemeClr val="accent1"/>
          </a:solidFill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/>
          <a:lstStyle/>
          <a:p>
            <a:r>
              <a:rPr kumimoji="1" lang="ru-RU" sz="1600" b="1">
                <a:solidFill>
                  <a:schemeClr val="bg2"/>
                </a:solidFill>
                <a:latin typeface="Arial" charset="0"/>
              </a:rPr>
              <a:t>Предложено </a:t>
            </a:r>
          </a:p>
          <a:p>
            <a:r>
              <a:rPr kumimoji="1" lang="ru-RU" sz="1600" b="1">
                <a:solidFill>
                  <a:schemeClr val="bg2"/>
                </a:solidFill>
                <a:latin typeface="Arial" charset="0"/>
              </a:rPr>
              <a:t>ввести </a:t>
            </a:r>
          </a:p>
          <a:p>
            <a:r>
              <a:rPr kumimoji="1" lang="ru-RU" sz="1600" b="1">
                <a:solidFill>
                  <a:schemeClr val="bg2"/>
                </a:solidFill>
                <a:latin typeface="Arial" charset="0"/>
              </a:rPr>
              <a:t>букву Ё</a:t>
            </a:r>
            <a:endParaRPr kumimoji="1" lang="en-US" sz="1600" b="1">
              <a:solidFill>
                <a:schemeClr val="bg2"/>
              </a:solidFill>
              <a:latin typeface="Arial" charset="0"/>
            </a:endParaRPr>
          </a:p>
        </p:txBody>
      </p:sp>
      <p:sp>
        <p:nvSpPr>
          <p:cNvPr id="43010" name="Line 2"/>
          <p:cNvSpPr>
            <a:spLocks noChangeShapeType="1"/>
          </p:cNvSpPr>
          <p:nvPr/>
        </p:nvSpPr>
        <p:spPr bwMode="auto">
          <a:xfrm flipV="1">
            <a:off x="812800" y="2755900"/>
            <a:ext cx="571500" cy="29972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43011" name="Line 3"/>
          <p:cNvSpPr>
            <a:spLocks noChangeShapeType="1"/>
          </p:cNvSpPr>
          <p:nvPr/>
        </p:nvSpPr>
        <p:spPr bwMode="auto">
          <a:xfrm flipH="1" flipV="1">
            <a:off x="1524000" y="2755900"/>
            <a:ext cx="355600" cy="29845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ru-RU"/>
          </a:p>
        </p:txBody>
      </p:sp>
      <p:pic>
        <p:nvPicPr>
          <p:cNvPr id="43013" name="Picture 5" descr="29-2004-138-04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42938" y="2895600"/>
            <a:ext cx="1671637" cy="1476375"/>
          </a:xfrm>
          <a:prstGeom prst="rect">
            <a:avLst/>
          </a:prstGeom>
          <a:noFill/>
        </p:spPr>
      </p:pic>
      <p:sp>
        <p:nvSpPr>
          <p:cNvPr id="43014" name="AutoShape 6"/>
          <p:cNvSpPr>
            <a:spLocks noChangeArrowheads="1"/>
          </p:cNvSpPr>
          <p:nvPr/>
        </p:nvSpPr>
        <p:spPr bwMode="auto">
          <a:xfrm>
            <a:off x="631825" y="4603750"/>
            <a:ext cx="1731963" cy="496888"/>
          </a:xfrm>
          <a:prstGeom prst="flowChartProcess">
            <a:avLst/>
          </a:prstGeom>
          <a:solidFill>
            <a:schemeClr val="accent1"/>
          </a:solidFill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/>
          <a:lstStyle/>
          <a:p>
            <a:r>
              <a:rPr kumimoji="1" lang="ru-RU" sz="1600" b="1">
                <a:solidFill>
                  <a:schemeClr val="bg2"/>
                </a:solidFill>
                <a:latin typeface="Arial" charset="0"/>
              </a:rPr>
              <a:t>Появились </a:t>
            </a:r>
          </a:p>
          <a:p>
            <a:r>
              <a:rPr kumimoji="1" lang="ru-RU" sz="1600" b="1">
                <a:solidFill>
                  <a:schemeClr val="bg2"/>
                </a:solidFill>
                <a:latin typeface="Arial" charset="0"/>
              </a:rPr>
              <a:t>буквы Э,Я</a:t>
            </a:r>
            <a:endParaRPr kumimoji="1" lang="en-US" sz="1600" b="1">
              <a:solidFill>
                <a:schemeClr val="bg2"/>
              </a:solidFill>
              <a:latin typeface="Arial" charset="0"/>
            </a:endParaRPr>
          </a:p>
        </p:txBody>
      </p:sp>
      <p:sp>
        <p:nvSpPr>
          <p:cNvPr id="43015" name="AutoShape 7"/>
          <p:cNvSpPr>
            <a:spLocks noChangeArrowheads="1"/>
          </p:cNvSpPr>
          <p:nvPr/>
        </p:nvSpPr>
        <p:spPr bwMode="auto">
          <a:xfrm>
            <a:off x="2738438" y="2895600"/>
            <a:ext cx="1566862" cy="949325"/>
          </a:xfrm>
          <a:prstGeom prst="flowChartProcess">
            <a:avLst/>
          </a:prstGeom>
          <a:solidFill>
            <a:schemeClr val="accent1"/>
          </a:solidFill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/>
          <a:lstStyle/>
          <a:p>
            <a:r>
              <a:rPr kumimoji="1" lang="ru-RU" sz="1600" b="1">
                <a:solidFill>
                  <a:schemeClr val="bg2"/>
                </a:solidFill>
                <a:latin typeface="Arial" charset="0"/>
              </a:rPr>
              <a:t>Исключены</a:t>
            </a:r>
          </a:p>
          <a:p>
            <a:r>
              <a:rPr kumimoji="1" lang="ru-RU" sz="1600" b="1">
                <a:solidFill>
                  <a:schemeClr val="bg2"/>
                </a:solidFill>
                <a:latin typeface="Arial" charset="0"/>
              </a:rPr>
              <a:t> буквы</a:t>
            </a:r>
          </a:p>
          <a:p>
            <a:r>
              <a:rPr kumimoji="1" lang="ru-RU" sz="1600" b="1">
                <a:solidFill>
                  <a:schemeClr val="bg2"/>
                </a:solidFill>
                <a:latin typeface="Arial" charset="0"/>
              </a:rPr>
              <a:t> Зело, Кси,</a:t>
            </a:r>
          </a:p>
          <a:p>
            <a:r>
              <a:rPr kumimoji="1" lang="ru-RU" sz="1600" b="1">
                <a:solidFill>
                  <a:schemeClr val="bg2"/>
                </a:solidFill>
                <a:latin typeface="Arial" charset="0"/>
              </a:rPr>
              <a:t> Ижица</a:t>
            </a:r>
            <a:endParaRPr kumimoji="1" lang="en-US" sz="1600" b="1">
              <a:solidFill>
                <a:schemeClr val="bg2"/>
              </a:solidFill>
              <a:latin typeface="Arial" charset="0"/>
            </a:endParaRPr>
          </a:p>
        </p:txBody>
      </p:sp>
      <p:sp>
        <p:nvSpPr>
          <p:cNvPr id="43016" name="Line 8"/>
          <p:cNvSpPr>
            <a:spLocks noChangeShapeType="1"/>
          </p:cNvSpPr>
          <p:nvPr/>
        </p:nvSpPr>
        <p:spPr bwMode="auto">
          <a:xfrm flipV="1">
            <a:off x="3441700" y="4559300"/>
            <a:ext cx="0" cy="11811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43017" name="AutoShape 9"/>
          <p:cNvSpPr>
            <a:spLocks noChangeArrowheads="1"/>
          </p:cNvSpPr>
          <p:nvPr/>
        </p:nvSpPr>
        <p:spPr bwMode="auto">
          <a:xfrm>
            <a:off x="2814638" y="4038600"/>
            <a:ext cx="1338262" cy="466725"/>
          </a:xfrm>
          <a:prstGeom prst="flowChartProcess">
            <a:avLst/>
          </a:prstGeom>
          <a:solidFill>
            <a:schemeClr val="accent1"/>
          </a:solidFill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/>
          <a:lstStyle/>
          <a:p>
            <a:r>
              <a:rPr kumimoji="1" lang="ru-RU" sz="1600" b="1">
                <a:solidFill>
                  <a:schemeClr val="bg2"/>
                </a:solidFill>
                <a:latin typeface="Arial" charset="0"/>
              </a:rPr>
              <a:t>Введена </a:t>
            </a:r>
          </a:p>
          <a:p>
            <a:r>
              <a:rPr kumimoji="1" lang="ru-RU" sz="1600" b="1">
                <a:solidFill>
                  <a:schemeClr val="bg2"/>
                </a:solidFill>
                <a:latin typeface="Arial" charset="0"/>
              </a:rPr>
              <a:t>буква Й</a:t>
            </a:r>
            <a:endParaRPr kumimoji="1" lang="en-US" sz="1600" b="1">
              <a:solidFill>
                <a:schemeClr val="bg2"/>
              </a:solidFill>
              <a:latin typeface="Arial" charset="0"/>
            </a:endParaRPr>
          </a:p>
        </p:txBody>
      </p:sp>
      <p:sp>
        <p:nvSpPr>
          <p:cNvPr id="43019" name="Line 11"/>
          <p:cNvSpPr>
            <a:spLocks noChangeShapeType="1"/>
          </p:cNvSpPr>
          <p:nvPr/>
        </p:nvSpPr>
        <p:spPr bwMode="auto">
          <a:xfrm flipH="1" flipV="1">
            <a:off x="7785100" y="4800600"/>
            <a:ext cx="12700" cy="8890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43020" name="Text Box 12"/>
          <p:cNvSpPr txBox="1">
            <a:spLocks noChangeArrowheads="1"/>
          </p:cNvSpPr>
          <p:nvPr/>
        </p:nvSpPr>
        <p:spPr bwMode="auto">
          <a:xfrm>
            <a:off x="4638675" y="5957888"/>
            <a:ext cx="750888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l"/>
            <a:r>
              <a:rPr kumimoji="1" lang="ru-RU" sz="1400" b="1">
                <a:latin typeface="Arial" charset="0"/>
              </a:rPr>
              <a:t>1738 г.</a:t>
            </a:r>
            <a:endParaRPr kumimoji="1" lang="ru-RU" sz="1400" b="1" noProof="1">
              <a:latin typeface="Arial" charset="0"/>
            </a:endParaRPr>
          </a:p>
        </p:txBody>
      </p:sp>
      <p:sp>
        <p:nvSpPr>
          <p:cNvPr id="43021" name="AutoShape 13"/>
          <p:cNvSpPr>
            <a:spLocks noChangeArrowheads="1"/>
          </p:cNvSpPr>
          <p:nvPr/>
        </p:nvSpPr>
        <p:spPr bwMode="auto">
          <a:xfrm>
            <a:off x="4225925" y="4268788"/>
            <a:ext cx="1731963" cy="708025"/>
          </a:xfrm>
          <a:prstGeom prst="flowChartProcess">
            <a:avLst/>
          </a:prstGeom>
          <a:solidFill>
            <a:schemeClr val="accent1"/>
          </a:solidFill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/>
          <a:lstStyle/>
          <a:p>
            <a:r>
              <a:rPr kumimoji="1" lang="ru-RU" sz="1600" b="1">
                <a:solidFill>
                  <a:schemeClr val="bg2"/>
                </a:solidFill>
                <a:latin typeface="Arial" charset="0"/>
              </a:rPr>
              <a:t>Приведено</a:t>
            </a:r>
          </a:p>
          <a:p>
            <a:r>
              <a:rPr kumimoji="1" lang="ru-RU" sz="1600" b="1">
                <a:solidFill>
                  <a:schemeClr val="bg2"/>
                </a:solidFill>
                <a:latin typeface="Arial" charset="0"/>
              </a:rPr>
              <a:t> в соответствие </a:t>
            </a:r>
          </a:p>
          <a:p>
            <a:r>
              <a:rPr kumimoji="1" lang="ru-RU" sz="1600" b="1">
                <a:solidFill>
                  <a:schemeClr val="bg2"/>
                </a:solidFill>
                <a:latin typeface="Arial" charset="0"/>
              </a:rPr>
              <a:t>написание </a:t>
            </a:r>
            <a:r>
              <a:rPr kumimoji="1" lang="en-US" sz="1600" b="1">
                <a:solidFill>
                  <a:schemeClr val="bg2"/>
                </a:solidFill>
                <a:latin typeface="Arial" charset="0"/>
              </a:rPr>
              <a:t>i</a:t>
            </a:r>
            <a:r>
              <a:rPr kumimoji="1" lang="ru-RU" sz="1600" b="1">
                <a:solidFill>
                  <a:schemeClr val="bg2"/>
                </a:solidFill>
                <a:latin typeface="Arial" charset="0"/>
              </a:rPr>
              <a:t> </a:t>
            </a:r>
            <a:endParaRPr kumimoji="1" lang="en-US" sz="1600" b="1">
              <a:solidFill>
                <a:schemeClr val="bg2"/>
              </a:solidFill>
              <a:latin typeface="Arial" charset="0"/>
            </a:endParaRPr>
          </a:p>
        </p:txBody>
      </p:sp>
      <p:sp>
        <p:nvSpPr>
          <p:cNvPr id="43022" name="AutoShape 14"/>
          <p:cNvSpPr>
            <a:spLocks noChangeArrowheads="1"/>
          </p:cNvSpPr>
          <p:nvPr/>
        </p:nvSpPr>
        <p:spPr bwMode="auto">
          <a:xfrm>
            <a:off x="4873625" y="3303588"/>
            <a:ext cx="1681163" cy="606425"/>
          </a:xfrm>
          <a:prstGeom prst="flowChartProcess">
            <a:avLst/>
          </a:prstGeom>
          <a:solidFill>
            <a:schemeClr val="accent1"/>
          </a:solidFill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/>
          <a:lstStyle/>
          <a:p>
            <a:r>
              <a:rPr kumimoji="1" lang="ru-RU" sz="1600" b="1">
                <a:solidFill>
                  <a:schemeClr val="bg2"/>
                </a:solidFill>
                <a:latin typeface="Arial" charset="0"/>
              </a:rPr>
              <a:t>Восстановлена </a:t>
            </a:r>
          </a:p>
          <a:p>
            <a:r>
              <a:rPr kumimoji="1" lang="ru-RU" sz="1600" b="1">
                <a:solidFill>
                  <a:schemeClr val="bg2"/>
                </a:solidFill>
                <a:latin typeface="Arial" charset="0"/>
              </a:rPr>
              <a:t>Ижица</a:t>
            </a:r>
            <a:endParaRPr kumimoji="1" lang="en-US" sz="1600" b="1">
              <a:solidFill>
                <a:schemeClr val="bg2"/>
              </a:solidFill>
              <a:latin typeface="Arial" charset="0"/>
            </a:endParaRPr>
          </a:p>
        </p:txBody>
      </p:sp>
      <p:sp>
        <p:nvSpPr>
          <p:cNvPr id="43023" name="Line 15"/>
          <p:cNvSpPr>
            <a:spLocks noChangeShapeType="1"/>
          </p:cNvSpPr>
          <p:nvPr/>
        </p:nvSpPr>
        <p:spPr bwMode="auto">
          <a:xfrm flipH="1" flipV="1">
            <a:off x="4979988" y="5018088"/>
            <a:ext cx="0" cy="7112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43024" name="Text Box 16"/>
          <p:cNvSpPr txBox="1">
            <a:spLocks noChangeArrowheads="1"/>
          </p:cNvSpPr>
          <p:nvPr/>
        </p:nvSpPr>
        <p:spPr bwMode="auto">
          <a:xfrm>
            <a:off x="5516563" y="5946775"/>
            <a:ext cx="750887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l"/>
            <a:r>
              <a:rPr kumimoji="1" lang="ru-RU" sz="1400" b="1">
                <a:latin typeface="Arial" charset="0"/>
              </a:rPr>
              <a:t>1758 г.</a:t>
            </a:r>
            <a:endParaRPr kumimoji="1" lang="ru-RU" sz="1400" b="1" noProof="1">
              <a:latin typeface="Arial" charset="0"/>
            </a:endParaRPr>
          </a:p>
        </p:txBody>
      </p:sp>
      <p:sp>
        <p:nvSpPr>
          <p:cNvPr id="43026" name="Line 18"/>
          <p:cNvSpPr>
            <a:spLocks noChangeShapeType="1"/>
          </p:cNvSpPr>
          <p:nvPr/>
        </p:nvSpPr>
        <p:spPr bwMode="auto">
          <a:xfrm flipH="1" flipV="1">
            <a:off x="6719888" y="3074988"/>
            <a:ext cx="25400" cy="26416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43027" name="Text Box 19"/>
          <p:cNvSpPr txBox="1">
            <a:spLocks noChangeArrowheads="1"/>
          </p:cNvSpPr>
          <p:nvPr/>
        </p:nvSpPr>
        <p:spPr bwMode="auto">
          <a:xfrm>
            <a:off x="7381875" y="5957888"/>
            <a:ext cx="750888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l"/>
            <a:r>
              <a:rPr kumimoji="1" lang="ru-RU" sz="1400" b="1">
                <a:latin typeface="Arial" charset="0"/>
              </a:rPr>
              <a:t>1918 г.</a:t>
            </a:r>
            <a:endParaRPr kumimoji="1" lang="ru-RU" sz="1400" b="1" noProof="1">
              <a:latin typeface="Arial" charset="0"/>
            </a:endParaRPr>
          </a:p>
        </p:txBody>
      </p:sp>
      <p:sp>
        <p:nvSpPr>
          <p:cNvPr id="43028" name="AutoShape 20"/>
          <p:cNvSpPr>
            <a:spLocks noChangeArrowheads="1"/>
          </p:cNvSpPr>
          <p:nvPr/>
        </p:nvSpPr>
        <p:spPr bwMode="auto">
          <a:xfrm>
            <a:off x="7107238" y="3835400"/>
            <a:ext cx="1490662" cy="784225"/>
          </a:xfrm>
          <a:prstGeom prst="flowChartProcess">
            <a:avLst/>
          </a:prstGeom>
          <a:solidFill>
            <a:schemeClr val="accent1"/>
          </a:solidFill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/>
          <a:lstStyle/>
          <a:p>
            <a:r>
              <a:rPr kumimoji="1" lang="ru-RU" sz="1600" b="1">
                <a:solidFill>
                  <a:schemeClr val="bg2"/>
                </a:solidFill>
                <a:latin typeface="Arial" charset="0"/>
              </a:rPr>
              <a:t>Декрет </a:t>
            </a:r>
          </a:p>
          <a:p>
            <a:r>
              <a:rPr kumimoji="1" lang="ru-RU" sz="1600" b="1">
                <a:solidFill>
                  <a:schemeClr val="bg2"/>
                </a:solidFill>
                <a:latin typeface="Arial" charset="0"/>
              </a:rPr>
              <a:t>о новой</a:t>
            </a:r>
          </a:p>
          <a:p>
            <a:r>
              <a:rPr kumimoji="1" lang="ru-RU" sz="1600" b="1">
                <a:solidFill>
                  <a:schemeClr val="bg2"/>
                </a:solidFill>
                <a:latin typeface="Arial" charset="0"/>
              </a:rPr>
              <a:t>орфографии </a:t>
            </a:r>
            <a:endParaRPr kumimoji="1" lang="en-US" sz="1600" b="1">
              <a:solidFill>
                <a:schemeClr val="bg2"/>
              </a:solidFill>
              <a:latin typeface="Arial" charset="0"/>
            </a:endParaRPr>
          </a:p>
        </p:txBody>
      </p:sp>
      <p:sp>
        <p:nvSpPr>
          <p:cNvPr id="43029" name="AutoShape 21"/>
          <p:cNvSpPr>
            <a:spLocks noChangeArrowheads="1"/>
          </p:cNvSpPr>
          <p:nvPr/>
        </p:nvSpPr>
        <p:spPr bwMode="auto">
          <a:xfrm>
            <a:off x="7488238" y="2590800"/>
            <a:ext cx="1490662" cy="784225"/>
          </a:xfrm>
          <a:prstGeom prst="flowChartProcess">
            <a:avLst/>
          </a:prstGeom>
          <a:solidFill>
            <a:schemeClr val="accent1"/>
          </a:solidFill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/>
          <a:lstStyle/>
          <a:p>
            <a:r>
              <a:rPr kumimoji="1" lang="ru-RU" sz="1600" b="1">
                <a:solidFill>
                  <a:schemeClr val="bg2"/>
                </a:solidFill>
                <a:latin typeface="Arial" charset="0"/>
              </a:rPr>
              <a:t>Новые</a:t>
            </a:r>
          </a:p>
          <a:p>
            <a:r>
              <a:rPr kumimoji="1" lang="ru-RU" sz="1600" b="1">
                <a:solidFill>
                  <a:schemeClr val="bg2"/>
                </a:solidFill>
                <a:latin typeface="Arial" charset="0"/>
              </a:rPr>
              <a:t> правила </a:t>
            </a:r>
          </a:p>
          <a:p>
            <a:r>
              <a:rPr kumimoji="1" lang="ru-RU" sz="1600" b="1">
                <a:solidFill>
                  <a:schemeClr val="bg2"/>
                </a:solidFill>
                <a:latin typeface="Arial" charset="0"/>
              </a:rPr>
              <a:t>орфографии</a:t>
            </a:r>
            <a:endParaRPr kumimoji="1" lang="en-US" sz="1600" b="1">
              <a:solidFill>
                <a:schemeClr val="bg2"/>
              </a:solidFill>
              <a:latin typeface="Arial" charset="0"/>
            </a:endParaRPr>
          </a:p>
        </p:txBody>
      </p:sp>
      <p:sp>
        <p:nvSpPr>
          <p:cNvPr id="43030" name="Text Box 22"/>
          <p:cNvSpPr txBox="1">
            <a:spLocks noChangeArrowheads="1"/>
          </p:cNvSpPr>
          <p:nvPr/>
        </p:nvSpPr>
        <p:spPr bwMode="auto">
          <a:xfrm>
            <a:off x="7942263" y="5399088"/>
            <a:ext cx="833437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l"/>
            <a:r>
              <a:rPr kumimoji="1" lang="ru-RU" sz="1600" b="1">
                <a:solidFill>
                  <a:schemeClr val="bg2"/>
                </a:solidFill>
                <a:latin typeface="Arial" charset="0"/>
              </a:rPr>
              <a:t>1956 г.</a:t>
            </a:r>
            <a:endParaRPr kumimoji="1" lang="ru-RU" sz="1600" b="1" noProof="1">
              <a:solidFill>
                <a:schemeClr val="bg2"/>
              </a:solidFill>
              <a:latin typeface="Arial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23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3000"/>
                                        <p:tgtEl>
                                          <p:spTgt spid="430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430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430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430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430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430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1000"/>
                                        <p:tgtEl>
                                          <p:spTgt spid="123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1000"/>
                                        <p:tgtEl>
                                          <p:spTgt spid="430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1000"/>
                                        <p:tgtEl>
                                          <p:spTgt spid="430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317" grpId="0" animBg="1"/>
      <p:bldP spid="12318" grpId="0" animBg="1"/>
      <p:bldP spid="43014" grpId="0" animBg="1"/>
      <p:bldP spid="43015" grpId="0" animBg="1"/>
      <p:bldP spid="43017" grpId="0" animBg="1"/>
      <p:bldP spid="43021" grpId="0" animBg="1"/>
      <p:bldP spid="43022" grpId="0" animBg="1"/>
      <p:bldP spid="43028" grpId="0" animBg="1"/>
      <p:bldP spid="43029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377978-86A7-4B37-9E65-8AF3B1253ED4}" type="slidenum">
              <a:rPr lang="ru-RU"/>
              <a:pPr/>
              <a:t>17</a:t>
            </a:fld>
            <a:endParaRPr lang="ru-RU"/>
          </a:p>
        </p:txBody>
      </p:sp>
      <p:sp>
        <p:nvSpPr>
          <p:cNvPr id="6349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               Кириллица</a:t>
            </a:r>
          </a:p>
        </p:txBody>
      </p:sp>
      <p:pic>
        <p:nvPicPr>
          <p:cNvPr id="63491" name="Picture 3" descr="29-2004-138-06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33400" y="381000"/>
            <a:ext cx="8077200" cy="5788025"/>
          </a:xfrm>
          <a:prstGeom prst="rect">
            <a:avLst/>
          </a:prstGeom>
          <a:noFill/>
        </p:spPr>
      </p:pic>
      <p:sp>
        <p:nvSpPr>
          <p:cNvPr id="63492" name="AutoShape 4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7848600" y="6248400"/>
            <a:ext cx="1143000" cy="381000"/>
          </a:xfrm>
          <a:prstGeom prst="curvedUpArrow">
            <a:avLst>
              <a:gd name="adj1" fmla="val 60000"/>
              <a:gd name="adj2" fmla="val 120000"/>
              <a:gd name="adj3" fmla="val 33333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ACE00A-49EC-4E25-A7DE-5142B374D2D5}" type="slidenum">
              <a:rPr lang="ru-RU"/>
              <a:pPr/>
              <a:t>18</a:t>
            </a:fld>
            <a:endParaRPr lang="ru-RU"/>
          </a:p>
        </p:txBody>
      </p:sp>
      <p:sp>
        <p:nvSpPr>
          <p:cNvPr id="40963" name="Rectangle 3"/>
          <p:cNvSpPr>
            <a:spLocks noGrp="1" noChangeArrowheads="1"/>
          </p:cNvSpPr>
          <p:nvPr>
            <p:ph type="title"/>
          </p:nvPr>
        </p:nvSpPr>
        <p:spPr>
          <a:xfrm>
            <a:off x="609600" y="571500"/>
            <a:ext cx="7772400" cy="1143000"/>
          </a:xfrm>
        </p:spPr>
        <p:txBody>
          <a:bodyPr>
            <a:normAutofit fontScale="90000"/>
          </a:bodyPr>
          <a:lstStyle/>
          <a:p>
            <a:pPr marL="3314700" indent="-3314700"/>
            <a:r>
              <a:rPr lang="ru-RU" b="1" i="1"/>
              <a:t>День славянской     письменности.</a:t>
            </a:r>
          </a:p>
        </p:txBody>
      </p:sp>
      <p:sp>
        <p:nvSpPr>
          <p:cNvPr id="40966" name="Text Box 6"/>
          <p:cNvSpPr txBox="1">
            <a:spLocks noChangeArrowheads="1"/>
          </p:cNvSpPr>
          <p:nvPr/>
        </p:nvSpPr>
        <p:spPr bwMode="auto">
          <a:xfrm>
            <a:off x="2857500" y="1917700"/>
            <a:ext cx="6108700" cy="4359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177800" indent="-177800" algn="l"/>
            <a:r>
              <a:rPr lang="ru-RU" sz="2000">
                <a:latin typeface="Arial" charset="0"/>
              </a:rPr>
              <a:t>День славянской культуры и письменности (День святых Кирилла и Мефодия) — праздник, известный как день памяти первоучителей славянских народов — братьев Кирилла и Мефодия. </a:t>
            </a:r>
          </a:p>
          <a:p>
            <a:pPr marL="177800" indent="-177800" algn="l"/>
            <a:r>
              <a:rPr lang="ru-RU" sz="2000">
                <a:latin typeface="Arial" charset="0"/>
              </a:rPr>
              <a:t>Празднование памяти святых братьев еще в старые времена имело место у всех славянских народов, но затем, под влиянием исторических и политических обстоятельств, было утрачено. В начале XIX века, вместе с возрождением славянских народностей, обновилась и память славянских первоучителей. В 1863 году на Руси было принято постановление праздновать память святых Кирилла и Мефодия </a:t>
            </a:r>
          </a:p>
        </p:txBody>
      </p:sp>
      <p:sp>
        <p:nvSpPr>
          <p:cNvPr id="40969" name="Rectangle 9"/>
          <p:cNvSpPr>
            <a:spLocks noChangeArrowheads="1"/>
          </p:cNvSpPr>
          <p:nvPr/>
        </p:nvSpPr>
        <p:spPr bwMode="auto">
          <a:xfrm>
            <a:off x="5156200" y="279400"/>
            <a:ext cx="3797300" cy="7620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r>
              <a:rPr lang="ru-RU" sz="4400" b="1" i="1">
                <a:solidFill>
                  <a:schemeClr val="bg2"/>
                </a:solidFill>
              </a:rPr>
              <a:t>24  м а я</a:t>
            </a:r>
          </a:p>
        </p:txBody>
      </p:sp>
      <p:pic>
        <p:nvPicPr>
          <p:cNvPr id="40971" name="Picture 11" descr="Святые Кирилл и Мефодий">
            <a:hlinkClick r:id="rId3"/>
          </p:cNvPr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33375" y="1989138"/>
            <a:ext cx="2492375" cy="4532312"/>
          </a:xfrm>
          <a:prstGeom prst="rect">
            <a:avLst/>
          </a:prstGeom>
          <a:noFill/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09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409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0969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Скругленный прямоугольник 3"/>
          <p:cNvSpPr/>
          <p:nvPr/>
        </p:nvSpPr>
        <p:spPr>
          <a:xfrm>
            <a:off x="467544" y="1052736"/>
            <a:ext cx="4680520" cy="5805264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TextBox 4"/>
          <p:cNvSpPr txBox="1"/>
          <p:nvPr/>
        </p:nvSpPr>
        <p:spPr>
          <a:xfrm>
            <a:off x="1187624" y="1484784"/>
            <a:ext cx="3240360" cy="52937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u="sng" dirty="0" smtClean="0"/>
              <a:t>Выполнив данную работу, я узнала;</a:t>
            </a:r>
            <a:endParaRPr lang="ru-RU" sz="2000" b="1" dirty="0" smtClean="0"/>
          </a:p>
          <a:p>
            <a:r>
              <a:rPr lang="ru-RU" sz="2000" b="1" dirty="0" smtClean="0"/>
              <a:t>Братья Кирилл и </a:t>
            </a:r>
            <a:r>
              <a:rPr lang="ru-RU" sz="2000" b="1" dirty="0" err="1" smtClean="0"/>
              <a:t>Мефодий</a:t>
            </a:r>
            <a:r>
              <a:rPr lang="ru-RU" sz="2000" b="1" dirty="0" smtClean="0"/>
              <a:t>  подарили славянам азбуку;</a:t>
            </a:r>
          </a:p>
          <a:p>
            <a:r>
              <a:rPr lang="ru-RU" sz="2000" b="1" dirty="0" smtClean="0"/>
              <a:t>Буквы не всегда так назывались, так выглядели;</a:t>
            </a:r>
          </a:p>
          <a:p>
            <a:r>
              <a:rPr lang="ru-RU" sz="2000" b="1" dirty="0" smtClean="0"/>
              <a:t>На Руси кириллица получила распространение после принятия христианства в 988г.;</a:t>
            </a:r>
          </a:p>
          <a:p>
            <a:r>
              <a:rPr lang="ru-RU" sz="2000" b="1" dirty="0" smtClean="0"/>
              <a:t>Кириллица во многом похожа на наше современное письмо.</a:t>
            </a:r>
          </a:p>
          <a:p>
            <a:endParaRPr lang="ru-RU" dirty="0"/>
          </a:p>
        </p:txBody>
      </p:sp>
      <p:pic>
        <p:nvPicPr>
          <p:cNvPr id="6" name="Picture 4" descr="03"/>
          <p:cNvPicPr>
            <a:picLocks noChangeAspect="1" noChangeArrowheads="1" noCrop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162800" y="404664"/>
            <a:ext cx="1981200" cy="1822450"/>
          </a:xfrm>
          <a:prstGeom prst="rect">
            <a:avLst/>
          </a:prstGeom>
          <a:noFill/>
        </p:spPr>
      </p:pic>
      <p:pic>
        <p:nvPicPr>
          <p:cNvPr id="7" name="Picture 13" descr="302"/>
          <p:cNvPicPr>
            <a:picLocks noGrp="1" noChangeAspect="1" noChangeArrowheads="1" noCrop="1"/>
          </p:cNvPicPr>
          <p:nvPr>
            <p:ph idx="1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 rot="904679">
            <a:off x="5389612" y="3573801"/>
            <a:ext cx="1872208" cy="1551258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6" name="Picture 2" descr="http://memesmix.net/media/created/thhjeh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Поток">
  <a:themeElements>
    <a:clrScheme name="Поток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Поток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Поток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55</TotalTime>
  <Words>1344</Words>
  <Application>Microsoft Office PowerPoint</Application>
  <PresentationFormat>Экран (4:3)</PresentationFormat>
  <Paragraphs>144</Paragraphs>
  <Slides>20</Slides>
  <Notes>9</Notes>
  <HiddenSlides>2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20</vt:i4>
      </vt:variant>
    </vt:vector>
  </HeadingPairs>
  <TitlesOfParts>
    <vt:vector size="21" baseType="lpstr">
      <vt:lpstr>Поток</vt:lpstr>
      <vt:lpstr>Слайд 1</vt:lpstr>
      <vt:lpstr>Слайд 2</vt:lpstr>
      <vt:lpstr>Начала начал.</vt:lpstr>
      <vt:lpstr>Начала начал.</vt:lpstr>
      <vt:lpstr>Мефодий.</vt:lpstr>
      <vt:lpstr>Кирилл.</vt:lpstr>
      <vt:lpstr>Братья.</vt:lpstr>
      <vt:lpstr>Две азбуки.</vt:lpstr>
      <vt:lpstr>Гипотезы.</vt:lpstr>
      <vt:lpstr>Первые надписи.</vt:lpstr>
      <vt:lpstr>Состав кириллицы.</vt:lpstr>
      <vt:lpstr>               Кириллица</vt:lpstr>
      <vt:lpstr>Буквицы.</vt:lpstr>
      <vt:lpstr>Буквицы.</vt:lpstr>
      <vt:lpstr>Заставки.</vt:lpstr>
      <vt:lpstr>Реформы алфавита.</vt:lpstr>
      <vt:lpstr>               Кириллица</vt:lpstr>
      <vt:lpstr>День славянской     письменности.</vt:lpstr>
      <vt:lpstr>Слайд 19</vt:lpstr>
      <vt:lpstr>Слайд 20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Admin</dc:creator>
  <cp:lastModifiedBy>Admin</cp:lastModifiedBy>
  <cp:revision>7</cp:revision>
  <dcterms:created xsi:type="dcterms:W3CDTF">2015-02-24T15:56:16Z</dcterms:created>
  <dcterms:modified xsi:type="dcterms:W3CDTF">2015-02-24T17:02:12Z</dcterms:modified>
</cp:coreProperties>
</file>