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sldIdLst>
    <p:sldId id="257" r:id="rId2"/>
    <p:sldId id="258" r:id="rId3"/>
    <p:sldId id="261" r:id="rId4"/>
    <p:sldId id="263" r:id="rId5"/>
    <p:sldId id="272" r:id="rId6"/>
    <p:sldId id="265" r:id="rId7"/>
    <p:sldId id="288" r:id="rId8"/>
    <p:sldId id="276" r:id="rId9"/>
    <p:sldId id="300" r:id="rId10"/>
    <p:sldId id="277" r:id="rId11"/>
    <p:sldId id="304" r:id="rId12"/>
    <p:sldId id="278" r:id="rId13"/>
    <p:sldId id="308" r:id="rId14"/>
    <p:sldId id="281" r:id="rId15"/>
    <p:sldId id="31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6F834"/>
    <a:srgbClr val="00FF00"/>
    <a:srgbClr val="67F7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11" autoAdjust="0"/>
    <p:restoredTop sz="94660"/>
  </p:normalViewPr>
  <p:slideViewPr>
    <p:cSldViewPr>
      <p:cViewPr varScale="1">
        <p:scale>
          <a:sx n="70" d="100"/>
          <a:sy n="70" d="100"/>
        </p:scale>
        <p:origin x="-135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5B106E36-FD25-4E2D-B0AA-010F637433A0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501008"/>
            <a:ext cx="8229600" cy="32403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4400" dirty="0" smtClean="0">
                <a:latin typeface="Times New Roman" pitchFamily="18" charset="0"/>
                <a:cs typeface="Times New Roman" pitchFamily="18" charset="0"/>
              </a:rPr>
              <a:t>Викладачів циклової комісії юридичних дисциплін</a:t>
            </a:r>
          </a:p>
          <a:p>
            <a:pPr algn="ctr">
              <a:buNone/>
            </a:pPr>
            <a:r>
              <a:rPr lang="uk-UA" sz="4400" dirty="0" smtClean="0">
                <a:latin typeface="Times New Roman" pitchFamily="18" charset="0"/>
                <a:cs typeface="Times New Roman" pitchFamily="18" charset="0"/>
              </a:rPr>
              <a:t>Рівненського державного аграрного коледжу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uk-UA" sz="6600" b="1" i="1" dirty="0" smtClean="0">
                <a:solidFill>
                  <a:schemeClr val="tx1"/>
                </a:solidFill>
              </a:rPr>
              <a:t>  Публікації</a:t>
            </a:r>
            <a:r>
              <a:rPr lang="uk-UA" dirty="0" smtClean="0"/>
              <a:t>	</a:t>
            </a:r>
            <a:endParaRPr lang="ru-RU" dirty="0"/>
          </a:p>
        </p:txBody>
      </p:sp>
      <p:pic>
        <p:nvPicPr>
          <p:cNvPr id="1026" name="Picture 2" descr="D:\Decktop\Матеріали на консультацію\зображення і фото\герб коледжа\герб консульт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249170"/>
            <a:ext cx="2023412" cy="247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68" y="1928802"/>
            <a:ext cx="5114932" cy="4395798"/>
          </a:xfrm>
        </p:spPr>
        <p:txBody>
          <a:bodyPr>
            <a:normAutofit fontScale="62500" lnSpcReduction="20000"/>
          </a:bodyPr>
          <a:lstStyle/>
          <a:p>
            <a:pPr marL="0" lvl="0" indent="0">
              <a:buNone/>
              <a:defRPr/>
            </a:pPr>
            <a:r>
              <a:rPr lang="uk-UA" sz="2800" b="1" dirty="0" smtClean="0">
                <a:solidFill>
                  <a:srgbClr val="FFC000"/>
                </a:solidFill>
              </a:rPr>
              <a:t>Гулюк Сергій Іванович</a:t>
            </a:r>
          </a:p>
          <a:p>
            <a:pPr marL="0" lvl="0" indent="0">
              <a:buNone/>
              <a:defRPr/>
            </a:pPr>
            <a:r>
              <a:rPr lang="uk-UA" sz="2800" b="1" dirty="0" smtClean="0">
                <a:solidFill>
                  <a:srgbClr val="FFC000"/>
                </a:solidFill>
              </a:rPr>
              <a:t>Рік народження</a:t>
            </a:r>
            <a:r>
              <a:rPr lang="uk-UA" sz="2800" b="1" dirty="0" smtClean="0"/>
              <a:t>: 1971 р.</a:t>
            </a:r>
            <a:br>
              <a:rPr lang="uk-UA" sz="2800" b="1" dirty="0" smtClean="0"/>
            </a:br>
            <a:r>
              <a:rPr lang="uk-UA" sz="2800" b="1" dirty="0" smtClean="0">
                <a:solidFill>
                  <a:srgbClr val="FFC000"/>
                </a:solidFill>
              </a:rPr>
              <a:t>Освіта:</a:t>
            </a:r>
            <a:r>
              <a:rPr lang="uk-UA" sz="2800" b="1" dirty="0" smtClean="0"/>
              <a:t> вища, Луцький Державний педагогічний інститут ім. Л.Українки, 1993 р., Львівський національний університет ім. І.Франка, 2012р.</a:t>
            </a:r>
            <a:br>
              <a:rPr lang="uk-UA" sz="2800" b="1" dirty="0" smtClean="0"/>
            </a:br>
            <a:r>
              <a:rPr lang="uk-UA" sz="2800" b="1" dirty="0" smtClean="0"/>
              <a:t>Курси підвищення кваліфікації: Рівненський обласний інститут післядипломної освіти, 2005 р.</a:t>
            </a:r>
          </a:p>
          <a:p>
            <a:pPr marL="0" lvl="0" indent="0">
              <a:buNone/>
              <a:defRPr/>
            </a:pPr>
            <a:r>
              <a:rPr lang="uk-UA" sz="2800" b="1" dirty="0" smtClean="0">
                <a:solidFill>
                  <a:srgbClr val="FFC000"/>
                </a:solidFill>
              </a:rPr>
              <a:t>Стаж роботи</a:t>
            </a:r>
            <a:r>
              <a:rPr lang="uk-UA" sz="2800" b="1" dirty="0" smtClean="0"/>
              <a:t>: 19 років</a:t>
            </a:r>
          </a:p>
          <a:p>
            <a:pPr marL="0" lvl="0" indent="0">
              <a:buNone/>
              <a:defRPr/>
            </a:pPr>
            <a:r>
              <a:rPr lang="uk-UA" sz="2800" b="1" dirty="0" smtClean="0">
                <a:solidFill>
                  <a:srgbClr val="FFC000"/>
                </a:solidFill>
              </a:rPr>
              <a:t>Місце роботи</a:t>
            </a:r>
            <a:r>
              <a:rPr lang="uk-UA" sz="2800" b="1" dirty="0" smtClean="0"/>
              <a:t>: Рівненський державний аграрний коледж</a:t>
            </a:r>
          </a:p>
          <a:p>
            <a:pPr marL="0" lvl="0" indent="0">
              <a:buNone/>
              <a:defRPr/>
            </a:pPr>
            <a:r>
              <a:rPr lang="uk-UA" sz="2800" b="1" dirty="0" smtClean="0">
                <a:solidFill>
                  <a:srgbClr val="FFC000"/>
                </a:solidFill>
              </a:rPr>
              <a:t>Посада</a:t>
            </a:r>
            <a:r>
              <a:rPr lang="uk-UA" sz="2800" b="1" dirty="0" smtClean="0"/>
              <a:t>: Завідувач юридичного відділення, голова Громадської ради  при  Навчальній юридичній консультації,викладач юридичних дисциплін</a:t>
            </a:r>
          </a:p>
          <a:p>
            <a:pPr marL="0" lvl="0" indent="0">
              <a:buNone/>
              <a:defRPr/>
            </a:pPr>
            <a:r>
              <a:rPr lang="uk-UA" sz="2800" b="1" dirty="0" smtClean="0">
                <a:solidFill>
                  <a:schemeClr val="tx2"/>
                </a:solidFill>
              </a:rPr>
              <a:t/>
            </a:r>
            <a:br>
              <a:rPr lang="uk-UA" sz="2800" b="1" dirty="0" smtClean="0">
                <a:solidFill>
                  <a:schemeClr val="tx2"/>
                </a:solidFill>
              </a:rPr>
            </a:br>
            <a:endParaRPr lang="ru-RU" sz="2800" b="1" dirty="0" smtClean="0">
              <a:solidFill>
                <a:schemeClr val="tx2"/>
              </a:solidFill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229600" cy="1143000"/>
          </a:xfrm>
        </p:spPr>
        <p:txBody>
          <a:bodyPr/>
          <a:lstStyle/>
          <a:p>
            <a:pPr algn="ctr"/>
            <a:r>
              <a:rPr lang="uk-UA" dirty="0" smtClean="0"/>
              <a:t>Дані про викладача</a:t>
            </a:r>
            <a:endParaRPr lang="ru-RU" dirty="0"/>
          </a:p>
        </p:txBody>
      </p:sp>
      <p:pic>
        <p:nvPicPr>
          <p:cNvPr id="4" name="Picture 2" descr="D:\Decktop\Матеріали на консультацію\зображення і фото\фото викладачі\IMG_00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643050"/>
            <a:ext cx="2714287" cy="4071966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2349535"/>
              </p:ext>
            </p:extLst>
          </p:nvPr>
        </p:nvGraphicFramePr>
        <p:xfrm>
          <a:off x="428596" y="1000108"/>
          <a:ext cx="8229600" cy="165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5818"/>
                <a:gridCol w="7443782"/>
              </a:tblGrid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Рік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Назва роботи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2013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Особливості</a:t>
                      </a:r>
                      <a:r>
                        <a:rPr lang="uk-UA" baseline="0" dirty="0" smtClean="0"/>
                        <a:t> надання безкоштовної юридичної допомоги в навчальній юридичній консультації Рівненського державного аграрного коледжу / Закон. Правосвідомість. Правопорядок.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2013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Дбаємо про малозабезпечених / Нове життя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pPr algn="ctr"/>
            <a:r>
              <a:rPr lang="uk-UA" dirty="0" smtClean="0"/>
              <a:t>Публікації</a:t>
            </a:r>
            <a:endParaRPr lang="ru-RU" dirty="0"/>
          </a:p>
        </p:txBody>
      </p:sp>
      <p:pic>
        <p:nvPicPr>
          <p:cNvPr id="2050" name="Picture 2" descr="D:\System\Мои документы\Мои рисунки\6\6 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2708920"/>
            <a:ext cx="3824414" cy="2619663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2051" name="Picture 3" descr="D:\System\Мои документы\Мои рисунки\6\6 0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179" y="2708920"/>
            <a:ext cx="4576671" cy="2592288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5122" name="Picture 2" descr="D:\System\Мои документы\Мои рисунки\Изображение\Изображение 0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5517232"/>
            <a:ext cx="4210819" cy="1143443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86116" y="1600200"/>
            <a:ext cx="5400684" cy="4525963"/>
          </a:xfrm>
        </p:spPr>
        <p:txBody>
          <a:bodyPr>
            <a:normAutofit fontScale="77500" lnSpcReduction="20000"/>
          </a:bodyPr>
          <a:lstStyle/>
          <a:p>
            <a:pPr marL="0" lvl="0" indent="0">
              <a:lnSpc>
                <a:spcPct val="120000"/>
              </a:lnSpc>
              <a:buClr>
                <a:schemeClr val="accent3"/>
              </a:buClr>
              <a:buSzPct val="95000"/>
              <a:buNone/>
              <a:defRPr/>
            </a:pPr>
            <a:r>
              <a:rPr lang="uk-UA" b="1" dirty="0">
                <a:solidFill>
                  <a:srgbClr val="FFC000"/>
                </a:solidFill>
              </a:rPr>
              <a:t>Чорнобрива Ольга Вікторівна</a:t>
            </a:r>
          </a:p>
          <a:p>
            <a:pPr lvl="0">
              <a:lnSpc>
                <a:spcPct val="120000"/>
              </a:lnSpc>
              <a:buClr>
                <a:schemeClr val="accent3"/>
              </a:buClr>
              <a:buSzPct val="95000"/>
              <a:buNone/>
            </a:pPr>
            <a:r>
              <a:rPr lang="uk-UA" b="1" dirty="0">
                <a:solidFill>
                  <a:srgbClr val="FFC000"/>
                </a:solidFill>
              </a:rPr>
              <a:t>Рік народження: </a:t>
            </a:r>
            <a:r>
              <a:rPr lang="uk-UA" b="1" dirty="0"/>
              <a:t>1977 </a:t>
            </a:r>
            <a:r>
              <a:rPr lang="uk-UA" b="1" dirty="0" smtClean="0"/>
              <a:t>р.</a:t>
            </a:r>
          </a:p>
          <a:p>
            <a:pPr lvl="0">
              <a:lnSpc>
                <a:spcPct val="120000"/>
              </a:lnSpc>
              <a:buClr>
                <a:schemeClr val="accent3"/>
              </a:buClr>
              <a:buSzPct val="95000"/>
              <a:buNone/>
            </a:pPr>
            <a:r>
              <a:rPr lang="uk-UA" b="1" dirty="0" smtClean="0">
                <a:solidFill>
                  <a:srgbClr val="FFC000"/>
                </a:solidFill>
              </a:rPr>
              <a:t>Освіта</a:t>
            </a:r>
            <a:r>
              <a:rPr lang="uk-UA" b="1" dirty="0"/>
              <a:t>: вища, Чернівецький державний </a:t>
            </a:r>
            <a:r>
              <a:rPr lang="uk-UA" b="1" dirty="0" smtClean="0"/>
              <a:t>університет</a:t>
            </a:r>
          </a:p>
          <a:p>
            <a:pPr lvl="0">
              <a:lnSpc>
                <a:spcPct val="120000"/>
              </a:lnSpc>
              <a:buClr>
                <a:schemeClr val="accent3"/>
              </a:buClr>
              <a:buSzPct val="95000"/>
              <a:buNone/>
            </a:pPr>
            <a:r>
              <a:rPr lang="uk-UA" b="1" dirty="0" smtClean="0"/>
              <a:t>ім</a:t>
            </a:r>
            <a:r>
              <a:rPr lang="uk-UA" b="1" dirty="0"/>
              <a:t>. Ю. </a:t>
            </a:r>
            <a:r>
              <a:rPr lang="uk-UA" b="1" dirty="0" err="1"/>
              <a:t>Федьковича</a:t>
            </a:r>
            <a:r>
              <a:rPr lang="uk-UA" b="1" dirty="0"/>
              <a:t>, 1999 р. </a:t>
            </a:r>
            <a:endParaRPr lang="uk-UA" b="1" dirty="0" smtClean="0"/>
          </a:p>
          <a:p>
            <a:pPr lvl="0">
              <a:lnSpc>
                <a:spcPct val="120000"/>
              </a:lnSpc>
              <a:buClr>
                <a:schemeClr val="accent3"/>
              </a:buClr>
              <a:buSzPct val="95000"/>
              <a:buNone/>
            </a:pPr>
            <a:r>
              <a:rPr lang="uk-UA" b="1" dirty="0" smtClean="0"/>
              <a:t>Курси </a:t>
            </a:r>
            <a:r>
              <a:rPr lang="uk-UA" b="1" dirty="0"/>
              <a:t>підвищення кваліфікації: </a:t>
            </a:r>
            <a:r>
              <a:rPr lang="uk-UA" b="1" dirty="0" smtClean="0"/>
              <a:t>Рівненський</a:t>
            </a:r>
          </a:p>
          <a:p>
            <a:pPr lvl="0">
              <a:lnSpc>
                <a:spcPct val="120000"/>
              </a:lnSpc>
              <a:buClr>
                <a:schemeClr val="accent3"/>
              </a:buClr>
              <a:buSzPct val="95000"/>
              <a:buNone/>
            </a:pPr>
            <a:r>
              <a:rPr lang="uk-UA" b="1" dirty="0" smtClean="0"/>
              <a:t>обласний </a:t>
            </a:r>
            <a:r>
              <a:rPr lang="uk-UA" b="1" dirty="0"/>
              <a:t>інститут післядипломної освіти, </a:t>
            </a:r>
            <a:r>
              <a:rPr lang="uk-UA" b="1" dirty="0" smtClean="0"/>
              <a:t>20</a:t>
            </a:r>
            <a:r>
              <a:rPr lang="en-US" b="1" smtClean="0"/>
              <a:t>11</a:t>
            </a:r>
            <a:r>
              <a:rPr lang="uk-UA" b="1" smtClean="0"/>
              <a:t> </a:t>
            </a:r>
            <a:r>
              <a:rPr lang="uk-UA" b="1" dirty="0"/>
              <a:t>р.</a:t>
            </a:r>
          </a:p>
          <a:p>
            <a:pPr marL="0" lvl="0" indent="0">
              <a:lnSpc>
                <a:spcPct val="120000"/>
              </a:lnSpc>
              <a:buClr>
                <a:schemeClr val="accent3"/>
              </a:buClr>
              <a:buSzPct val="95000"/>
              <a:buNone/>
              <a:defRPr/>
            </a:pPr>
            <a:r>
              <a:rPr lang="uk-UA" b="1" dirty="0">
                <a:solidFill>
                  <a:srgbClr val="FFC000"/>
                </a:solidFill>
              </a:rPr>
              <a:t>Стаж роботи:</a:t>
            </a:r>
            <a:r>
              <a:rPr lang="en-US" b="1" dirty="0"/>
              <a:t>12 </a:t>
            </a:r>
            <a:r>
              <a:rPr lang="uk-UA" b="1" dirty="0"/>
              <a:t>років</a:t>
            </a:r>
          </a:p>
          <a:p>
            <a:pPr marL="0" lvl="0" indent="0">
              <a:lnSpc>
                <a:spcPct val="120000"/>
              </a:lnSpc>
              <a:buClr>
                <a:schemeClr val="accent3"/>
              </a:buClr>
              <a:buSzPct val="95000"/>
              <a:buNone/>
              <a:defRPr/>
            </a:pPr>
            <a:r>
              <a:rPr lang="uk-UA" b="1" dirty="0">
                <a:solidFill>
                  <a:srgbClr val="FFC000"/>
                </a:solidFill>
              </a:rPr>
              <a:t>Місце роботи</a:t>
            </a:r>
            <a:r>
              <a:rPr lang="uk-UA" b="1" dirty="0"/>
              <a:t>: Рівненський державний аграрний коледж</a:t>
            </a:r>
          </a:p>
          <a:p>
            <a:pPr marL="0" lvl="0" indent="0">
              <a:lnSpc>
                <a:spcPct val="120000"/>
              </a:lnSpc>
              <a:buClr>
                <a:schemeClr val="accent3"/>
              </a:buClr>
              <a:buSzPct val="95000"/>
              <a:buNone/>
              <a:defRPr/>
            </a:pPr>
            <a:r>
              <a:rPr lang="uk-UA" b="1" dirty="0">
                <a:solidFill>
                  <a:srgbClr val="FFC000"/>
                </a:solidFill>
              </a:rPr>
              <a:t>Посада</a:t>
            </a:r>
            <a:r>
              <a:rPr lang="uk-UA" b="1" dirty="0"/>
              <a:t>: Голова циклової комісій юридичних дисциплін, викладач юридичних дисциплін</a:t>
            </a:r>
          </a:p>
          <a:p>
            <a:pPr marL="0" lvl="0" indent="0">
              <a:buClr>
                <a:schemeClr val="accent3"/>
              </a:buClr>
              <a:buSzPct val="95000"/>
              <a:buNone/>
              <a:defRPr/>
            </a:pPr>
            <a:r>
              <a:rPr lang="uk-UA" b="1" dirty="0">
                <a:solidFill>
                  <a:schemeClr val="tx2"/>
                </a:solidFill>
              </a:rPr>
              <a:t/>
            </a:r>
            <a:br>
              <a:rPr lang="uk-UA" b="1" dirty="0">
                <a:solidFill>
                  <a:schemeClr val="tx2"/>
                </a:solidFill>
              </a:rPr>
            </a:br>
            <a:endParaRPr lang="ru-RU" b="1" dirty="0">
              <a:solidFill>
                <a:schemeClr val="tx2"/>
              </a:solidFill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Дані про викладача</a:t>
            </a:r>
            <a:endParaRPr lang="ru-RU" dirty="0"/>
          </a:p>
        </p:txBody>
      </p:sp>
      <p:pic>
        <p:nvPicPr>
          <p:cNvPr id="5" name="Picture 3" descr="D:\Decktop\Матеріали на консультацію\зображення і фото\фото викладачі\ФОТ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714488"/>
            <a:ext cx="2725375" cy="3429024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3940581"/>
              </p:ext>
            </p:extLst>
          </p:nvPr>
        </p:nvGraphicFramePr>
        <p:xfrm>
          <a:off x="2133600" y="685800"/>
          <a:ext cx="6096000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982"/>
                <a:gridCol w="5588018"/>
              </a:tblGrid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Рік</a:t>
                      </a:r>
                      <a:endParaRPr lang="ru-RU" dirty="0"/>
                    </a:p>
                  </a:txBody>
                  <a:tcPr marL="67733" marR="6773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Назва роботи</a:t>
                      </a:r>
                      <a:endParaRPr lang="ru-RU" dirty="0"/>
                    </a:p>
                  </a:txBody>
                  <a:tcPr marL="67733" marR="67733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2009</a:t>
                      </a:r>
                      <a:endParaRPr lang="ru-RU" dirty="0"/>
                    </a:p>
                  </a:txBody>
                  <a:tcPr marL="67733" marR="67733"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Сирітство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можна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подолати</a:t>
                      </a:r>
                      <a:r>
                        <a:rPr lang="ru-RU" dirty="0" smtClean="0"/>
                        <a:t> //</a:t>
                      </a:r>
                    </a:p>
                    <a:p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Виховна</a:t>
                      </a:r>
                      <a:r>
                        <a:rPr lang="ru-RU" dirty="0" smtClean="0"/>
                        <a:t> робота в </a:t>
                      </a:r>
                      <a:r>
                        <a:rPr lang="ru-RU" dirty="0" err="1" smtClean="0"/>
                        <a:t>начальних</a:t>
                      </a:r>
                      <a:r>
                        <a:rPr lang="ru-RU" dirty="0" smtClean="0"/>
                        <a:t> закладах . </a:t>
                      </a:r>
                      <a:r>
                        <a:rPr lang="ru-RU" dirty="0" err="1" smtClean="0"/>
                        <a:t>Вип</a:t>
                      </a:r>
                      <a:r>
                        <a:rPr lang="ru-RU" dirty="0" smtClean="0"/>
                        <a:t>. 13</a:t>
                      </a:r>
                    </a:p>
                  </a:txBody>
                  <a:tcPr marL="67733" marR="67733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2011</a:t>
                      </a:r>
                      <a:endParaRPr lang="ru-RU" dirty="0"/>
                    </a:p>
                  </a:txBody>
                  <a:tcPr marL="67733" marR="67733"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Запорука сталого розвитку держави // Освіта аграрна Вип. 5 (34)</a:t>
                      </a:r>
                      <a:endParaRPr lang="ru-RU" dirty="0"/>
                    </a:p>
                  </a:txBody>
                  <a:tcPr marL="67733" marR="67733"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Публікації</a:t>
            </a:r>
            <a:endParaRPr lang="ru-RU" dirty="0"/>
          </a:p>
        </p:txBody>
      </p:sp>
      <p:pic>
        <p:nvPicPr>
          <p:cNvPr id="4098" name="Picture 2" descr="D:\System\Мои документы\Мои рисунки\6\6 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3573016"/>
            <a:ext cx="4104456" cy="2985372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1026" name="Picture 2" descr="D:\System\Мои документы\Мои рисунки\Изображение\Изображение 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65379"/>
            <a:ext cx="2304256" cy="3180324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57554" y="1600200"/>
            <a:ext cx="5329246" cy="4525963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Clr>
                <a:schemeClr val="accent3"/>
              </a:buClr>
              <a:buSzPct val="95000"/>
              <a:buNone/>
              <a:defRPr/>
            </a:pPr>
            <a:r>
              <a:rPr lang="uk-UA" b="1" dirty="0">
                <a:solidFill>
                  <a:srgbClr val="FFC000"/>
                </a:solidFill>
              </a:rPr>
              <a:t>Лисенко Тамара Петрівна</a:t>
            </a:r>
          </a:p>
          <a:p>
            <a:pPr marL="0" lvl="0" indent="0">
              <a:buClr>
                <a:schemeClr val="accent3"/>
              </a:buClr>
              <a:buSzPct val="95000"/>
              <a:buNone/>
              <a:defRPr/>
            </a:pPr>
            <a:r>
              <a:rPr lang="uk-UA" b="1" dirty="0">
                <a:solidFill>
                  <a:srgbClr val="FFC000"/>
                </a:solidFill>
              </a:rPr>
              <a:t>Рік народження:</a:t>
            </a:r>
            <a:r>
              <a:rPr lang="en-US" b="1" dirty="0">
                <a:solidFill>
                  <a:srgbClr val="FFC000"/>
                </a:solidFill>
              </a:rPr>
              <a:t> </a:t>
            </a:r>
            <a:r>
              <a:rPr lang="en-US" b="1" dirty="0"/>
              <a:t>1969 </a:t>
            </a:r>
            <a:r>
              <a:rPr lang="uk-UA" b="1" dirty="0"/>
              <a:t>р.</a:t>
            </a:r>
            <a:br>
              <a:rPr lang="uk-UA" b="1" dirty="0"/>
            </a:br>
            <a:r>
              <a:rPr lang="uk-UA" b="1" dirty="0">
                <a:solidFill>
                  <a:srgbClr val="FFC000"/>
                </a:solidFill>
              </a:rPr>
              <a:t>Освіта:</a:t>
            </a:r>
            <a:r>
              <a:rPr lang="uk-UA" b="1" dirty="0"/>
              <a:t> вища, Київська національна академія внутрішніх справ</a:t>
            </a:r>
            <a:br>
              <a:rPr lang="uk-UA" b="1" dirty="0"/>
            </a:br>
            <a:r>
              <a:rPr lang="uk-UA" b="1" dirty="0">
                <a:solidFill>
                  <a:srgbClr val="FFC000"/>
                </a:solidFill>
              </a:rPr>
              <a:t>Стаж роботи:</a:t>
            </a:r>
            <a:r>
              <a:rPr lang="uk-UA" b="1" dirty="0"/>
              <a:t>18 років</a:t>
            </a:r>
          </a:p>
          <a:p>
            <a:pPr marL="0" lvl="0" indent="0">
              <a:buClr>
                <a:schemeClr val="accent3"/>
              </a:buClr>
              <a:buSzPct val="95000"/>
              <a:buNone/>
              <a:defRPr/>
            </a:pPr>
            <a:r>
              <a:rPr lang="uk-UA" b="1" dirty="0">
                <a:solidFill>
                  <a:srgbClr val="FFC000"/>
                </a:solidFill>
              </a:rPr>
              <a:t>Місце роботи: </a:t>
            </a:r>
            <a:r>
              <a:rPr lang="uk-UA" b="1" dirty="0"/>
              <a:t>Рівненський державний аграрний коледж</a:t>
            </a:r>
          </a:p>
          <a:p>
            <a:pPr marL="0" lvl="0" indent="0">
              <a:buClr>
                <a:schemeClr val="accent3"/>
              </a:buClr>
              <a:buSzPct val="95000"/>
              <a:buNone/>
              <a:defRPr/>
            </a:pPr>
            <a:r>
              <a:rPr lang="uk-UA" b="1" dirty="0">
                <a:solidFill>
                  <a:srgbClr val="FFC000"/>
                </a:solidFill>
              </a:rPr>
              <a:t>Посада:</a:t>
            </a:r>
            <a:r>
              <a:rPr lang="uk-UA" b="1" dirty="0"/>
              <a:t> викладач юридичних дисциплін,  Начальник  сектору зв’язків з громадськістю УМВС України в Рівненській області</a:t>
            </a:r>
          </a:p>
          <a:p>
            <a:pPr marL="0" lvl="0" indent="0">
              <a:buClr>
                <a:schemeClr val="accent3"/>
              </a:buClr>
              <a:buSzPct val="95000"/>
              <a:buNone/>
              <a:defRPr/>
            </a:pPr>
            <a:r>
              <a:rPr lang="uk-UA" sz="4000" b="1" dirty="0">
                <a:solidFill>
                  <a:schemeClr val="tx2"/>
                </a:solidFill>
              </a:rPr>
              <a:t/>
            </a:r>
            <a:br>
              <a:rPr lang="uk-UA" sz="4000" b="1" dirty="0">
                <a:solidFill>
                  <a:schemeClr val="tx2"/>
                </a:solidFill>
              </a:rPr>
            </a:br>
            <a:endParaRPr lang="ru-RU" sz="4000" b="1" dirty="0">
              <a:solidFill>
                <a:schemeClr val="tx2"/>
              </a:solidFill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Дані про викладача</a:t>
            </a:r>
            <a:endParaRPr lang="ru-RU" dirty="0"/>
          </a:p>
        </p:txBody>
      </p:sp>
      <p:pic>
        <p:nvPicPr>
          <p:cNvPr id="4" name="Picture 2" descr="D:\Decktop\Матеріали на консультацію\зображення і фото\фото викладачі\Лисенк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500174"/>
            <a:ext cx="2796798" cy="1928826"/>
          </a:xfrm>
          <a:prstGeom prst="rect">
            <a:avLst/>
          </a:prstGeom>
          <a:noFill/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3347690"/>
              </p:ext>
            </p:extLst>
          </p:nvPr>
        </p:nvGraphicFramePr>
        <p:xfrm>
          <a:off x="2133600" y="685800"/>
          <a:ext cx="6096000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899"/>
                <a:gridCol w="5535101"/>
              </a:tblGrid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Рік</a:t>
                      </a:r>
                      <a:endParaRPr lang="ru-RU" dirty="0"/>
                    </a:p>
                  </a:txBody>
                  <a:tcPr marL="67733" marR="6773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Назва роботи</a:t>
                      </a:r>
                      <a:endParaRPr lang="ru-RU" dirty="0"/>
                    </a:p>
                  </a:txBody>
                  <a:tcPr marL="67733" marR="67733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2012</a:t>
                      </a:r>
                      <a:endParaRPr lang="ru-RU" dirty="0"/>
                    </a:p>
                  </a:txBody>
                  <a:tcPr marL="67733" marR="67733"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Міліція</a:t>
                      </a:r>
                      <a:r>
                        <a:rPr lang="uk-UA" baseline="0" dirty="0" smtClean="0"/>
                        <a:t> Рівненщини – 21 рік Незалежності : 102 : без права на помилку</a:t>
                      </a:r>
                      <a:endParaRPr lang="ru-RU" dirty="0"/>
                    </a:p>
                  </a:txBody>
                  <a:tcPr marL="67733" marR="67733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2011</a:t>
                      </a:r>
                      <a:endParaRPr lang="ru-RU" dirty="0"/>
                    </a:p>
                  </a:txBody>
                  <a:tcPr marL="67733" marR="67733"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Міліція Рівненщини : з людьми і для людей</a:t>
                      </a:r>
                      <a:endParaRPr lang="ru-RU" dirty="0"/>
                    </a:p>
                  </a:txBody>
                  <a:tcPr marL="67733" marR="67733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2012</a:t>
                      </a:r>
                      <a:endParaRPr lang="ru-RU" dirty="0"/>
                    </a:p>
                  </a:txBody>
                  <a:tcPr marL="67733" marR="67733"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Міліція Рівненщини : очима дітей</a:t>
                      </a:r>
                      <a:endParaRPr lang="ru-RU" dirty="0"/>
                    </a:p>
                  </a:txBody>
                  <a:tcPr marL="67733" marR="67733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2012</a:t>
                      </a:r>
                      <a:endParaRPr lang="ru-RU" dirty="0"/>
                    </a:p>
                  </a:txBody>
                  <a:tcPr marL="67733" marR="67733"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Українсько-англійський</a:t>
                      </a:r>
                      <a:r>
                        <a:rPr lang="uk-UA" baseline="0" dirty="0" smtClean="0"/>
                        <a:t> розмовник до Євро 2012</a:t>
                      </a:r>
                      <a:endParaRPr lang="ru-RU" dirty="0"/>
                    </a:p>
                  </a:txBody>
                  <a:tcPr marL="67733" marR="67733"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Публікації</a:t>
            </a:r>
            <a:endParaRPr lang="ru-RU" dirty="0"/>
          </a:p>
        </p:txBody>
      </p:sp>
      <p:pic>
        <p:nvPicPr>
          <p:cNvPr id="1026" name="Picture 2" descr="D:\Decktop\Новая папка\Изображение 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77071"/>
            <a:ext cx="1794138" cy="230326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System\Мои документы\Мои рисунки\Изображение\Изображение 0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077071"/>
            <a:ext cx="4780523" cy="129814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488" y="1600200"/>
            <a:ext cx="5829312" cy="4525963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Clr>
                <a:schemeClr val="accent3"/>
              </a:buClr>
              <a:buSzPct val="95000"/>
              <a:buNone/>
              <a:defRPr/>
            </a:pPr>
            <a:r>
              <a:rPr lang="uk-UA" b="1" dirty="0">
                <a:solidFill>
                  <a:srgbClr val="FFC000"/>
                </a:solidFill>
              </a:rPr>
              <a:t>Шмерега Сергій Васильович</a:t>
            </a:r>
          </a:p>
          <a:p>
            <a:pPr marL="0" lvl="0" indent="0">
              <a:buClr>
                <a:schemeClr val="accent3"/>
              </a:buClr>
              <a:buSzPct val="95000"/>
              <a:buNone/>
              <a:defRPr/>
            </a:pPr>
            <a:r>
              <a:rPr lang="uk-UA" b="1" dirty="0">
                <a:solidFill>
                  <a:srgbClr val="FFC000"/>
                </a:solidFill>
              </a:rPr>
              <a:t>Рік народження: </a:t>
            </a:r>
            <a:r>
              <a:rPr lang="uk-UA" b="1" dirty="0"/>
              <a:t>1965 р</a:t>
            </a:r>
            <a:r>
              <a:rPr lang="en-US" b="1" dirty="0"/>
              <a:t>.</a:t>
            </a:r>
            <a:r>
              <a:rPr lang="uk-UA" b="1" dirty="0"/>
              <a:t/>
            </a:r>
            <a:br>
              <a:rPr lang="uk-UA" b="1" dirty="0"/>
            </a:br>
            <a:r>
              <a:rPr lang="uk-UA" b="1" dirty="0">
                <a:solidFill>
                  <a:srgbClr val="FFC000"/>
                </a:solidFill>
              </a:rPr>
              <a:t>Освіта:</a:t>
            </a:r>
            <a:r>
              <a:rPr lang="uk-UA" b="1" dirty="0"/>
              <a:t> вища</a:t>
            </a:r>
            <a:r>
              <a:rPr lang="uk-UA" b="1"/>
              <a:t>, </a:t>
            </a:r>
            <a:r>
              <a:rPr lang="uk-UA" b="1" smtClean="0"/>
              <a:t>Мі</a:t>
            </a:r>
            <a:r>
              <a:rPr lang="uk-UA" b="1"/>
              <a:t>н</a:t>
            </a:r>
            <a:r>
              <a:rPr lang="uk-UA" b="1" smtClean="0"/>
              <a:t>ське </a:t>
            </a:r>
            <a:r>
              <a:rPr lang="uk-UA" b="1" dirty="0"/>
              <a:t>вище  воєнне загальновійськове училище, 1988р. Санкт-Петербурзький Державний університет, 1998 р,</a:t>
            </a:r>
            <a:br>
              <a:rPr lang="uk-UA" b="1" dirty="0"/>
            </a:br>
            <a:r>
              <a:rPr lang="uk-UA" b="1" dirty="0">
                <a:solidFill>
                  <a:srgbClr val="FFC000"/>
                </a:solidFill>
              </a:rPr>
              <a:t>Курси підвищення кваліфікації: </a:t>
            </a:r>
            <a:r>
              <a:rPr lang="uk-UA" b="1" dirty="0"/>
              <a:t>Рівненський обласний інститут післядипломної освіти, 2009 р</a:t>
            </a:r>
            <a:r>
              <a:rPr lang="en-US" b="1" dirty="0"/>
              <a:t>.</a:t>
            </a:r>
            <a:endParaRPr lang="uk-UA" b="1" dirty="0"/>
          </a:p>
          <a:p>
            <a:pPr marL="0" lvl="0" indent="0">
              <a:buClr>
                <a:schemeClr val="accent3"/>
              </a:buClr>
              <a:buSzPct val="95000"/>
              <a:buNone/>
              <a:defRPr/>
            </a:pPr>
            <a:r>
              <a:rPr lang="uk-UA" b="1" dirty="0">
                <a:solidFill>
                  <a:srgbClr val="FFC000"/>
                </a:solidFill>
              </a:rPr>
              <a:t>Стаж роботи:</a:t>
            </a:r>
            <a:r>
              <a:rPr lang="uk-UA" b="1" dirty="0"/>
              <a:t>28 років</a:t>
            </a:r>
          </a:p>
          <a:p>
            <a:pPr marL="0" lvl="0" indent="0">
              <a:buClr>
                <a:schemeClr val="accent3"/>
              </a:buClr>
              <a:buSzPct val="95000"/>
              <a:buNone/>
              <a:defRPr/>
            </a:pPr>
            <a:r>
              <a:rPr lang="uk-UA" b="1" dirty="0">
                <a:solidFill>
                  <a:srgbClr val="FFC000"/>
                </a:solidFill>
              </a:rPr>
              <a:t>Місце роботи: </a:t>
            </a:r>
            <a:r>
              <a:rPr lang="uk-UA" b="1" dirty="0"/>
              <a:t>Рівненський державний аграрний коледж</a:t>
            </a:r>
          </a:p>
          <a:p>
            <a:pPr marL="0" lvl="0" indent="0">
              <a:buClr>
                <a:schemeClr val="accent3"/>
              </a:buClr>
              <a:buSzPct val="95000"/>
              <a:buNone/>
              <a:defRPr/>
            </a:pPr>
            <a:r>
              <a:rPr lang="uk-UA" b="1" dirty="0">
                <a:solidFill>
                  <a:srgbClr val="FFC000"/>
                </a:solidFill>
              </a:rPr>
              <a:t>Посада:</a:t>
            </a:r>
            <a:r>
              <a:rPr lang="uk-UA" b="1" dirty="0"/>
              <a:t> викладач юридичних дисциплін</a:t>
            </a:r>
          </a:p>
          <a:p>
            <a:pPr marL="0" lvl="0" indent="0">
              <a:buClr>
                <a:schemeClr val="accent3"/>
              </a:buClr>
              <a:buSzPct val="95000"/>
              <a:buNone/>
              <a:defRPr/>
            </a:pPr>
            <a:r>
              <a:rPr lang="uk-UA" b="1" dirty="0">
                <a:solidFill>
                  <a:schemeClr val="tx2"/>
                </a:solidFill>
              </a:rPr>
              <a:t/>
            </a:r>
            <a:br>
              <a:rPr lang="uk-UA" b="1" dirty="0">
                <a:solidFill>
                  <a:schemeClr val="tx2"/>
                </a:solidFill>
              </a:rPr>
            </a:b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Дані про викладача</a:t>
            </a:r>
            <a:endParaRPr lang="ru-RU" dirty="0"/>
          </a:p>
        </p:txBody>
      </p:sp>
      <p:pic>
        <p:nvPicPr>
          <p:cNvPr id="4" name="Picture 2" descr="D:\Decktop\Матеріали на консультацію\зображення і фото\фото викладачі\IMG_0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916832"/>
            <a:ext cx="2345233" cy="3518132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1490852"/>
              </p:ext>
            </p:extLst>
          </p:nvPr>
        </p:nvGraphicFramePr>
        <p:xfrm>
          <a:off x="500034" y="928670"/>
          <a:ext cx="8043890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9778"/>
                <a:gridCol w="7164112"/>
              </a:tblGrid>
              <a:tr h="242888">
                <a:tc>
                  <a:txBody>
                    <a:bodyPr/>
                    <a:lstStyle/>
                    <a:p>
                      <a:r>
                        <a:rPr lang="uk-UA" dirty="0" smtClean="0"/>
                        <a:t>Рік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Назва роботи</a:t>
                      </a:r>
                      <a:endParaRPr lang="ru-RU" dirty="0"/>
                    </a:p>
                  </a:txBody>
                  <a:tcPr/>
                </a:tc>
              </a:tr>
              <a:tr h="242888">
                <a:tc>
                  <a:txBody>
                    <a:bodyPr/>
                    <a:lstStyle/>
                    <a:p>
                      <a:r>
                        <a:rPr lang="uk-UA" dirty="0" smtClean="0"/>
                        <a:t>2010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Громадська юридична</a:t>
                      </a:r>
                      <a:r>
                        <a:rPr lang="uk-UA" baseline="0" dirty="0" smtClean="0"/>
                        <a:t> консультація // Освіта аграрна </a:t>
                      </a:r>
                      <a:endParaRPr lang="ru-RU" dirty="0"/>
                    </a:p>
                  </a:txBody>
                  <a:tcPr/>
                </a:tc>
              </a:tr>
              <a:tr h="242888">
                <a:tc>
                  <a:txBody>
                    <a:bodyPr/>
                    <a:lstStyle/>
                    <a:p>
                      <a:r>
                        <a:rPr lang="uk-UA" dirty="0" smtClean="0"/>
                        <a:t>2008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Юридичні клініки // Закон. Правосвідомість. Правопорядок</a:t>
                      </a:r>
                      <a:endParaRPr lang="ru-RU" dirty="0"/>
                    </a:p>
                  </a:txBody>
                  <a:tcPr/>
                </a:tc>
              </a:tr>
              <a:tr h="242888">
                <a:tc>
                  <a:txBody>
                    <a:bodyPr/>
                    <a:lstStyle/>
                    <a:p>
                      <a:r>
                        <a:rPr lang="uk-UA" dirty="0" smtClean="0"/>
                        <a:t>2010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Громадська юридична консультація як засіб закріплення  теоретичних </a:t>
                      </a:r>
                      <a:r>
                        <a:rPr lang="uk-UA" baseline="0" dirty="0" smtClean="0"/>
                        <a:t> знань студентів та набуття практичних навиків майбутніх правників</a:t>
                      </a:r>
                      <a:endParaRPr lang="ru-RU" dirty="0"/>
                    </a:p>
                  </a:txBody>
                  <a:tcPr/>
                </a:tc>
              </a:tr>
              <a:tr h="242888">
                <a:tc>
                  <a:txBody>
                    <a:bodyPr/>
                    <a:lstStyle/>
                    <a:p>
                      <a:r>
                        <a:rPr lang="en-US" dirty="0" smtClean="0"/>
                        <a:t>2013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Проблемні питання формування загальних та професійних </a:t>
                      </a:r>
                      <a:r>
                        <a:rPr lang="uk-UA" dirty="0" err="1" smtClean="0"/>
                        <a:t>компетенцій</a:t>
                      </a:r>
                      <a:r>
                        <a:rPr lang="uk-UA" dirty="0" smtClean="0"/>
                        <a:t> юриста під час підготовки  фахівців за ступеневою освітою// Нова педагогічна думка. Вип. 1.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186766" cy="796908"/>
          </a:xfrm>
        </p:spPr>
        <p:txBody>
          <a:bodyPr/>
          <a:lstStyle/>
          <a:p>
            <a:pPr algn="ctr"/>
            <a:r>
              <a:rPr lang="uk-UA" dirty="0" smtClean="0"/>
              <a:t>Публікації</a:t>
            </a:r>
            <a:endParaRPr lang="ru-RU" dirty="0"/>
          </a:p>
        </p:txBody>
      </p:sp>
      <p:pic>
        <p:nvPicPr>
          <p:cNvPr id="2051" name="Picture 3" descr="D:\System\Мои документы\Мои рисунки\Изображение\Изображение 0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077072"/>
            <a:ext cx="4714875" cy="1280319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Decktop\Новая папка\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789040"/>
            <a:ext cx="1899243" cy="280374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00430" y="1500174"/>
            <a:ext cx="5329246" cy="4525963"/>
          </a:xfrm>
        </p:spPr>
        <p:txBody>
          <a:bodyPr>
            <a:normAutofit fontScale="70000" lnSpcReduction="20000"/>
          </a:bodyPr>
          <a:lstStyle/>
          <a:p>
            <a:pPr marL="0" lvl="0" indent="0">
              <a:buClr>
                <a:schemeClr val="accent3"/>
              </a:buClr>
              <a:buSzPct val="95000"/>
              <a:buNone/>
              <a:defRPr/>
            </a:pPr>
            <a:r>
              <a:rPr lang="uk-UA" b="1" dirty="0">
                <a:solidFill>
                  <a:srgbClr val="FFC000"/>
                </a:solidFill>
              </a:rPr>
              <a:t>Захарчук Володимир Михайлович</a:t>
            </a:r>
          </a:p>
          <a:p>
            <a:pPr lvl="0">
              <a:buClr>
                <a:schemeClr val="accent3"/>
              </a:buClr>
              <a:buSzPct val="95000"/>
              <a:buNone/>
            </a:pPr>
            <a:r>
              <a:rPr lang="uk-UA" b="1" dirty="0">
                <a:solidFill>
                  <a:srgbClr val="FFC000"/>
                </a:solidFill>
              </a:rPr>
              <a:t>Рік народження: </a:t>
            </a:r>
            <a:r>
              <a:rPr lang="uk-UA" b="1" dirty="0"/>
              <a:t>1952 р</a:t>
            </a:r>
            <a:r>
              <a:rPr lang="en-US" b="1" dirty="0" smtClean="0"/>
              <a:t>.</a:t>
            </a:r>
            <a:endParaRPr lang="uk-UA" b="1" dirty="0" smtClean="0"/>
          </a:p>
          <a:p>
            <a:pPr lvl="0">
              <a:buClr>
                <a:schemeClr val="accent3"/>
              </a:buClr>
              <a:buSzPct val="95000"/>
              <a:buNone/>
            </a:pPr>
            <a:r>
              <a:rPr lang="uk-UA" b="1" dirty="0" smtClean="0">
                <a:solidFill>
                  <a:srgbClr val="FFC000"/>
                </a:solidFill>
              </a:rPr>
              <a:t>Освіта</a:t>
            </a:r>
            <a:r>
              <a:rPr lang="uk-UA" b="1" dirty="0">
                <a:solidFill>
                  <a:srgbClr val="FFC000"/>
                </a:solidFill>
              </a:rPr>
              <a:t>:</a:t>
            </a:r>
            <a:r>
              <a:rPr lang="uk-UA" b="1" dirty="0"/>
              <a:t> вища, Київська вища школа </a:t>
            </a:r>
            <a:r>
              <a:rPr lang="uk-UA" b="1" dirty="0" smtClean="0"/>
              <a:t>МВС</a:t>
            </a:r>
          </a:p>
          <a:p>
            <a:pPr lvl="0">
              <a:buClr>
                <a:schemeClr val="accent3"/>
              </a:buClr>
              <a:buSzPct val="95000"/>
              <a:buNone/>
            </a:pPr>
            <a:r>
              <a:rPr lang="uk-UA" b="1" dirty="0" smtClean="0"/>
              <a:t>СРСР</a:t>
            </a:r>
            <a:r>
              <a:rPr lang="uk-UA" b="1" dirty="0"/>
              <a:t>, 1991 </a:t>
            </a:r>
            <a:r>
              <a:rPr lang="uk-UA" b="1" dirty="0" smtClean="0"/>
              <a:t>р.</a:t>
            </a:r>
          </a:p>
          <a:p>
            <a:pPr lvl="0">
              <a:buClr>
                <a:schemeClr val="accent3"/>
              </a:buClr>
              <a:buSzPct val="95000"/>
              <a:buNone/>
            </a:pPr>
            <a:r>
              <a:rPr lang="uk-UA" b="1" dirty="0" smtClean="0">
                <a:solidFill>
                  <a:srgbClr val="FFC000"/>
                </a:solidFill>
              </a:rPr>
              <a:t>Курси </a:t>
            </a:r>
            <a:r>
              <a:rPr lang="uk-UA" b="1" dirty="0">
                <a:solidFill>
                  <a:srgbClr val="FFC000"/>
                </a:solidFill>
              </a:rPr>
              <a:t>підвищення </a:t>
            </a:r>
            <a:r>
              <a:rPr lang="uk-UA" b="1" dirty="0" smtClean="0">
                <a:solidFill>
                  <a:srgbClr val="FFC000"/>
                </a:solidFill>
              </a:rPr>
              <a:t>кваліфікації:</a:t>
            </a:r>
          </a:p>
          <a:p>
            <a:pPr lvl="0">
              <a:buClr>
                <a:schemeClr val="accent3"/>
              </a:buClr>
              <a:buSzPct val="95000"/>
              <a:buNone/>
            </a:pPr>
            <a:r>
              <a:rPr lang="uk-UA" b="1" dirty="0" smtClean="0"/>
              <a:t>Рівненський обласний інститут</a:t>
            </a:r>
          </a:p>
          <a:p>
            <a:pPr lvl="0">
              <a:buClr>
                <a:schemeClr val="accent3"/>
              </a:buClr>
              <a:buSzPct val="95000"/>
              <a:buNone/>
            </a:pPr>
            <a:r>
              <a:rPr lang="uk-UA" b="1" dirty="0" smtClean="0"/>
              <a:t>післядипломної освіти, 2009 р</a:t>
            </a:r>
            <a:r>
              <a:rPr lang="en-US" b="1" dirty="0" smtClean="0"/>
              <a:t>.</a:t>
            </a:r>
            <a:endParaRPr lang="uk-UA" b="1" dirty="0"/>
          </a:p>
          <a:p>
            <a:pPr marL="0" lvl="0" indent="0">
              <a:buClr>
                <a:schemeClr val="accent3"/>
              </a:buClr>
              <a:buSzPct val="95000"/>
              <a:buNone/>
              <a:defRPr/>
            </a:pPr>
            <a:r>
              <a:rPr lang="uk-UA" b="1" dirty="0">
                <a:solidFill>
                  <a:srgbClr val="FFC000"/>
                </a:solidFill>
              </a:rPr>
              <a:t>Стаж роботи: </a:t>
            </a:r>
            <a:r>
              <a:rPr lang="en-US" b="1" dirty="0"/>
              <a:t>40</a:t>
            </a:r>
            <a:r>
              <a:rPr lang="uk-UA" b="1" dirty="0"/>
              <a:t> років</a:t>
            </a:r>
          </a:p>
          <a:p>
            <a:pPr marL="0" lvl="0" indent="0">
              <a:buClr>
                <a:schemeClr val="accent3"/>
              </a:buClr>
              <a:buSzPct val="95000"/>
              <a:buNone/>
              <a:defRPr/>
            </a:pPr>
            <a:r>
              <a:rPr lang="uk-UA" b="1" dirty="0">
                <a:solidFill>
                  <a:srgbClr val="FFC000"/>
                </a:solidFill>
              </a:rPr>
              <a:t>Місце роботи: </a:t>
            </a:r>
            <a:r>
              <a:rPr lang="uk-UA" b="1" dirty="0"/>
              <a:t>Рівненський державний аграрний коледж</a:t>
            </a:r>
          </a:p>
          <a:p>
            <a:pPr marL="0" lvl="0" indent="0">
              <a:buClr>
                <a:schemeClr val="accent3"/>
              </a:buClr>
              <a:buSzPct val="95000"/>
              <a:buNone/>
              <a:defRPr/>
            </a:pPr>
            <a:r>
              <a:rPr lang="uk-UA" b="1" dirty="0">
                <a:solidFill>
                  <a:srgbClr val="FFC000"/>
                </a:solidFill>
              </a:rPr>
              <a:t>Посада:</a:t>
            </a:r>
            <a:r>
              <a:rPr lang="uk-UA" b="1" dirty="0"/>
              <a:t> викладач юридичних дисциплін</a:t>
            </a:r>
          </a:p>
          <a:p>
            <a:pPr marL="0" lvl="0" indent="0">
              <a:buClr>
                <a:schemeClr val="accent3"/>
              </a:buClr>
              <a:buSzPct val="95000"/>
              <a:buNone/>
              <a:defRPr/>
            </a:pPr>
            <a:r>
              <a:rPr lang="uk-UA" b="1" dirty="0">
                <a:solidFill>
                  <a:schemeClr val="tx2"/>
                </a:solidFill>
              </a:rPr>
              <a:t/>
            </a:r>
            <a:br>
              <a:rPr lang="uk-UA" b="1" dirty="0">
                <a:solidFill>
                  <a:schemeClr val="tx2"/>
                </a:solidFill>
              </a:rPr>
            </a:br>
            <a:endParaRPr lang="ru-RU" b="1" dirty="0">
              <a:solidFill>
                <a:schemeClr val="tx2"/>
              </a:solidFill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Дані про викладача</a:t>
            </a:r>
            <a:endParaRPr lang="ru-RU" dirty="0"/>
          </a:p>
        </p:txBody>
      </p:sp>
      <p:pic>
        <p:nvPicPr>
          <p:cNvPr id="4" name="Picture 4" descr="D:\Decktop\Матеріали на консультацію\зображення і фото\фото 31 ю\IMG_04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928802"/>
            <a:ext cx="2143140" cy="3214968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9236122"/>
              </p:ext>
            </p:extLst>
          </p:nvPr>
        </p:nvGraphicFramePr>
        <p:xfrm>
          <a:off x="457200" y="1600200"/>
          <a:ext cx="8186766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3273"/>
                <a:gridCol w="7433493"/>
              </a:tblGrid>
              <a:tr h="326782">
                <a:tc>
                  <a:txBody>
                    <a:bodyPr/>
                    <a:lstStyle/>
                    <a:p>
                      <a:r>
                        <a:rPr lang="uk-UA" dirty="0" smtClean="0"/>
                        <a:t>Рік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Назва роботи</a:t>
                      </a:r>
                      <a:endParaRPr lang="ru-RU" dirty="0"/>
                    </a:p>
                  </a:txBody>
                  <a:tcPr/>
                </a:tc>
              </a:tr>
              <a:tr h="571868">
                <a:tc>
                  <a:txBody>
                    <a:bodyPr/>
                    <a:lstStyle/>
                    <a:p>
                      <a:r>
                        <a:rPr lang="uk-UA" dirty="0" smtClean="0"/>
                        <a:t>2006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Особистість викладача ( куратора) і психологічний контакт зі студентами / Нова педагогічна думка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Публікації</a:t>
            </a:r>
            <a:endParaRPr lang="ru-RU" dirty="0"/>
          </a:p>
        </p:txBody>
      </p:sp>
      <p:pic>
        <p:nvPicPr>
          <p:cNvPr id="2052" name="Picture 4" descr="F:\Робочій стіл 2013\публікації викладачів\6 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236558"/>
            <a:ext cx="2314125" cy="330614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F:\Робочій стіл 2013\публікації викладачів\6 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207513"/>
            <a:ext cx="2253287" cy="330614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D:\Decktop\Новая папка\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236558"/>
            <a:ext cx="2233701" cy="329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Decktop\Новая папка\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229187"/>
            <a:ext cx="2233701" cy="329749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71802" y="1600200"/>
            <a:ext cx="5614998" cy="45259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uk-UA" b="1" dirty="0" smtClean="0">
                <a:solidFill>
                  <a:srgbClr val="FFC000"/>
                </a:solidFill>
              </a:rPr>
              <a:t>Матковська  Ірина Дмитрівна</a:t>
            </a:r>
          </a:p>
          <a:p>
            <a:pPr>
              <a:buNone/>
            </a:pPr>
            <a:r>
              <a:rPr lang="uk-UA" b="1" dirty="0" smtClean="0">
                <a:solidFill>
                  <a:srgbClr val="FFC000"/>
                </a:solidFill>
              </a:rPr>
              <a:t>Рік народження: </a:t>
            </a:r>
            <a:r>
              <a:rPr lang="uk-UA" b="1" dirty="0" smtClean="0"/>
              <a:t>1976 р.</a:t>
            </a:r>
          </a:p>
          <a:p>
            <a:pPr>
              <a:buNone/>
            </a:pPr>
            <a:r>
              <a:rPr lang="uk-UA" b="1" dirty="0" smtClean="0">
                <a:solidFill>
                  <a:srgbClr val="FFC000"/>
                </a:solidFill>
              </a:rPr>
              <a:t>Освіта:</a:t>
            </a:r>
            <a:r>
              <a:rPr lang="uk-UA" b="1" dirty="0" smtClean="0"/>
              <a:t> вища, Волинський державний</a:t>
            </a:r>
          </a:p>
          <a:p>
            <a:pPr>
              <a:buNone/>
            </a:pPr>
            <a:r>
              <a:rPr lang="uk-UA" b="1" dirty="0" smtClean="0"/>
              <a:t>університет ім. Л. Українки, </a:t>
            </a:r>
          </a:p>
          <a:p>
            <a:pPr>
              <a:buNone/>
            </a:pPr>
            <a:r>
              <a:rPr lang="uk-UA" b="1" dirty="0" smtClean="0">
                <a:solidFill>
                  <a:srgbClr val="FFC000"/>
                </a:solidFill>
              </a:rPr>
              <a:t>Курси підвищення кваліфікації: </a:t>
            </a:r>
            <a:r>
              <a:rPr lang="uk-UA" b="1" dirty="0" smtClean="0"/>
              <a:t>Рівненський</a:t>
            </a:r>
          </a:p>
          <a:p>
            <a:pPr>
              <a:buNone/>
            </a:pPr>
            <a:r>
              <a:rPr lang="uk-UA" b="1" dirty="0" smtClean="0"/>
              <a:t>обласний інститут післядипломної освіти,</a:t>
            </a:r>
          </a:p>
          <a:p>
            <a:pPr>
              <a:buNone/>
            </a:pPr>
            <a:r>
              <a:rPr lang="uk-UA" b="1" dirty="0" smtClean="0"/>
              <a:t>2009 р.</a:t>
            </a:r>
          </a:p>
          <a:p>
            <a:pPr>
              <a:buNone/>
            </a:pPr>
            <a:r>
              <a:rPr lang="uk-UA" b="1" dirty="0" smtClean="0">
                <a:solidFill>
                  <a:srgbClr val="FFC000"/>
                </a:solidFill>
              </a:rPr>
              <a:t>Стаж роботи:</a:t>
            </a:r>
            <a:r>
              <a:rPr lang="uk-UA" b="1" dirty="0" smtClean="0"/>
              <a:t>16 років</a:t>
            </a:r>
          </a:p>
          <a:p>
            <a:pPr>
              <a:buNone/>
            </a:pPr>
            <a:r>
              <a:rPr lang="uk-UA" b="1" dirty="0" smtClean="0">
                <a:solidFill>
                  <a:srgbClr val="FFC000"/>
                </a:solidFill>
              </a:rPr>
              <a:t>Місце роботи: </a:t>
            </a:r>
            <a:r>
              <a:rPr lang="uk-UA" b="1" dirty="0" smtClean="0"/>
              <a:t>Рівненський державний</a:t>
            </a:r>
          </a:p>
          <a:p>
            <a:pPr>
              <a:buNone/>
            </a:pPr>
            <a:r>
              <a:rPr lang="uk-UA" b="1" dirty="0" smtClean="0"/>
              <a:t>аграрний коледж</a:t>
            </a:r>
          </a:p>
          <a:p>
            <a:pPr>
              <a:buNone/>
            </a:pPr>
            <a:r>
              <a:rPr lang="uk-UA" b="1" dirty="0" smtClean="0">
                <a:solidFill>
                  <a:srgbClr val="FFC000"/>
                </a:solidFill>
              </a:rPr>
              <a:t>Посада:</a:t>
            </a:r>
            <a:r>
              <a:rPr lang="uk-UA" b="1" dirty="0" smtClean="0"/>
              <a:t> викладач юридичних дисциплін</a:t>
            </a:r>
          </a:p>
          <a:p>
            <a:pPr marL="0" lvl="0" indent="0">
              <a:buClr>
                <a:schemeClr val="accent3"/>
              </a:buClr>
              <a:buSzPct val="95000"/>
              <a:buNone/>
              <a:defRPr/>
            </a:pPr>
            <a:r>
              <a:rPr lang="uk-UA" b="1" dirty="0">
                <a:solidFill>
                  <a:schemeClr val="tx2"/>
                </a:solidFill>
              </a:rPr>
              <a:t/>
            </a:r>
            <a:br>
              <a:rPr lang="uk-UA" b="1" dirty="0">
                <a:solidFill>
                  <a:schemeClr val="tx2"/>
                </a:solidFill>
              </a:rPr>
            </a:br>
            <a:endParaRPr lang="ru-RU" b="1" dirty="0">
              <a:solidFill>
                <a:schemeClr val="tx2"/>
              </a:solidFill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Дані про викладача</a:t>
            </a:r>
            <a:endParaRPr lang="ru-RU" dirty="0"/>
          </a:p>
        </p:txBody>
      </p:sp>
      <p:pic>
        <p:nvPicPr>
          <p:cNvPr id="4" name="Рисунок 7" descr="C:\Users\Вова\Desktop\Foto\foto\Альбом\ESGES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714488"/>
            <a:ext cx="2462228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6825762"/>
              </p:ext>
            </p:extLst>
          </p:nvPr>
        </p:nvGraphicFramePr>
        <p:xfrm>
          <a:off x="539552" y="1412776"/>
          <a:ext cx="7920880" cy="3232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325"/>
                <a:gridCol w="7054555"/>
              </a:tblGrid>
              <a:tr h="336037"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Рік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200" dirty="0" smtClean="0"/>
                        <a:t>Назва роботи</a:t>
                      </a:r>
                      <a:endParaRPr lang="ru-RU" sz="1200" dirty="0"/>
                    </a:p>
                  </a:txBody>
                  <a:tcPr/>
                </a:tc>
              </a:tr>
              <a:tr h="744083"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2009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Правова освіта студентської</a:t>
                      </a:r>
                      <a:r>
                        <a:rPr lang="uk-UA" sz="1200" baseline="0" dirty="0" smtClean="0"/>
                        <a:t> молоді  у сучасних умовах розбудови громадянського суспільства в Україні // Концепція розвитку галузі фізичного виховання і спорту в Україні. Збірник наукових праць. Випуск </a:t>
                      </a:r>
                      <a:r>
                        <a:rPr lang="en-US" sz="1200" baseline="0" dirty="0" smtClean="0"/>
                        <a:t>VI</a:t>
                      </a:r>
                      <a:r>
                        <a:rPr lang="uk-UA" sz="1200" baseline="0" dirty="0" smtClean="0"/>
                        <a:t>. Частина </a:t>
                      </a:r>
                      <a:r>
                        <a:rPr lang="en-US" sz="1200" baseline="0" dirty="0" smtClean="0"/>
                        <a:t>I</a:t>
                      </a:r>
                      <a:r>
                        <a:rPr lang="uk-UA" sz="1200" baseline="0" dirty="0" smtClean="0"/>
                        <a:t> </a:t>
                      </a:r>
                      <a:endParaRPr lang="ru-RU" sz="1200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2009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Формування професійної культури майбутніх</a:t>
                      </a:r>
                      <a:r>
                        <a:rPr lang="uk-UA" sz="1200" baseline="0" dirty="0" smtClean="0"/>
                        <a:t> спеціалістів-юристів // Наукові праці. Серія : Педагогіка, психологія і соціологія </a:t>
                      </a:r>
                      <a:endParaRPr lang="ru-RU" sz="1200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2009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err="1" smtClean="0"/>
                        <a:t>Сирітство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можна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подолати</a:t>
                      </a:r>
                      <a:r>
                        <a:rPr lang="ru-RU" sz="1200" dirty="0" smtClean="0"/>
                        <a:t> //</a:t>
                      </a:r>
                    </a:p>
                    <a:p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Виховна</a:t>
                      </a:r>
                      <a:r>
                        <a:rPr lang="ru-RU" sz="1200" dirty="0" smtClean="0"/>
                        <a:t> робота в </a:t>
                      </a:r>
                      <a:r>
                        <a:rPr lang="ru-RU" sz="1200" dirty="0" err="1" smtClean="0"/>
                        <a:t>начальних</a:t>
                      </a:r>
                      <a:r>
                        <a:rPr lang="ru-RU" sz="1200" dirty="0" smtClean="0"/>
                        <a:t> закладах . </a:t>
                      </a:r>
                      <a:r>
                        <a:rPr lang="ru-RU" sz="1200" dirty="0" err="1" smtClean="0"/>
                        <a:t>Вип</a:t>
                      </a:r>
                      <a:r>
                        <a:rPr lang="ru-RU" sz="1200" dirty="0" smtClean="0"/>
                        <a:t>. 13</a:t>
                      </a:r>
                      <a:endParaRPr lang="ru-RU" sz="1200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2010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Вдосконалення системи правової освіти студентської</a:t>
                      </a:r>
                      <a:r>
                        <a:rPr lang="uk-UA" sz="1200" baseline="0" dirty="0" smtClean="0"/>
                        <a:t> молоді у сучасних умовах розбудови громадянського суспільства в України // Педагогіка вищої школи: методологія, теорія, технології  </a:t>
                      </a:r>
                      <a:endParaRPr lang="ru-RU" sz="1200" dirty="0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2013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dirty="0" smtClean="0"/>
                        <a:t>Проблемні питання формування загальних та професійних </a:t>
                      </a:r>
                      <a:r>
                        <a:rPr lang="uk-UA" sz="1200" dirty="0" err="1" smtClean="0"/>
                        <a:t>компетенцій</a:t>
                      </a:r>
                      <a:r>
                        <a:rPr lang="uk-UA" sz="1200" dirty="0" smtClean="0"/>
                        <a:t> юриста під час підготовки  фахівців за ступеневою освітою// Нова педагогічна думка. Вип. 1.</a:t>
                      </a:r>
                      <a:endParaRPr lang="ru-RU" sz="1200" dirty="0" smtClean="0"/>
                    </a:p>
                    <a:p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Публікації</a:t>
            </a:r>
            <a:endParaRPr lang="ru-RU" dirty="0"/>
          </a:p>
        </p:txBody>
      </p:sp>
      <p:pic>
        <p:nvPicPr>
          <p:cNvPr id="5" name="Picture 2" descr="D:\System\Мои документы\Мои рисунки\Изображение\Изображение 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807874"/>
            <a:ext cx="1368152" cy="188831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D:\Decktop\Новая папка\6 0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807875"/>
            <a:ext cx="1296144" cy="191848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Decktop\Новая папка\6 00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807875"/>
            <a:ext cx="1368152" cy="192887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Decktop\Новая папка\6 0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841222"/>
            <a:ext cx="1330792" cy="188513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86116" y="1600200"/>
            <a:ext cx="5400684" cy="4525963"/>
          </a:xfrm>
        </p:spPr>
        <p:txBody>
          <a:bodyPr>
            <a:normAutofit fontScale="70000" lnSpcReduction="20000"/>
          </a:bodyPr>
          <a:lstStyle/>
          <a:p>
            <a:pPr marL="0" lvl="0" indent="0">
              <a:buClr>
                <a:schemeClr val="accent3"/>
              </a:buClr>
              <a:buSzPct val="95000"/>
              <a:buNone/>
              <a:defRPr/>
            </a:pPr>
            <a:r>
              <a:rPr lang="uk-UA" b="1" dirty="0">
                <a:solidFill>
                  <a:srgbClr val="FFC000"/>
                </a:solidFill>
              </a:rPr>
              <a:t>Ляшко Віта Миколаївна</a:t>
            </a:r>
          </a:p>
          <a:p>
            <a:pPr marL="0" lvl="0" indent="0">
              <a:buClr>
                <a:schemeClr val="accent3"/>
              </a:buClr>
              <a:buSzPct val="95000"/>
              <a:buNone/>
              <a:defRPr/>
            </a:pPr>
            <a:r>
              <a:rPr lang="uk-UA" b="1" dirty="0">
                <a:solidFill>
                  <a:srgbClr val="FFC000"/>
                </a:solidFill>
              </a:rPr>
              <a:t>Рік народження:</a:t>
            </a:r>
            <a:r>
              <a:rPr lang="uk-UA" b="1" dirty="0"/>
              <a:t> 1973 р.</a:t>
            </a:r>
            <a:br>
              <a:rPr lang="uk-UA" b="1" dirty="0"/>
            </a:br>
            <a:r>
              <a:rPr lang="uk-UA" b="1" dirty="0">
                <a:solidFill>
                  <a:srgbClr val="FFC000"/>
                </a:solidFill>
              </a:rPr>
              <a:t>Освіта:</a:t>
            </a:r>
            <a:r>
              <a:rPr lang="uk-UA" b="1" dirty="0"/>
              <a:t> вища, Національний технічний університет “КПУ”, 2002 р.</a:t>
            </a:r>
            <a:br>
              <a:rPr lang="uk-UA" b="1" dirty="0"/>
            </a:br>
            <a:r>
              <a:rPr lang="uk-UA" b="1" dirty="0">
                <a:solidFill>
                  <a:srgbClr val="FFC000"/>
                </a:solidFill>
              </a:rPr>
              <a:t>Курси підвищення кваліфікації: </a:t>
            </a:r>
            <a:r>
              <a:rPr lang="uk-UA" b="1" dirty="0"/>
              <a:t>Аспірант інститут держави і права ім. </a:t>
            </a:r>
            <a:r>
              <a:rPr lang="uk-UA" b="1" dirty="0" err="1"/>
              <a:t>Корецького</a:t>
            </a:r>
            <a:r>
              <a:rPr lang="uk-UA" b="1" dirty="0"/>
              <a:t>,</a:t>
            </a:r>
          </a:p>
          <a:p>
            <a:pPr marL="0" lvl="0" indent="0">
              <a:buClr>
                <a:schemeClr val="accent3"/>
              </a:buClr>
              <a:buSzPct val="95000"/>
              <a:buNone/>
              <a:defRPr/>
            </a:pPr>
            <a:r>
              <a:rPr lang="uk-UA" b="1" dirty="0">
                <a:solidFill>
                  <a:srgbClr val="FFC000"/>
                </a:solidFill>
              </a:rPr>
              <a:t>Стаж роботи: </a:t>
            </a:r>
            <a:r>
              <a:rPr lang="uk-UA" b="1" dirty="0"/>
              <a:t>19 років</a:t>
            </a:r>
          </a:p>
          <a:p>
            <a:pPr marL="0" lvl="0" indent="0">
              <a:buClr>
                <a:schemeClr val="accent3"/>
              </a:buClr>
              <a:buSzPct val="95000"/>
              <a:buNone/>
              <a:defRPr/>
            </a:pPr>
            <a:r>
              <a:rPr lang="uk-UA" b="1" dirty="0">
                <a:solidFill>
                  <a:srgbClr val="FFC000"/>
                </a:solidFill>
              </a:rPr>
              <a:t>Місце роботи: </a:t>
            </a:r>
            <a:r>
              <a:rPr lang="uk-UA" b="1" dirty="0"/>
              <a:t>Рівненський державний аграрний коледж</a:t>
            </a:r>
          </a:p>
          <a:p>
            <a:pPr marL="0" lvl="0" indent="0">
              <a:buClr>
                <a:schemeClr val="accent3"/>
              </a:buClr>
              <a:buSzPct val="95000"/>
              <a:buNone/>
              <a:defRPr/>
            </a:pPr>
            <a:r>
              <a:rPr lang="uk-UA" b="1" dirty="0">
                <a:solidFill>
                  <a:srgbClr val="FFC000"/>
                </a:solidFill>
              </a:rPr>
              <a:t>Посада:</a:t>
            </a:r>
            <a:r>
              <a:rPr lang="uk-UA" b="1" dirty="0"/>
              <a:t>  викладач юридичних дисциплін, завідувач НЮК</a:t>
            </a:r>
          </a:p>
          <a:p>
            <a:pPr marL="0" lvl="0" indent="0">
              <a:buClr>
                <a:schemeClr val="accent3"/>
              </a:buClr>
              <a:buSzPct val="95000"/>
              <a:buNone/>
              <a:defRPr/>
            </a:pPr>
            <a:r>
              <a:rPr lang="uk-UA" b="1" dirty="0">
                <a:solidFill>
                  <a:schemeClr val="tx2"/>
                </a:solidFill>
              </a:rPr>
              <a:t/>
            </a:r>
            <a:br>
              <a:rPr lang="uk-UA" b="1" dirty="0">
                <a:solidFill>
                  <a:schemeClr val="tx2"/>
                </a:solidFill>
              </a:rPr>
            </a:br>
            <a:endParaRPr lang="ru-RU" b="1" dirty="0">
              <a:solidFill>
                <a:schemeClr val="tx2"/>
              </a:solidFill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Дані про викладача</a:t>
            </a:r>
            <a:endParaRPr lang="ru-RU" dirty="0"/>
          </a:p>
        </p:txBody>
      </p:sp>
      <p:pic>
        <p:nvPicPr>
          <p:cNvPr id="4" name="Picture 2" descr="D:\Decktop\Матеріали на консультацію\зображення і фото\фото 31 ю\IMG_04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143116"/>
            <a:ext cx="2381076" cy="3571900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8459561"/>
              </p:ext>
            </p:extLst>
          </p:nvPr>
        </p:nvGraphicFramePr>
        <p:xfrm>
          <a:off x="467544" y="692696"/>
          <a:ext cx="8229600" cy="395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7214"/>
                <a:gridCol w="7472386"/>
              </a:tblGrid>
              <a:tr h="370840">
                <a:tc>
                  <a:txBody>
                    <a:bodyPr/>
                    <a:lstStyle/>
                    <a:p>
                      <a:r>
                        <a:rPr lang="uk-UA" sz="1100" dirty="0" smtClean="0"/>
                        <a:t>Рік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100" dirty="0" smtClean="0"/>
                        <a:t>Назва роботи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100" dirty="0" smtClean="0"/>
                        <a:t>2006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050" dirty="0" smtClean="0"/>
                        <a:t>Історія права на власне зображення // Держава і право. Випуск 32</a:t>
                      </a:r>
                      <a:endParaRPr lang="ru-RU" sz="105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100" dirty="0" smtClean="0"/>
                        <a:t>2006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050" dirty="0" smtClean="0"/>
                        <a:t>Умови здійснення реалізації права суб’єкта на зображення //</a:t>
                      </a:r>
                      <a:r>
                        <a:rPr lang="uk-UA" sz="1050" baseline="0" dirty="0" smtClean="0"/>
                        <a:t> Молодь у юридичній науці</a:t>
                      </a:r>
                      <a:endParaRPr lang="ru-RU" sz="105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100" dirty="0" smtClean="0"/>
                        <a:t>2006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050" dirty="0" smtClean="0"/>
                        <a:t>Правовий захист</a:t>
                      </a:r>
                      <a:r>
                        <a:rPr lang="uk-UA" sz="1050" baseline="0" dirty="0" smtClean="0"/>
                        <a:t> особистих немайнових прав // Збірник тез наукових робіт учасників </a:t>
                      </a:r>
                      <a:r>
                        <a:rPr lang="en-US" sz="1050" baseline="0" dirty="0" smtClean="0"/>
                        <a:t>I</a:t>
                      </a:r>
                      <a:r>
                        <a:rPr lang="uk-UA" sz="1050" baseline="0" dirty="0" smtClean="0"/>
                        <a:t> Всеукраїнської  цивілістичної наукової конференції. </a:t>
                      </a:r>
                      <a:r>
                        <a:rPr lang="uk-UA" sz="1050" baseline="0" dirty="0" err="1" smtClean="0"/>
                        <a:t>м.Одеса</a:t>
                      </a:r>
                      <a:endParaRPr lang="ru-RU" sz="105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100" dirty="0" smtClean="0"/>
                        <a:t>2007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050" dirty="0" smtClean="0"/>
                        <a:t>Приватний характер права на власне зображення</a:t>
                      </a:r>
                      <a:r>
                        <a:rPr lang="uk-UA" sz="1050" baseline="0" dirty="0" smtClean="0"/>
                        <a:t>  Збірник тез наукових робіт учасників </a:t>
                      </a:r>
                      <a:r>
                        <a:rPr lang="en-US" sz="1050" baseline="0" dirty="0" smtClean="0"/>
                        <a:t>II</a:t>
                      </a:r>
                      <a:r>
                        <a:rPr lang="uk-UA" sz="1050" baseline="0" dirty="0" smtClean="0"/>
                        <a:t> Всеукраїнської  цивілістичної наукової конференції. </a:t>
                      </a:r>
                      <a:r>
                        <a:rPr lang="uk-UA" sz="1050" baseline="0" dirty="0" err="1" smtClean="0"/>
                        <a:t>м.Одеса</a:t>
                      </a:r>
                      <a:endParaRPr lang="ru-RU" sz="105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100" dirty="0" smtClean="0"/>
                        <a:t>2008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050" dirty="0" smtClean="0"/>
                        <a:t>Право на зображення в релігії // </a:t>
                      </a:r>
                      <a:r>
                        <a:rPr lang="uk-UA" sz="1050" baseline="0" dirty="0" smtClean="0"/>
                        <a:t> Збірник тез наукових робіт учасників </a:t>
                      </a:r>
                      <a:r>
                        <a:rPr lang="en-US" sz="1050" baseline="0" dirty="0" smtClean="0"/>
                        <a:t>III</a:t>
                      </a:r>
                      <a:r>
                        <a:rPr lang="uk-UA" sz="1050" baseline="0" dirty="0" smtClean="0"/>
                        <a:t> Всеукраїнської  цивілістичної наукової конференції. </a:t>
                      </a:r>
                      <a:r>
                        <a:rPr lang="uk-UA" sz="1050" baseline="0" dirty="0" err="1" smtClean="0"/>
                        <a:t>м.Одеса</a:t>
                      </a:r>
                      <a:endParaRPr lang="ru-RU" sz="105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100" dirty="0" smtClean="0"/>
                        <a:t>2007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050" dirty="0" err="1" smtClean="0"/>
                        <a:t>Соотноше</a:t>
                      </a:r>
                      <a:r>
                        <a:rPr lang="ru-RU" sz="1050" dirty="0" err="1" smtClean="0"/>
                        <a:t>ние</a:t>
                      </a:r>
                      <a:r>
                        <a:rPr lang="ru-RU" sz="1050" dirty="0" smtClean="0"/>
                        <a:t> охраны</a:t>
                      </a:r>
                      <a:r>
                        <a:rPr lang="ru-RU" sz="1050" baseline="0" dirty="0" smtClean="0"/>
                        <a:t> интересов автора и лица, </a:t>
                      </a:r>
                      <a:r>
                        <a:rPr lang="ru-RU" sz="1050" baseline="0" dirty="0" err="1" smtClean="0"/>
                        <a:t>изображеного</a:t>
                      </a:r>
                      <a:r>
                        <a:rPr lang="ru-RU" sz="1050" baseline="0" dirty="0" smtClean="0"/>
                        <a:t> в произведении изобразительного </a:t>
                      </a:r>
                      <a:r>
                        <a:rPr lang="ru-RU" sz="1050" baseline="0" dirty="0" err="1" smtClean="0"/>
                        <a:t>искуства</a:t>
                      </a:r>
                      <a:r>
                        <a:rPr lang="ru-RU" sz="1050" baseline="0" dirty="0" smtClean="0"/>
                        <a:t> // </a:t>
                      </a:r>
                      <a:r>
                        <a:rPr lang="ru-RU" sz="1050" baseline="0" dirty="0" err="1" smtClean="0"/>
                        <a:t>Международний</a:t>
                      </a:r>
                      <a:r>
                        <a:rPr lang="ru-RU" sz="1050" baseline="0" dirty="0" smtClean="0"/>
                        <a:t> художественный бизнес в контексте глобализации</a:t>
                      </a:r>
                      <a:endParaRPr lang="ru-RU" sz="105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2012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05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Навчальна юридична консультація Рівненського державного аграрного коледжу // Нове життя</a:t>
                      </a:r>
                    </a:p>
                    <a:p>
                      <a:endParaRPr lang="ru-RU" sz="105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2013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050" dirty="0" smtClean="0"/>
                        <a:t>Третейські суди: проблеми та перспективи розвитку в Україні// науковий керівник роботи</a:t>
                      </a:r>
                      <a:r>
                        <a:rPr lang="uk-UA" sz="1050" baseline="0" dirty="0" smtClean="0"/>
                        <a:t> учениці 11 класу Рівненського економіко-правового ліцею</a:t>
                      </a:r>
                      <a:r>
                        <a:rPr lang="uk-UA" sz="1050" dirty="0" smtClean="0"/>
                        <a:t> Лазарчук Катерини Вікторівни (Рівненська</a:t>
                      </a:r>
                      <a:r>
                        <a:rPr lang="uk-UA" sz="1050" baseline="0" dirty="0" smtClean="0"/>
                        <a:t> МАН)</a:t>
                      </a:r>
                      <a:endParaRPr lang="ru-RU" sz="105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2013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err="1" smtClean="0"/>
                        <a:t>Поради</a:t>
                      </a:r>
                      <a:r>
                        <a:rPr lang="ru-RU" sz="1050" dirty="0" smtClean="0"/>
                        <a:t> консультанта //</a:t>
                      </a:r>
                      <a:r>
                        <a:rPr lang="ru-RU" sz="1050" baseline="0" dirty="0" smtClean="0"/>
                        <a:t>  </a:t>
                      </a:r>
                      <a:r>
                        <a:rPr lang="ru-RU" sz="1050" baseline="0" dirty="0" err="1" smtClean="0"/>
                        <a:t>Нове</a:t>
                      </a:r>
                      <a:r>
                        <a:rPr lang="ru-RU" sz="1050" baseline="0" dirty="0" smtClean="0"/>
                        <a:t> </a:t>
                      </a:r>
                      <a:r>
                        <a:rPr lang="ru-RU" sz="1050" baseline="0" dirty="0" err="1" smtClean="0"/>
                        <a:t>життя</a:t>
                      </a:r>
                      <a:endParaRPr lang="ru-RU" sz="105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0"/>
            <a:ext cx="7615262" cy="846158"/>
          </a:xfrm>
        </p:spPr>
        <p:txBody>
          <a:bodyPr/>
          <a:lstStyle/>
          <a:p>
            <a:pPr algn="ctr"/>
            <a:r>
              <a:rPr lang="uk-UA" dirty="0" smtClean="0"/>
              <a:t>Публікації</a:t>
            </a:r>
            <a:endParaRPr lang="ru-RU" dirty="0"/>
          </a:p>
        </p:txBody>
      </p:sp>
      <p:pic>
        <p:nvPicPr>
          <p:cNvPr id="3074" name="Picture 2" descr="D:\Decktop\Новая папка\6 0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810610"/>
            <a:ext cx="1295744" cy="185022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System\Мои документы\Мои рисунки\Изображение\Изображение 0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229200"/>
            <a:ext cx="3120902" cy="84747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:\Decktop\Новая папка\6 0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810609"/>
            <a:ext cx="1293100" cy="185022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D:\Decktop\Новая папка\6 01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840122"/>
            <a:ext cx="1351017" cy="189789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5891759</TotalTime>
  <Words>686</Words>
  <Application>Microsoft Office PowerPoint</Application>
  <PresentationFormat>Экран (4:3)</PresentationFormat>
  <Paragraphs>143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Базовая</vt:lpstr>
      <vt:lpstr>  Публікації </vt:lpstr>
      <vt:lpstr>Дані про викладача</vt:lpstr>
      <vt:lpstr>Публікації</vt:lpstr>
      <vt:lpstr>Дані про викладача</vt:lpstr>
      <vt:lpstr>Публікації</vt:lpstr>
      <vt:lpstr>Дані про викладача</vt:lpstr>
      <vt:lpstr>Публікації</vt:lpstr>
      <vt:lpstr>Дані про викладача</vt:lpstr>
      <vt:lpstr>Публікації</vt:lpstr>
      <vt:lpstr>Дані про викладача</vt:lpstr>
      <vt:lpstr>Публікації</vt:lpstr>
      <vt:lpstr>Дані про викладача</vt:lpstr>
      <vt:lpstr>Публікації</vt:lpstr>
      <vt:lpstr>Дані про викладача</vt:lpstr>
      <vt:lpstr>Публікації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РІВНЕНСЬКИЙ ДЕРЖАВНИЙ АГРАРНИЙ КОЛЕДЖ  </dc:title>
  <cp:lastModifiedBy>bongiy</cp:lastModifiedBy>
  <cp:revision>25</cp:revision>
  <dcterms:modified xsi:type="dcterms:W3CDTF">2013-12-14T20:13:42Z</dcterms:modified>
</cp:coreProperties>
</file>