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7" r:id="rId2"/>
    <p:sldId id="259" r:id="rId3"/>
    <p:sldId id="276" r:id="rId4"/>
    <p:sldId id="277" r:id="rId5"/>
    <p:sldId id="278" r:id="rId6"/>
    <p:sldId id="279" r:id="rId7"/>
    <p:sldId id="280" r:id="rId8"/>
    <p:sldId id="281" r:id="rId9"/>
    <p:sldId id="282" r:id="rId10"/>
    <p:sldId id="284" r:id="rId11"/>
    <p:sldId id="283" r:id="rId1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4C3294"/>
    <a:srgbClr val="3827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103" autoAdjust="0"/>
  </p:normalViewPr>
  <p:slideViewPr>
    <p:cSldViewPr>
      <p:cViewPr varScale="1">
        <p:scale>
          <a:sx n="61" d="100"/>
          <a:sy n="61" d="100"/>
        </p:scale>
        <p:origin x="-1354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63B063F9-5F4D-4CDD-BACE-95D3DD7BDAA3}" type="datetimeFigureOut">
              <a:rPr lang="ru-RU"/>
              <a:pPr>
                <a:defRPr/>
              </a:pPr>
              <a:t>28.02.2015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A03B8253-447D-4BF4-A1F2-2204ECF678B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006974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3B8253-447D-4BF4-A1F2-2204ECF678BB}" type="slidenum">
              <a:rPr lang="ru-RU" smtClean="0"/>
              <a:pPr>
                <a:defRPr/>
              </a:pPr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39520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3B8253-447D-4BF4-A1F2-2204ECF678BB}" type="slidenum">
              <a:rPr lang="ru-RU" smtClean="0"/>
              <a:pPr>
                <a:defRPr/>
              </a:pPr>
              <a:t>11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Admin\Рабочий стол\для шаблонов\цветы\коричнев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15188" y="6551613"/>
            <a:ext cx="909637" cy="163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90CC38-0BA0-468D-B9C8-D29324A806E7}" type="datetimeFigureOut">
              <a:rPr lang="ru-RU"/>
              <a:pPr>
                <a:defRPr/>
              </a:pPr>
              <a:t>28.02.2015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FB0B51-6D41-4348-873A-9A10B5AD6D9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7FBADE-E840-4AA5-819F-484F47929DD5}" type="datetimeFigureOut">
              <a:rPr lang="ru-RU"/>
              <a:pPr>
                <a:defRPr/>
              </a:pPr>
              <a:t>28.02.2015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99A8A1-4AD6-4A34-A945-C2A01956676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F0CF7E-FEB1-4C0C-8D22-D3F8DA095370}" type="datetimeFigureOut">
              <a:rPr lang="ru-RU"/>
              <a:pPr>
                <a:defRPr/>
              </a:pPr>
              <a:t>28.02.2015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27A057-A7D2-472A-BD8A-48AFBF2BCA6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CF1B70-682E-4761-BE8A-070E910453BC}" type="datetimeFigureOut">
              <a:rPr lang="ru-RU"/>
              <a:pPr>
                <a:defRPr/>
              </a:pPr>
              <a:t>28.02.2015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B513D6-17BB-45C9-8A29-9A53D482E18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86D885-2026-4DF1-8D60-C2E3D33DAF30}" type="datetimeFigureOut">
              <a:rPr lang="ru-RU"/>
              <a:pPr>
                <a:defRPr/>
              </a:pPr>
              <a:t>28.02.2015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6EBE6C-A341-4BAF-B8B5-1C6F1B42933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2D1A1C-7D3B-4E07-AB96-8B4B152B46D2}" type="datetimeFigureOut">
              <a:rPr lang="ru-RU"/>
              <a:pPr>
                <a:defRPr/>
              </a:pPr>
              <a:t>28.02.2015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4D52BB-E2FE-4DA7-84B6-42A94FA695A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29C049-BE1A-4978-A255-3AE4915A0CA3}" type="datetimeFigureOut">
              <a:rPr lang="ru-RU"/>
              <a:pPr>
                <a:defRPr/>
              </a:pPr>
              <a:t>28.02.2015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18C06E-E190-42B8-BEDF-7667F9EEB0E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D12A52-0C1D-45E6-88EE-EBDCBF4A9E7F}" type="datetimeFigureOut">
              <a:rPr lang="ru-RU"/>
              <a:pPr>
                <a:defRPr/>
              </a:pPr>
              <a:t>28.02.2015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C9A3A1-6E2E-423B-BC01-13E8FDBCB4D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DB33BD-1042-4AC7-8AD9-6AB602A765BF}" type="datetimeFigureOut">
              <a:rPr lang="ru-RU"/>
              <a:pPr>
                <a:defRPr/>
              </a:pPr>
              <a:t>28.02.2015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76A6B3-9178-4003-A561-561B8E489B4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6C2749-AE98-4DD2-B82B-B148E066CB9D}" type="datetimeFigureOut">
              <a:rPr lang="ru-RU"/>
              <a:pPr>
                <a:defRPr/>
              </a:pPr>
              <a:t>28.02.2015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76B917-AE6C-471A-A1AD-F1E81C0A797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AA4FA8-914A-4F8F-8E3C-531042412E82}" type="datetimeFigureOut">
              <a:rPr lang="ru-RU"/>
              <a:pPr>
                <a:defRPr/>
              </a:pPr>
              <a:t>28.02.2015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2FD9CE-A1FF-48DA-83FB-037F8CAEEDA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E6DCAC"/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E3884CF-AAF4-4E4A-A77A-C31B84A27633}" type="datetimeFigureOut">
              <a:rPr lang="ru-RU"/>
              <a:pPr>
                <a:defRPr/>
              </a:pPr>
              <a:t>28.02.2015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3CF29D8-2782-49A9-9504-75E1DB2F082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pic>
        <p:nvPicPr>
          <p:cNvPr id="1031" name="Picture 3" descr="C:\Documents and Settings\Admin\Рабочий стол\для шаблонов\цветы\Безимени-1пп.gif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6380163" y="4500563"/>
            <a:ext cx="2763837" cy="217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spcAft>
                <a:spcPts val="0"/>
              </a:spcAft>
            </a:pP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b="1" dirty="0" smtClean="0"/>
              <a:t> 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b="1" dirty="0" smtClean="0"/>
              <a:t> 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>
                <a:ea typeface="Times New Roman"/>
                <a:cs typeface="Times New Roman"/>
              </a:rPr>
              <a:t/>
            </a:r>
            <a:br>
              <a:rPr lang="ru-RU" sz="2800" dirty="0" smtClean="0">
                <a:ea typeface="Times New Roman"/>
                <a:cs typeface="Times New Roman"/>
              </a:rPr>
            </a:br>
            <a:r>
              <a:rPr lang="ru-RU" sz="3200" b="1" dirty="0" smtClean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 </a:t>
            </a:r>
            <a:r>
              <a:rPr lang="ru-RU" sz="2800" dirty="0" smtClean="0">
                <a:ea typeface="Times New Roman"/>
                <a:cs typeface="Times New Roman"/>
              </a:rPr>
              <a:t/>
            </a:r>
            <a:br>
              <a:rPr lang="ru-RU" sz="2800" dirty="0" smtClean="0">
                <a:ea typeface="Times New Roman"/>
                <a:cs typeface="Times New Roman"/>
              </a:rPr>
            </a:br>
            <a:r>
              <a:rPr lang="ru-RU" sz="6700" b="1" dirty="0" smtClean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 </a:t>
            </a:r>
            <a:r>
              <a:rPr lang="ru-RU" sz="6700" dirty="0" smtClean="0">
                <a:ea typeface="Times New Roman"/>
                <a:cs typeface="Times New Roman"/>
              </a:rPr>
              <a:t/>
            </a:r>
            <a:br>
              <a:rPr lang="ru-RU" sz="6700" dirty="0" smtClean="0">
                <a:ea typeface="Times New Roman"/>
                <a:cs typeface="Times New Roman"/>
              </a:rPr>
            </a:br>
            <a:r>
              <a:rPr lang="ru-RU" sz="6700" b="1" dirty="0" smtClean="0"/>
              <a:t> 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b="1" dirty="0" smtClean="0"/>
              <a:t> 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endParaRPr lang="ru-RU" sz="2800" dirty="0" smtClean="0"/>
          </a:p>
        </p:txBody>
      </p:sp>
      <p:sp>
        <p:nvSpPr>
          <p:cNvPr id="4099" name="Содержимое 2"/>
          <p:cNvSpPr>
            <a:spLocks noGrp="1"/>
          </p:cNvSpPr>
          <p:nvPr>
            <p:ph idx="1"/>
          </p:nvPr>
        </p:nvSpPr>
        <p:spPr>
          <a:xfrm>
            <a:off x="428596" y="164305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sz="2400" b="1" dirty="0" smtClean="0"/>
              <a:t> </a:t>
            </a:r>
          </a:p>
          <a:p>
            <a:pPr>
              <a:buNone/>
            </a:pPr>
            <a:endParaRPr lang="ru-RU" sz="2400" b="1" dirty="0" smtClean="0"/>
          </a:p>
          <a:p>
            <a:pPr>
              <a:buNone/>
            </a:pPr>
            <a:endParaRPr lang="ru-RU" sz="2400" b="1" dirty="0" smtClean="0"/>
          </a:p>
          <a:p>
            <a:pPr algn="ctr">
              <a:buNone/>
            </a:pP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5000628" y="142873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49387" y="285728"/>
            <a:ext cx="7845225" cy="224676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ea typeface="Times New Roman"/>
                <a:cs typeface="Times New Roman"/>
              </a:rPr>
              <a:t>Проект</a:t>
            </a:r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ea typeface="Times New Roman"/>
                <a:cs typeface="Times New Roman"/>
              </a:rPr>
              <a:t/>
            </a:r>
            <a:b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ea typeface="Times New Roman"/>
                <a:cs typeface="Times New Roman"/>
              </a:rPr>
            </a:br>
            <a:r>
              <a:rPr lang="ru-RU" sz="5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ea typeface="Times New Roman"/>
                <a:cs typeface="Times New Roman"/>
              </a:rPr>
              <a:t>Великие люди России</a:t>
            </a:r>
          </a:p>
          <a:p>
            <a:pPr algn="ctr"/>
            <a:r>
              <a:rPr lang="ru-RU" sz="5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Times New Roman"/>
              </a:rPr>
              <a:t>Эдуард Успенский</a:t>
            </a:r>
            <a:endParaRPr lang="ru-RU" sz="5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4506" y="2924561"/>
            <a:ext cx="4680520" cy="3429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Прямоугольник 1"/>
          <p:cNvSpPr/>
          <p:nvPr/>
        </p:nvSpPr>
        <p:spPr>
          <a:xfrm>
            <a:off x="6028653" y="4651587"/>
            <a:ext cx="227446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buNone/>
            </a:pPr>
            <a:r>
              <a:rPr lang="ru-RU" b="1" dirty="0" smtClean="0">
                <a:solidFill>
                  <a:srgbClr val="4C3294"/>
                </a:solidFill>
              </a:rPr>
              <a:t>Составила</a:t>
            </a:r>
          </a:p>
          <a:p>
            <a:pPr algn="r">
              <a:buNone/>
            </a:pPr>
            <a:r>
              <a:rPr lang="ru-RU" b="1" dirty="0" smtClean="0">
                <a:solidFill>
                  <a:srgbClr val="4C3294"/>
                </a:solidFill>
              </a:rPr>
              <a:t>и реализовала:</a:t>
            </a:r>
          </a:p>
          <a:p>
            <a:pPr algn="r">
              <a:buNone/>
            </a:pPr>
            <a:r>
              <a:rPr lang="ru-RU" b="1" dirty="0" smtClean="0">
                <a:solidFill>
                  <a:srgbClr val="4C3294"/>
                </a:solidFill>
              </a:rPr>
              <a:t>Бухарова</a:t>
            </a:r>
          </a:p>
          <a:p>
            <a:pPr algn="r">
              <a:buNone/>
            </a:pPr>
            <a:r>
              <a:rPr lang="ru-RU" b="1" dirty="0" smtClean="0">
                <a:solidFill>
                  <a:srgbClr val="4C3294"/>
                </a:solidFill>
              </a:rPr>
              <a:t>Ирина </a:t>
            </a:r>
            <a:r>
              <a:rPr lang="ru-RU" b="1" dirty="0">
                <a:solidFill>
                  <a:srgbClr val="4C3294"/>
                </a:solidFill>
              </a:rPr>
              <a:t>Георгиевна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81075"/>
          </a:xfrm>
        </p:spPr>
        <p:txBody>
          <a:bodyPr/>
          <a:lstStyle/>
          <a:p>
            <a:endParaRPr lang="ru-RU" dirty="0" smtClean="0">
              <a:solidFill>
                <a:srgbClr val="4C3294"/>
              </a:solidFill>
            </a:endParaRPr>
          </a:p>
        </p:txBody>
      </p:sp>
      <p:sp>
        <p:nvSpPr>
          <p:cNvPr id="5123" name="Содержимое 2"/>
          <p:cNvSpPr>
            <a:spLocks noGrp="1"/>
          </p:cNvSpPr>
          <p:nvPr>
            <p:ph idx="1"/>
          </p:nvPr>
        </p:nvSpPr>
        <p:spPr>
          <a:xfrm>
            <a:off x="457200" y="836613"/>
            <a:ext cx="8229600" cy="2306635"/>
          </a:xfrm>
        </p:spPr>
        <p:txBody>
          <a:bodyPr/>
          <a:lstStyle/>
          <a:p>
            <a:pPr>
              <a:buNone/>
            </a:pPr>
            <a:r>
              <a:rPr lang="ru-RU" sz="2800" b="1" dirty="0" smtClean="0">
                <a:solidFill>
                  <a:srgbClr val="4C3294"/>
                </a:solidFill>
              </a:rPr>
              <a:t> </a:t>
            </a:r>
            <a:r>
              <a:rPr lang="ru-RU" sz="2800" b="1" dirty="0" smtClean="0">
                <a:solidFill>
                  <a:srgbClr val="C00000"/>
                </a:solidFill>
              </a:rPr>
              <a:t>"Успенский - один из немногих современных авторов, герои которого обрели всенародную известность и любовь читателей всех возрастов". </a:t>
            </a:r>
            <a:endParaRPr lang="ru-RU" sz="2800" dirty="0" smtClean="0">
              <a:solidFill>
                <a:srgbClr val="C00000"/>
              </a:solidFill>
            </a:endParaRPr>
          </a:p>
          <a:p>
            <a:pPr algn="r">
              <a:buNone/>
            </a:pPr>
            <a:r>
              <a:rPr lang="ru-RU" sz="2800" b="1" dirty="0" smtClean="0"/>
              <a:t>                                                                                     </a:t>
            </a:r>
            <a:r>
              <a:rPr lang="ru-RU" sz="2800" b="1" dirty="0" smtClean="0">
                <a:solidFill>
                  <a:srgbClr val="C00000"/>
                </a:solidFill>
              </a:rPr>
              <a:t>А.Усачев</a:t>
            </a:r>
            <a:r>
              <a:rPr lang="ru-RU" sz="2800" dirty="0" smtClean="0">
                <a:solidFill>
                  <a:srgbClr val="C00000"/>
                </a:solidFill>
              </a:rPr>
              <a:t>.</a:t>
            </a:r>
            <a:r>
              <a:rPr lang="ru-RU" sz="2800" dirty="0" smtClean="0"/>
              <a:t> </a:t>
            </a:r>
          </a:p>
          <a:p>
            <a:pPr>
              <a:buNone/>
            </a:pPr>
            <a:r>
              <a:rPr lang="ru-RU" sz="3600" b="1" dirty="0" smtClean="0">
                <a:solidFill>
                  <a:srgbClr val="4C3294"/>
                </a:solidFill>
              </a:rPr>
              <a:t>Вид проекта</a:t>
            </a:r>
            <a:r>
              <a:rPr lang="ru-RU" sz="3600" b="1" dirty="0" smtClean="0"/>
              <a:t>: </a:t>
            </a:r>
            <a:r>
              <a:rPr lang="ru-RU" sz="2800" b="1" dirty="0" smtClean="0"/>
              <a:t>познавательно-игровой</a:t>
            </a:r>
          </a:p>
          <a:p>
            <a:pPr>
              <a:buNone/>
            </a:pPr>
            <a:r>
              <a:rPr lang="ru-RU" sz="2800" b="1" dirty="0" smtClean="0"/>
              <a:t> </a:t>
            </a:r>
          </a:p>
          <a:p>
            <a:pPr>
              <a:buNone/>
            </a:pPr>
            <a:r>
              <a:rPr lang="ru-RU" sz="3600" b="1" dirty="0" smtClean="0">
                <a:solidFill>
                  <a:srgbClr val="4C3294"/>
                </a:solidFill>
              </a:rPr>
              <a:t>Цель проекта: </a:t>
            </a:r>
            <a:r>
              <a:rPr lang="ru-RU" sz="2800" b="1" dirty="0" smtClean="0"/>
              <a:t>познакомить детей с жизнью и творчеством Э.Успенского. </a:t>
            </a:r>
          </a:p>
          <a:p>
            <a:pPr>
              <a:buNone/>
            </a:pPr>
            <a:r>
              <a:rPr lang="ru-RU" sz="2800" b="1" dirty="0" smtClean="0"/>
              <a:t> </a:t>
            </a:r>
          </a:p>
          <a:p>
            <a:pPr>
              <a:buFont typeface="Arial" charset="0"/>
              <a:buNone/>
            </a:pPr>
            <a:endParaRPr lang="ru-RU" sz="2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285729"/>
            <a:ext cx="7929618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4C3294"/>
                </a:solidFill>
              </a:rPr>
              <a:t>Задачи проекта: </a:t>
            </a:r>
          </a:p>
          <a:p>
            <a:r>
              <a:rPr lang="ru-RU" sz="2400" dirty="0" smtClean="0"/>
              <a:t>  </a:t>
            </a:r>
          </a:p>
          <a:p>
            <a:r>
              <a:rPr lang="ru-RU" sz="2400" dirty="0" smtClean="0"/>
              <a:t> 1.Формировать навыки самостоятельной работы с книгой как с источником содержательного и занимательного проведения досуга.</a:t>
            </a:r>
          </a:p>
          <a:p>
            <a:r>
              <a:rPr lang="ru-RU" sz="2400" dirty="0" smtClean="0"/>
              <a:t>  </a:t>
            </a:r>
          </a:p>
          <a:p>
            <a:r>
              <a:rPr lang="ru-RU" sz="2400" dirty="0" smtClean="0"/>
              <a:t> 2.Развивать  речь детей, творческие и коммуникативные способности,  используя элементы “критического мышления”.</a:t>
            </a:r>
          </a:p>
          <a:p>
            <a:r>
              <a:rPr lang="ru-RU" sz="2400" dirty="0" smtClean="0"/>
              <a:t>   Развивать творческую фантазию ребят через иллюстрирование прочитанных  произведений.</a:t>
            </a:r>
          </a:p>
          <a:p>
            <a:r>
              <a:rPr lang="ru-RU" sz="2400" dirty="0" smtClean="0"/>
              <a:t> </a:t>
            </a:r>
          </a:p>
          <a:p>
            <a:r>
              <a:rPr lang="ru-RU" sz="2400" dirty="0" smtClean="0"/>
              <a:t> 3. Воспитывать уважение к окружающим, бережное отношение к книгам, интерес к художественному слову</a:t>
            </a:r>
            <a:r>
              <a:rPr lang="ru-RU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107504" y="246221"/>
            <a:ext cx="8928992" cy="5878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38279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38279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Актуальность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rgbClr val="38279F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2154238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   Отсутствие интереса у детей к художественной литературе. </a:t>
            </a:r>
          </a:p>
          <a:p>
            <a:pPr marL="2154238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Интерес к книге подменяется просмотром телевизора и </a:t>
            </a:r>
          </a:p>
          <a:p>
            <a:pPr marL="2154238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компьютерными играми.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Приобщение к книге – одна из основных задач художественно-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эстетического воспитания ребенка.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Необходимость приобщения детей к чтению бесспорна.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Книга совершенствует ум ребёнка, помогает овладеть речью, познавать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окружающий мир.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Для повышения интереса к книге, любви к чтению нами был разработан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проект, развивающий устойчивый интерес к произведениям как к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произведению искусства. Образные, яркие выражения, сравнения,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«сказочные» языковые средства способствующие развитию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выразительности речи, а также творчеству самих детей,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повышают степень включённости учащихся в книжную культуру</a:t>
            </a:r>
            <a:r>
              <a:rPr lang="ru-RU" sz="2000" dirty="0" smtClean="0">
                <a:latin typeface="Arial" pitchFamily="34" charset="0"/>
                <a:ea typeface="Times New Roman" pitchFamily="18" charset="0"/>
              </a:rPr>
              <a:t>.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16632"/>
            <a:ext cx="1862258" cy="174172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1"/>
          <p:cNvSpPr>
            <a:spLocks noChangeArrowheads="1"/>
          </p:cNvSpPr>
          <p:nvPr/>
        </p:nvSpPr>
        <p:spPr bwMode="auto">
          <a:xfrm>
            <a:off x="107504" y="497865"/>
            <a:ext cx="5112568" cy="4278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38279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Ожидаемый результат: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rgbClr val="38279F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Формирование</a:t>
            </a:r>
            <a:r>
              <a:rPr kumimoji="0" lang="ru-RU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разносторонних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знаний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</a:t>
            </a:r>
            <a:r>
              <a:rPr kumimoji="0" lang="ru-RU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произведениях автора,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бережного отношения</a:t>
            </a:r>
            <a:r>
              <a:rPr kumimoji="0" lang="ru-RU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ценнейшему источнику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знаний</a:t>
            </a:r>
            <a:r>
              <a:rPr kumimoji="0" lang="ru-RU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книгам.</a:t>
            </a:r>
            <a:r>
              <a:rPr lang="ru-RU" sz="2800" dirty="0">
                <a:latin typeface="Arial" pitchFamily="34" charset="0"/>
              </a:rPr>
              <a:t>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Приобретение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детьми навыков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пользования</a:t>
            </a:r>
            <a:r>
              <a:rPr kumimoji="0" lang="ru-RU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художественной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литературы.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64088" y="2636912"/>
            <a:ext cx="2672791" cy="30703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1"/>
          <p:cNvSpPr>
            <a:spLocks noChangeArrowheads="1"/>
          </p:cNvSpPr>
          <p:nvPr/>
        </p:nvSpPr>
        <p:spPr bwMode="auto">
          <a:xfrm>
            <a:off x="0" y="145640"/>
            <a:ext cx="8786842" cy="3470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050" b="1" i="0" u="none" strike="noStrike" cap="none" normalizeH="0" baseline="0" dirty="0" smtClean="0">
              <a:ln>
                <a:noFill/>
              </a:ln>
              <a:solidFill>
                <a:srgbClr val="38279F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600" b="1" dirty="0">
                <a:solidFill>
                  <a:srgbClr val="38279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38279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Инновационность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38279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проекта заключается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интеграции урочной и внеурочной деятельности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 формированию читательской компетентности детей.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38279F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38279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Учебные предметы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38279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чтение, изобразительное искусство, трудовое обучение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100"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60032" y="3501008"/>
            <a:ext cx="2991276" cy="24288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D:\Все фото\фото класса\Фото038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3501008"/>
            <a:ext cx="2373984" cy="30718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1"/>
          <p:cNvSpPr>
            <a:spLocks noChangeArrowheads="1"/>
          </p:cNvSpPr>
          <p:nvPr/>
        </p:nvSpPr>
        <p:spPr bwMode="auto">
          <a:xfrm>
            <a:off x="0" y="214290"/>
            <a:ext cx="9144000" cy="2339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38279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Продолжительность проекта</a:t>
            </a:r>
            <a:r>
              <a:rPr kumimoji="0" lang="ru-RU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21.12.12 - 29.01.2013 г.</a:t>
            </a:r>
            <a:endParaRPr kumimoji="0" lang="ru-RU" sz="2800" b="0" i="1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38279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Участники проекта: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38279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учащиеся 1, 2, 4 классов </a:t>
            </a:r>
            <a:endParaRPr kumimoji="0" lang="ru-RU" sz="2800" b="1" i="1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Фото037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46340" y="2448972"/>
            <a:ext cx="3154680" cy="4076229"/>
          </a:xfrm>
          <a:prstGeom prst="rect">
            <a:avLst/>
          </a:prstGeom>
          <a:ln w="762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10" y="285728"/>
            <a:ext cx="7715304" cy="7294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4C3294"/>
                </a:solidFill>
              </a:rPr>
              <a:t>Содержание.</a:t>
            </a:r>
          </a:p>
          <a:p>
            <a:r>
              <a:rPr lang="ru-RU" sz="3600" b="1" dirty="0" smtClean="0">
                <a:solidFill>
                  <a:srgbClr val="4C3294"/>
                </a:solidFill>
              </a:rPr>
              <a:t>Пути реализации: оборудование проекта:</a:t>
            </a:r>
          </a:p>
          <a:p>
            <a:endParaRPr lang="ru-RU" sz="3600" b="1" dirty="0" smtClean="0">
              <a:solidFill>
                <a:srgbClr val="4C3294"/>
              </a:solidFill>
            </a:endParaRPr>
          </a:p>
          <a:p>
            <a:endParaRPr lang="ru-RU" sz="3600" b="1" dirty="0" smtClean="0">
              <a:solidFill>
                <a:srgbClr val="4C3294"/>
              </a:solidFill>
            </a:endParaRPr>
          </a:p>
          <a:p>
            <a:endParaRPr lang="ru-RU" sz="3600" b="1" dirty="0" smtClean="0">
              <a:solidFill>
                <a:srgbClr val="4C3294"/>
              </a:solidFill>
            </a:endParaRPr>
          </a:p>
          <a:p>
            <a:endParaRPr lang="ru-RU" sz="3600" b="1" dirty="0">
              <a:solidFill>
                <a:srgbClr val="4C3294"/>
              </a:solidFill>
            </a:endParaRPr>
          </a:p>
          <a:p>
            <a:endParaRPr lang="ru-RU" sz="3600" b="1" dirty="0" smtClean="0">
              <a:solidFill>
                <a:srgbClr val="4C3294"/>
              </a:solidFill>
            </a:endParaRPr>
          </a:p>
          <a:p>
            <a:endParaRPr lang="ru-RU" sz="3600" b="1" dirty="0">
              <a:solidFill>
                <a:srgbClr val="4C3294"/>
              </a:solidFill>
            </a:endParaRPr>
          </a:p>
          <a:p>
            <a:endParaRPr lang="ru-RU" sz="3600" b="1" dirty="0" smtClean="0">
              <a:solidFill>
                <a:srgbClr val="4C3294"/>
              </a:solidFill>
            </a:endParaRPr>
          </a:p>
          <a:p>
            <a:endParaRPr lang="ru-RU" sz="3600" b="1" dirty="0" smtClean="0">
              <a:solidFill>
                <a:srgbClr val="4C3294"/>
              </a:solidFill>
            </a:endParaRPr>
          </a:p>
          <a:p>
            <a:r>
              <a:rPr lang="ru-RU" sz="3600" b="1" dirty="0" smtClean="0">
                <a:solidFill>
                  <a:srgbClr val="4C3294"/>
                </a:solidFill>
              </a:rPr>
              <a:t> </a:t>
            </a:r>
          </a:p>
          <a:p>
            <a:endParaRPr lang="ru-RU" sz="3600" dirty="0">
              <a:solidFill>
                <a:srgbClr val="4C3294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" y="0"/>
            <a:ext cx="14284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52401" y="152400"/>
            <a:ext cx="14284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1204" name="Rectangle 4"/>
          <p:cNvSpPr>
            <a:spLocks noChangeArrowheads="1"/>
          </p:cNvSpPr>
          <p:nvPr/>
        </p:nvSpPr>
        <p:spPr bwMode="auto">
          <a:xfrm>
            <a:off x="0" y="0"/>
            <a:ext cx="9144000" cy="581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endParaRPr lang="ru-RU" sz="1100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endParaRPr lang="ru-RU" sz="1100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endParaRPr lang="ru-RU" sz="1100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endParaRPr lang="ru-RU" sz="1100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endParaRPr lang="ru-RU" sz="1100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endParaRPr lang="ru-RU" sz="1100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1. Портрет писателя.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2. Выставка книг писателя.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3. Телеграмма.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4. Костюмы  для 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Чебурашки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почтальона Печкина , Шапокляк и др.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5. Запись песен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Голубой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вагон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Песни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Чебурашки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Фиксики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r>
              <a:rPr lang="ru-RU" sz="2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слова Э. Н. Успенского и др.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6. Мультфильм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Фиксики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Times New Roman" pitchFamily="18" charset="0"/>
                <a:cs typeface="Times New Roman" pitchFamily="18" charset="0"/>
              </a:rPr>
              <a:t>»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7. Чтение книг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8. Беседы: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Кто такие писатели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Times New Roman" pitchFamily="18" charset="0"/>
                <a:cs typeface="Times New Roman" pitchFamily="18" charset="0"/>
              </a:rPr>
              <a:t>»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9. Рисунки, аппликации на тему: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Любимые герои произведений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Э.Н. Успенского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10. Разучивание стихов и песен с учащимися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1"/>
          <p:cNvSpPr>
            <a:spLocks noChangeArrowheads="1"/>
          </p:cNvSpPr>
          <p:nvPr/>
        </p:nvSpPr>
        <p:spPr bwMode="auto">
          <a:xfrm>
            <a:off x="323529" y="123111"/>
            <a:ext cx="6768752" cy="4462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100" b="1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4C3294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Результат проекта: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4C3294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Викторина по сказкам Э. Успенского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Путешествие в голубом вагоне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/>
                <a:ea typeface="Times New Roman" pitchFamily="18" charset="0"/>
                <a:cs typeface="Times New Roman" pitchFamily="18" charset="0"/>
              </a:rPr>
              <a:t>»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Конкурс чтецов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/>
                <a:ea typeface="Times New Roman" pitchFamily="18" charset="0"/>
                <a:cs typeface="Times New Roman" pitchFamily="18" charset="0"/>
              </a:rPr>
              <a:t>««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Рыжий, рыжий конопатый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/>
                <a:ea typeface="Times New Roman" pitchFamily="18" charset="0"/>
                <a:cs typeface="Times New Roman" pitchFamily="18" charset="0"/>
              </a:rPr>
              <a:t>…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Конкурс рисунков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Праздник: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Весёлые произведения Э.Успенского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/>
                <a:ea typeface="Times New Roman" pitchFamily="18" charset="0"/>
                <a:cs typeface="Times New Roman" pitchFamily="18" charset="0"/>
              </a:rPr>
              <a:t>»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 использованием презентации. (22 слайда).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Викторина по произведениям  Э.Успенского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(12 слайдов)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/>
          <a:srcRect l="5093" t="5053" r="5772" b="4000"/>
          <a:stretch>
            <a:fillRect/>
          </a:stretch>
        </p:blipFill>
        <p:spPr bwMode="auto">
          <a:xfrm>
            <a:off x="6012160" y="4077072"/>
            <a:ext cx="1705492" cy="175419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72844" y="332656"/>
            <a:ext cx="1473441" cy="34874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7584" y="4585871"/>
            <a:ext cx="4611243" cy="200596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1" name="Picture 3" descr="C:\Users\Саянск\Desktop\foto038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36096" y="2875802"/>
            <a:ext cx="2314575" cy="3086100"/>
          </a:xfrm>
          <a:prstGeom prst="rect">
            <a:avLst/>
          </a:prstGeom>
          <a:solidFill>
            <a:srgbClr val="FFFFFF">
              <a:shade val="85000"/>
            </a:srgbClr>
          </a:solidFill>
          <a:ln w="3175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3252" name="Picture 4" descr="C:\Users\Саянск\Desktop\foto0364_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63688" y="2708920"/>
            <a:ext cx="2842291" cy="3857632"/>
          </a:xfrm>
          <a:prstGeom prst="rect">
            <a:avLst/>
          </a:prstGeom>
          <a:solidFill>
            <a:srgbClr val="FFFFFF">
              <a:shade val="85000"/>
            </a:srgbClr>
          </a:solidFill>
          <a:ln w="3175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Рисунок 5" descr="D:\Все фото\фото класса\Фото0375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1920" y="332656"/>
            <a:ext cx="4929222" cy="2714644"/>
          </a:xfrm>
          <a:prstGeom prst="rect">
            <a:avLst/>
          </a:prstGeom>
          <a:solidFill>
            <a:srgbClr val="FFFFFF">
              <a:shade val="85000"/>
            </a:srgbClr>
          </a:solidFill>
          <a:ln w="3175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Picture 2" descr="C:\Users\Саянск\Desktop\foto037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9582" y="184189"/>
            <a:ext cx="2821421" cy="3714756"/>
          </a:xfrm>
          <a:prstGeom prst="rect">
            <a:avLst/>
          </a:prstGeom>
          <a:solidFill>
            <a:srgbClr val="FFFFFF">
              <a:shade val="85000"/>
            </a:srgbClr>
          </a:solidFill>
          <a:ln w="3175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Администратор\Desktop\imag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115616" y="548680"/>
            <a:ext cx="6400800" cy="4800600"/>
          </a:xfrm>
          <a:prstGeom prst="roundRect">
            <a:avLst>
              <a:gd name="adj" fmla="val 16667"/>
            </a:avLst>
          </a:prstGeom>
          <a:ln w="76200">
            <a:solidFill>
              <a:srgbClr val="FFC000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нежный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нежный</Template>
  <TotalTime>378</TotalTime>
  <Words>429</Words>
  <Application>Microsoft Office PowerPoint</Application>
  <PresentationFormat>Экран (4:3)</PresentationFormat>
  <Paragraphs>99</Paragraphs>
  <Slides>11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нежный</vt:lpstr>
      <vt:lpstr>              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Федотова Виктория Александровна</dc:creator>
  <cp:lastModifiedBy>777</cp:lastModifiedBy>
  <cp:revision>41</cp:revision>
  <dcterms:created xsi:type="dcterms:W3CDTF">2010-08-18T15:36:49Z</dcterms:created>
  <dcterms:modified xsi:type="dcterms:W3CDTF">2015-02-28T04:03:29Z</dcterms:modified>
</cp:coreProperties>
</file>