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83" r:id="rId23"/>
    <p:sldId id="284" r:id="rId24"/>
    <p:sldId id="285" r:id="rId25"/>
    <p:sldId id="287" r:id="rId26"/>
    <p:sldId id="288" r:id="rId27"/>
    <p:sldId id="286" r:id="rId28"/>
    <p:sldId id="290" r:id="rId29"/>
    <p:sldId id="291" r:id="rId30"/>
    <p:sldId id="289" r:id="rId31"/>
    <p:sldId id="279" r:id="rId32"/>
    <p:sldId id="282" r:id="rId33"/>
    <p:sldId id="278" r:id="rId34"/>
    <p:sldId id="292" r:id="rId35"/>
    <p:sldId id="280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9.jpeg"/><Relationship Id="rId4" Type="http://schemas.openxmlformats.org/officeDocument/2006/relationships/oleObject" Target="../embeddings/oleObject1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3568" y="548680"/>
            <a:ext cx="74168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rgbClr val="C00000"/>
                </a:solidFill>
              </a:rPr>
              <a:t>Приметы и суеверия Великобритании и России</a:t>
            </a: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941168"/>
            <a:ext cx="5688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Е</a:t>
            </a:r>
            <a:r>
              <a:rPr lang="ru-RU" sz="3600" dirty="0" smtClean="0">
                <a:solidFill>
                  <a:srgbClr val="FF0000"/>
                </a:solidFill>
              </a:rPr>
              <a:t>лфимова Мария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Учитель: Е.В. Медведева</a:t>
            </a:r>
            <a:endParaRPr lang="ru-RU" sz="36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pic>
        <p:nvPicPr>
          <p:cNvPr id="1026" name="Picture 2" descr="C:\Users\User\Desktop\менделее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260648"/>
            <a:ext cx="4464496" cy="403244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99592" y="4365104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dirty="0" smtClean="0">
                <a:solidFill>
                  <a:srgbClr val="002060"/>
                </a:solidFill>
                <a:latin typeface="Monotype Corsiva" pitchFamily="66" charset="0"/>
              </a:rPr>
              <a:t>« Суеверие есть уверенность, на знании не основанная»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42081" y="5589240"/>
            <a:ext cx="23855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sz="3600" dirty="0" smtClean="0">
                <a:solidFill>
                  <a:srgbClr val="002060"/>
                </a:solidFill>
                <a:latin typeface="Monotype Corsiva" pitchFamily="66" charset="0"/>
              </a:rPr>
              <a:t>Д.Менделеев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 descr="C:\Users\User\Desktop\85217708_plat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88640"/>
            <a:ext cx="4575944" cy="403244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27584" y="4653136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dirty="0" smtClean="0">
                <a:solidFill>
                  <a:srgbClr val="002060"/>
                </a:solidFill>
                <a:latin typeface="Monotype Corsiva" pitchFamily="66" charset="0"/>
              </a:rPr>
              <a:t>«Человек, поглупевший от суеверия  есть презреннейший из людей» ( Платон 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7584" y="4653136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3600" dirty="0" smtClean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3074" name="Picture 2" descr="C:\Users\User\Desktop\1300374328_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88640"/>
            <a:ext cx="4824536" cy="439248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83568" y="4869160"/>
            <a:ext cx="75608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dirty="0" smtClean="0">
                <a:solidFill>
                  <a:srgbClr val="002060"/>
                </a:solidFill>
                <a:latin typeface="Monotype Corsiva" pitchFamily="66" charset="0"/>
              </a:rPr>
              <a:t>«Ужаснейший бич рода человеческого»  ( Жан Жак Руссо)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7584" y="4653136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3600" dirty="0" smtClean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4869160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4000" dirty="0" smtClean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4098" name="Picture 2" descr="C:\Users\User\Desktop\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260648"/>
            <a:ext cx="5011638" cy="475109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39552" y="5157192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dirty="0" smtClean="0">
                <a:solidFill>
                  <a:srgbClr val="002060"/>
                </a:solidFill>
                <a:latin typeface="Monotype Corsiva" pitchFamily="66" charset="0"/>
              </a:rPr>
              <a:t>«Суеверие опасно, … оно ослабляет, оглупляет» ( Эмиль Золя)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 descr="C:\Users\User\Desktop\269015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764704"/>
            <a:ext cx="6984776" cy="576989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483768" y="116632"/>
            <a:ext cx="38164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002060"/>
                </a:solidFill>
              </a:rPr>
              <a:t>    Наполеон </a:t>
            </a:r>
            <a:endParaRPr lang="ru-RU" sz="4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146" name="Picture 2" descr="C:\Users\User\Desktop\Sokra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3168352" cy="33528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427984" y="692696"/>
            <a:ext cx="20109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</a:rPr>
              <a:t>Сократ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170" name="Picture 2" descr="C:\Users\User\Desktop\Gay-YUliy-TSeza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08720"/>
            <a:ext cx="8064896" cy="532859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55776" y="260648"/>
            <a:ext cx="40443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</a:rPr>
              <a:t>Гай Юлий Цезарь 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3528" y="404664"/>
            <a:ext cx="88204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cs typeface="Vijaya" pitchFamily="34" charset="0"/>
              </a:rPr>
              <a:t>Король Англии Генрих VIII  и  </a:t>
            </a:r>
          </a:p>
          <a:p>
            <a:r>
              <a:rPr lang="ru-RU" sz="4000" dirty="0" smtClean="0">
                <a:solidFill>
                  <a:srgbClr val="002060"/>
                </a:solidFill>
                <a:cs typeface="Vijaya" pitchFamily="34" charset="0"/>
              </a:rPr>
              <a:t>                                             Анна Болейн </a:t>
            </a:r>
            <a:endParaRPr lang="ru-RU" sz="4000" dirty="0">
              <a:solidFill>
                <a:srgbClr val="002060"/>
              </a:solidFill>
              <a:cs typeface="Vijaya" pitchFamily="34" charset="0"/>
            </a:endParaRPr>
          </a:p>
        </p:txBody>
      </p:sp>
      <p:pic>
        <p:nvPicPr>
          <p:cNvPr id="8194" name="Picture 2" descr="C:\Users\User\Desktop\тттт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772816"/>
            <a:ext cx="8424936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3528" y="404664"/>
            <a:ext cx="8820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002060"/>
              </a:solidFill>
              <a:cs typeface="Vijaya" pitchFamily="34" charset="0"/>
            </a:endParaRPr>
          </a:p>
        </p:txBody>
      </p:sp>
      <p:pic>
        <p:nvPicPr>
          <p:cNvPr id="9218" name="Picture 2" descr="C:\Users\User\Desktop\2Peter_I_18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196752"/>
            <a:ext cx="6552728" cy="490790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55776" y="260648"/>
            <a:ext cx="39439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</a:rPr>
              <a:t>Петр Великий 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3528" y="404664"/>
            <a:ext cx="8820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002060"/>
              </a:solidFill>
              <a:cs typeface="Vijay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260648"/>
            <a:ext cx="1847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4800" dirty="0">
              <a:solidFill>
                <a:srgbClr val="002060"/>
              </a:solidFill>
            </a:endParaRPr>
          </a:p>
        </p:txBody>
      </p:sp>
      <p:pic>
        <p:nvPicPr>
          <p:cNvPr id="10242" name="Picture 2" descr="C:\Users\User\Desktop\ph053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196752"/>
            <a:ext cx="5544616" cy="479258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051720" y="260648"/>
            <a:ext cx="44927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err="1" smtClean="0">
                <a:solidFill>
                  <a:srgbClr val="002060"/>
                </a:solidFill>
              </a:rPr>
              <a:t>Сэмюэл</a:t>
            </a:r>
            <a:r>
              <a:rPr lang="ru-RU" sz="4400" dirty="0" smtClean="0">
                <a:solidFill>
                  <a:srgbClr val="002060"/>
                </a:solidFill>
              </a:rPr>
              <a:t> Джонсон </a:t>
            </a:r>
            <a:endParaRPr lang="ru-RU" sz="4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2425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60648"/>
            <a:ext cx="7200800" cy="511256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5380672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Суеверия предков (исторически сложившиеся суеверия) </a:t>
            </a:r>
          </a:p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Языческие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обряды и традиции, предания и легенды (поклонение идолам)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1297704688_005952h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260648"/>
            <a:ext cx="7992888" cy="496855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3568" y="5517232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</a:rPr>
              <a:t>Страх перед непознанным. 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s640x4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8640"/>
            <a:ext cx="7877820" cy="55446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5733256"/>
            <a:ext cx="89644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                                  Страх </a:t>
            </a:r>
            <a:r>
              <a:rPr lang="ru-RU" sz="2800" dirty="0" smtClean="0">
                <a:solidFill>
                  <a:srgbClr val="002060"/>
                </a:solidFill>
              </a:rPr>
              <a:t>смерти </a:t>
            </a:r>
            <a:endParaRPr lang="ru-RU" sz="2800" dirty="0" smtClean="0">
              <a:solidFill>
                <a:srgbClr val="002060"/>
              </a:solidFill>
            </a:endParaRPr>
          </a:p>
          <a:p>
            <a:r>
              <a:rPr lang="ru-RU" sz="2800" dirty="0" smtClean="0">
                <a:solidFill>
                  <a:srgbClr val="002060"/>
                </a:solidFill>
              </a:rPr>
              <a:t>      </a:t>
            </a:r>
            <a:r>
              <a:rPr lang="ru-RU" sz="2800" dirty="0" smtClean="0">
                <a:solidFill>
                  <a:srgbClr val="002060"/>
                </a:solidFill>
              </a:rPr>
              <a:t>Боязнь получить проклятие, сглаз, болезнь и </a:t>
            </a:r>
            <a:r>
              <a:rPr lang="ru-RU" sz="2800" dirty="0" err="1" smtClean="0">
                <a:solidFill>
                  <a:srgbClr val="002060"/>
                </a:solidFill>
              </a:rPr>
              <a:t>тд</a:t>
            </a:r>
            <a:r>
              <a:rPr lang="ru-RU" sz="2800" dirty="0" smtClean="0">
                <a:solidFill>
                  <a:srgbClr val="002060"/>
                </a:solidFill>
              </a:rPr>
              <a:t>.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b6ee5102ae79826075e134e121d89b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748464" cy="640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сол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496944" cy="6048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5536" y="260648"/>
            <a:ext cx="8280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Monotype Corsiva" pitchFamily="66" charset="0"/>
              </a:rPr>
              <a:t>ПРИМЕТА – это «отличительное свойство, признак, по которому можно узнать что-нибудь». А вот уже «вера во что-нибудь сверхъестественное, таинственное, в предзнаменования, в приметы» – это СУЕВЕРИЕ».</a:t>
            </a:r>
          </a:p>
          <a:p>
            <a:pPr algn="r"/>
            <a:r>
              <a:rPr lang="ru-RU" sz="2800" dirty="0" smtClean="0">
                <a:solidFill>
                  <a:srgbClr val="002060"/>
                </a:solidFill>
                <a:latin typeface="Monotype Corsiva" pitchFamily="66" charset="0"/>
              </a:rPr>
              <a:t>  Словарь Ожегова</a:t>
            </a:r>
          </a:p>
          <a:p>
            <a:endParaRPr lang="ru-RU" sz="2800" dirty="0" smtClean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C:\Users\User\Desktop\Black_cat_1_koteiko.r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4664"/>
            <a:ext cx="7992888" cy="403244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27784" y="5013176"/>
            <a:ext cx="55446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dirty="0" smtClean="0">
                <a:solidFill>
                  <a:schemeClr val="bg1"/>
                </a:solidFill>
              </a:rPr>
              <a:t> </a:t>
            </a:r>
            <a:r>
              <a:rPr lang="en-US" sz="8000" b="1" dirty="0" smtClean="0">
                <a:solidFill>
                  <a:schemeClr val="bg1"/>
                </a:solidFill>
              </a:rPr>
              <a:t>Black </a:t>
            </a:r>
            <a:r>
              <a:rPr lang="en-US" sz="8000" b="1" dirty="0" smtClean="0">
                <a:solidFill>
                  <a:schemeClr val="bg1"/>
                </a:solidFill>
              </a:rPr>
              <a:t>cat</a:t>
            </a:r>
            <a:endParaRPr lang="ru-RU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000gtyd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7416824" cy="41764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5229200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Черные коты приносят удачу и достаток. </a:t>
            </a:r>
            <a:endParaRPr lang="ru-RU" sz="3600" dirty="0" smtClean="0">
              <a:solidFill>
                <a:srgbClr val="FFFF00"/>
              </a:solidFill>
            </a:endParaRPr>
          </a:p>
          <a:p>
            <a:r>
              <a:rPr lang="ru-RU" sz="3600" dirty="0" smtClean="0">
                <a:solidFill>
                  <a:srgbClr val="FFFF00"/>
                </a:solidFill>
              </a:rPr>
              <a:t>- </a:t>
            </a:r>
            <a:r>
              <a:rPr lang="ru-RU" sz="3600" dirty="0" smtClean="0">
                <a:solidFill>
                  <a:srgbClr val="FFFF00"/>
                </a:solidFill>
              </a:rPr>
              <a:t>Английское поверье. </a:t>
            </a:r>
            <a:endParaRPr lang="ru-RU" sz="36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3" descr="C:\Users\User\Desktop\48493439_photos_of_cats_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2656"/>
            <a:ext cx="7272808" cy="43651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1520" y="4725144"/>
            <a:ext cx="82089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пятницу, 13-го числа, всем черным котам хозяева обязаны надевать колокольчики, выпуская их на улицу. - Закон в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Лик-Спрингсе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штат Индиана, США. 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2" descr="C:\Users\User\Desktop\blac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772816"/>
            <a:ext cx="7560840" cy="46577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83568" y="332656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Черный кот на крыльце - достаток в доме. - Шотландская примета. </a:t>
            </a:r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6018" name="Picture 2" descr="C:\Users\User\Desktop\primeti-i-izveri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0"/>
            <a:ext cx="7704856" cy="515719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11560" y="5373216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Остерегайтесь людей, которые не любят котов. - Ирландская пословица. </a:t>
            </a:r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C:\Users\User\Desktop\черный-ко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8640"/>
            <a:ext cx="7416824" cy="460851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4869160"/>
            <a:ext cx="8496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 без кота или собаки - это дом скряги. - Португальская пословица. </a:t>
            </a: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1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4" descr="C:\Users\User\Desktop\file1576533_948225f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88640"/>
            <a:ext cx="7704856" cy="504056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55576" y="5301208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Кошка дарует жизнь, благополучие и здоровье, она делает это каждый день и обеспечивает спокойную старость. - Надпись на древних могилах. </a:t>
            </a:r>
            <a:endParaRPr lang="ru-RU" sz="24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User\Desktop\348f895212b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0"/>
            <a:ext cx="6768752" cy="443711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5013176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FF00"/>
                </a:solidFill>
              </a:rPr>
              <a:t>Если на корабле есть черная, без единого белого волоска, кошка, то плавание будет удачным. - Поверье моряков. </a:t>
            </a:r>
            <a:endParaRPr lang="ru-RU" sz="32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9091" name="Picture 3" descr="C:\Users\User\Desktop\1253949709_34463323_1225305398_happy_hallow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0"/>
            <a:ext cx="5976664" cy="573325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11560" y="5805264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Если черная кошка чихнет недалеко от невесты - молодым счастье. - Английское поверье. 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0115" name="Picture 3" descr="C:\Users\User\Desktop\5753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16632"/>
            <a:ext cx="5976664" cy="50405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1560" y="5373216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Во время грозы надо обязательно выкинуть черного кота из дома, иначе он притянет к себе молнию. - Русское народное поверье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8066" name="Picture 2" descr="C:\Users\User\Desktop\15669771_1201099892_k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7920880" cy="530120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67544" y="5373216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Козерог с 22 декабря по 20 января. Талисман: черный кот, дьявол. - Современная книга по астрологии "Звезды и судьбы". 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er\Desktop\425141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1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910"/>
            <a:ext cx="9144000" cy="6764180"/>
          </a:xfrm>
          <a:prstGeom prst="rect">
            <a:avLst/>
          </a:prstGeom>
        </p:spPr>
      </p:pic>
      <p:graphicFrame>
        <p:nvGraphicFramePr>
          <p:cNvPr id="26626" name="Object 4"/>
          <p:cNvGraphicFramePr>
            <a:graphicFrameLocks noChangeAspect="1"/>
          </p:cNvGraphicFramePr>
          <p:nvPr/>
        </p:nvGraphicFramePr>
        <p:xfrm>
          <a:off x="1042988" y="1916113"/>
          <a:ext cx="6862762" cy="4064000"/>
        </p:xfrm>
        <a:graphic>
          <a:graphicData uri="http://schemas.openxmlformats.org/presentationml/2006/ole">
            <p:oleObj spid="_x0000_s26626" name="Диаграмма" r:id="rId4" imgW="6096090" imgH="4067280" progId="MSGraph.Chart.8">
              <p:embed followColorScheme="full"/>
            </p:oleObj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547664" y="40466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5400" dirty="0" smtClean="0">
                <a:solidFill>
                  <a:srgbClr val="FFFF00"/>
                </a:solidFill>
                <a:latin typeface="Arial" charset="0"/>
              </a:rPr>
              <a:t>     Опрос</a:t>
            </a:r>
            <a:br>
              <a:rPr lang="ru-RU" sz="5400" dirty="0" smtClean="0">
                <a:solidFill>
                  <a:srgbClr val="FFFF00"/>
                </a:solidFill>
                <a:latin typeface="Arial" charset="0"/>
              </a:rPr>
            </a:br>
            <a:endParaRPr lang="ru-RU" sz="5400" dirty="0">
              <a:solidFill>
                <a:srgbClr val="FFFF00"/>
              </a:solidFill>
            </a:endParaRPr>
          </a:p>
        </p:txBody>
      </p:sp>
      <p:pic>
        <p:nvPicPr>
          <p:cNvPr id="5" name="Picture 8" descr="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692150"/>
            <a:ext cx="161925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Desktop\1314284478-samaya-strashnaya-primeta-yeto-kogda-chernyj-k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1138" name="Picture 2" descr="C:\Users\User\Desktop\1296134054_svadba-prime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04664"/>
            <a:ext cx="7344816" cy="5976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User\Desktop\ти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64488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508104" y="5373216"/>
            <a:ext cx="28007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smtClean="0">
                <a:solidFill>
                  <a:srgbClr val="C00000"/>
                </a:solidFill>
                <a:latin typeface="Arial" charset="0"/>
              </a:rPr>
              <a:t>The End</a:t>
            </a:r>
            <a:endParaRPr lang="ru-RU" sz="5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351</Words>
  <Application>Microsoft Office PowerPoint</Application>
  <PresentationFormat>Экран (4:3)</PresentationFormat>
  <Paragraphs>36</Paragraphs>
  <Slides>33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7" baseType="lpstr">
      <vt:lpstr>Тема Office</vt:lpstr>
      <vt:lpstr>Бумажная</vt:lpstr>
      <vt:lpstr>Метро</vt:lpstr>
      <vt:lpstr>Диаграмма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11</cp:revision>
  <dcterms:created xsi:type="dcterms:W3CDTF">2012-05-13T19:15:43Z</dcterms:created>
  <dcterms:modified xsi:type="dcterms:W3CDTF">2012-05-14T16:17:33Z</dcterms:modified>
</cp:coreProperties>
</file>