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7"/>
  </p:notesMasterIdLst>
  <p:sldIdLst>
    <p:sldId id="256" r:id="rId2"/>
    <p:sldId id="271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0000CC"/>
    <a:srgbClr val="0000FF"/>
    <a:srgbClr val="CCFF99"/>
    <a:srgbClr val="99CCFF"/>
    <a:srgbClr val="99FF99"/>
    <a:srgbClr val="6699FF"/>
    <a:srgbClr val="69CBD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64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4A82E7-BD32-415B-9F38-A0A2706A32A8}" type="datetimeFigureOut">
              <a:rPr lang="ru-RU" smtClean="0"/>
              <a:pPr/>
              <a:t>28.03.2012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A56C3D-F640-436E-A499-8DEF5CEDD9E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9FB6869-CA6B-4DB2-A7CC-B97F431789ED}" type="slidenum">
              <a:rPr lang="ru-RU"/>
              <a:pPr/>
              <a:t>14</a:t>
            </a:fld>
            <a:endParaRPr lang="ru-RU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3C3D-8AC7-48D1-AA80-6EE991342985}" type="datetime1">
              <a:rPr lang="ru-RU" smtClean="0"/>
              <a:pPr/>
              <a:t>28.03.2012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767FC-5F26-48C2-810B-F71B5193BC12}" type="datetime1">
              <a:rPr lang="ru-RU" smtClean="0"/>
              <a:pPr/>
              <a:t>28.03.2012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28B81-62E7-44A1-AF1E-16251B2CAA02}" type="datetime1">
              <a:rPr lang="ru-RU" smtClean="0"/>
              <a:pPr/>
              <a:t>28.03.2012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D6A93-DB86-4B4C-BD7F-2B38879A0D12}" type="datetime1">
              <a:rPr lang="ru-RU" smtClean="0"/>
              <a:pPr/>
              <a:t>28.03.2012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D40EC-14D1-497B-963B-9B144B9A4632}" type="datetime1">
              <a:rPr lang="ru-RU" smtClean="0"/>
              <a:pPr/>
              <a:t>28.03.2012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9969E-BE8C-45F9-B4CA-1F1949B03105}" type="datetime1">
              <a:rPr lang="ru-RU" smtClean="0"/>
              <a:pPr/>
              <a:t>28.03.2012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51F04-97F5-40E6-82E4-7E75E72EA1FB}" type="datetime1">
              <a:rPr lang="ru-RU" smtClean="0"/>
              <a:pPr/>
              <a:t>28.03.2012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0C190-27DA-4B1D-8D3E-C368DD5ECCD3}" type="datetime1">
              <a:rPr lang="ru-RU" smtClean="0"/>
              <a:pPr/>
              <a:t>28.03.2012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FEAD0-411C-40CB-A95F-D637929A1D61}" type="datetime1">
              <a:rPr lang="ru-RU" smtClean="0"/>
              <a:pPr/>
              <a:t>28.03.2012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85B40-57AE-4961-B903-FBC18A86DDE9}" type="datetime1">
              <a:rPr lang="ru-RU" smtClean="0"/>
              <a:pPr/>
              <a:t>28.03.2012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CE8DF-7868-4093-A22E-B4FA388064B1}" type="datetime1">
              <a:rPr lang="ru-RU" smtClean="0"/>
              <a:pPr/>
              <a:t>28.03.2012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515F26-8FF8-4467-9478-837F885D3E17}" type="datetime1">
              <a:rPr lang="ru-RU" smtClean="0"/>
              <a:pPr/>
              <a:t>28.03.2012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dmlr.lipetsk.ru/rus/photo/f058.php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357166"/>
            <a:ext cx="8286808" cy="3143272"/>
          </a:xfrm>
          <a:ln>
            <a:solidFill>
              <a:srgbClr val="99CCFF"/>
            </a:solidFill>
          </a:ln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0070C0"/>
                </a:solidFill>
              </a:rPr>
              <a:t>Проектные задачи как новая форма учебной деятельности в начальной школе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b="1" i="1" dirty="0" smtClean="0">
                <a:solidFill>
                  <a:srgbClr val="002060"/>
                </a:solidFill>
              </a:rPr>
              <a:t>Курсы повышения квалификации</a:t>
            </a:r>
          </a:p>
          <a:p>
            <a:pPr algn="r"/>
            <a:r>
              <a:rPr lang="ru-RU" sz="1800" b="1" i="1" dirty="0" smtClean="0">
                <a:solidFill>
                  <a:srgbClr val="002060"/>
                </a:solidFill>
              </a:rPr>
              <a:t>Подготовил: </a:t>
            </a:r>
            <a:r>
              <a:rPr lang="ru-RU" sz="1800" b="1" i="1" dirty="0" err="1" smtClean="0">
                <a:solidFill>
                  <a:srgbClr val="002060"/>
                </a:solidFill>
              </a:rPr>
              <a:t>Лев-Толстовский</a:t>
            </a:r>
            <a:r>
              <a:rPr lang="ru-RU" sz="1800" b="1" i="1" dirty="0" smtClean="0">
                <a:solidFill>
                  <a:srgbClr val="002060"/>
                </a:solidFill>
              </a:rPr>
              <a:t> район</a:t>
            </a:r>
            <a:endParaRPr lang="ru-RU" sz="1800" b="1" i="1" dirty="0">
              <a:solidFill>
                <a:srgbClr val="002060"/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B5F05-3AF6-4ED4-95E3-37FE3A68469F}" type="datetime1">
              <a:rPr lang="ru-RU" smtClean="0"/>
              <a:pPr/>
              <a:t>28.03.2012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</a:t>
            </a:fld>
            <a:endParaRPr lang="ru-RU"/>
          </a:p>
        </p:txBody>
      </p:sp>
      <p:pic>
        <p:nvPicPr>
          <p:cNvPr id="7" name="Picture 19" descr="picm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493000" y="4732337"/>
            <a:ext cx="1651000" cy="212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767FC-5F26-48C2-810B-F71B5193BC12}" type="datetime1">
              <a:rPr lang="ru-RU" smtClean="0"/>
              <a:pPr/>
              <a:t>28.03.2012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642910" y="500042"/>
            <a:ext cx="7643866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</a:rPr>
              <a:t>Проблемы , связанные с развитием у школьников умений и навыков самостоятельности и  саморазвития, предполагает поиск новых форм и методов обучения, обновления содержания образования.</a:t>
            </a:r>
          </a:p>
          <a:p>
            <a:endParaRPr lang="ru-RU" sz="2400" dirty="0" smtClean="0">
              <a:solidFill>
                <a:schemeClr val="bg1"/>
              </a:solidFill>
            </a:endParaRPr>
          </a:p>
          <a:p>
            <a:r>
              <a:rPr lang="ru-RU" sz="2400" dirty="0" smtClean="0">
                <a:solidFill>
                  <a:schemeClr val="bg1"/>
                </a:solidFill>
              </a:rPr>
              <a:t>В последние годы эту проблему в начальной школе пытаются решать через организацию проектной деятельности.</a:t>
            </a:r>
          </a:p>
          <a:p>
            <a:r>
              <a:rPr lang="ru-RU" sz="2400" dirty="0" smtClean="0">
                <a:solidFill>
                  <a:schemeClr val="bg1"/>
                </a:solidFill>
              </a:rPr>
              <a:t>Проектная деятельность способствует формированию ключевых компетентностей учащихся, подготовки их к реальным условиям жизнедеятельности, выводит процесс обучения и воспитания из стен школы в окружающий мир. </a:t>
            </a:r>
          </a:p>
          <a:p>
            <a:endParaRPr lang="ru-RU" sz="2000" dirty="0" smtClean="0">
              <a:solidFill>
                <a:schemeClr val="bg1"/>
              </a:solidFill>
            </a:endParaRPr>
          </a:p>
          <a:p>
            <a:endParaRPr lang="ru-RU" sz="2000" dirty="0" smtClean="0">
              <a:solidFill>
                <a:schemeClr val="bg1"/>
              </a:solidFill>
            </a:endParaRPr>
          </a:p>
          <a:p>
            <a:endParaRPr lang="ru-RU" sz="2000" dirty="0" smtClean="0">
              <a:solidFill>
                <a:schemeClr val="bg1"/>
              </a:solidFill>
            </a:endParaRPr>
          </a:p>
          <a:p>
            <a:endParaRPr lang="ru-RU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1142976" y="2714620"/>
            <a:ext cx="7615262" cy="1509712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rgbClr val="0000FF"/>
                </a:solidFill>
              </a:rPr>
              <a:t>«Спорьте, заблуждайтесь, ошибайтесь, но ради бога, размышляйте, и хотя и криво, да сами».</a:t>
            </a:r>
          </a:p>
          <a:p>
            <a:pPr algn="r"/>
            <a:r>
              <a:rPr lang="ru-RU" sz="2400" dirty="0" smtClean="0">
                <a:solidFill>
                  <a:srgbClr val="0000FF"/>
                </a:solidFill>
              </a:rPr>
              <a:t>Г. Э. Лессинг (</a:t>
            </a:r>
            <a:r>
              <a:rPr lang="ru-RU" sz="2400" dirty="0" err="1" smtClean="0">
                <a:solidFill>
                  <a:srgbClr val="0000FF"/>
                </a:solidFill>
              </a:rPr>
              <a:t>немецк</a:t>
            </a:r>
            <a:r>
              <a:rPr lang="ru-RU" sz="2400" dirty="0" smtClean="0">
                <a:solidFill>
                  <a:srgbClr val="0000FF"/>
                </a:solidFill>
              </a:rPr>
              <a:t>. философ)</a:t>
            </a:r>
            <a:endParaRPr lang="ru-RU" sz="2400" dirty="0">
              <a:solidFill>
                <a:srgbClr val="0000FF"/>
              </a:solidFill>
            </a:endParaRP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DB74B-92E1-4838-8FD9-08CE32AC42BC}" type="datetime1">
              <a:rPr lang="ru-RU" smtClean="0"/>
              <a:pPr/>
              <a:t>28.03.2012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</a:t>
            </a:fld>
            <a:endParaRPr lang="ru-RU"/>
          </a:p>
        </p:txBody>
      </p:sp>
      <p:pic>
        <p:nvPicPr>
          <p:cNvPr id="8" name="Picture 6" descr="SDC1008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4232677"/>
            <a:ext cx="3071834" cy="2303876"/>
          </a:xfrm>
          <a:prstGeom prst="rect">
            <a:avLst/>
          </a:prstGeom>
          <a:noFill/>
        </p:spPr>
      </p:pic>
      <p:pic>
        <p:nvPicPr>
          <p:cNvPr id="9" name="Picture 6" descr="DSC0295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43570" y="4232677"/>
            <a:ext cx="3071834" cy="2303876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857224" y="500042"/>
            <a:ext cx="735811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solidFill>
                  <a:schemeClr val="bg1"/>
                </a:solidFill>
              </a:rPr>
              <a:t>Полноценная проектная деятельность не соответствует возрастным возможностям младших школьников. Переносить способы работы из основной школы в начальную школу, не подготовив для этого необходимую почву, неэффективно и, как правило, вредно. Прообразом проектной деятельности основной школы для младших школьников могут стать проектные задачи.</a:t>
            </a:r>
            <a:endParaRPr lang="ru-RU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285728"/>
            <a:ext cx="7972452" cy="1828800"/>
          </a:xfrm>
        </p:spPr>
        <p:txBody>
          <a:bodyPr/>
          <a:lstStyle/>
          <a:p>
            <a:pPr algn="ctr"/>
            <a:r>
              <a:rPr lang="ru-RU" sz="3600" dirty="0" smtClean="0">
                <a:solidFill>
                  <a:srgbClr val="008000"/>
                </a:solidFill>
              </a:rPr>
              <a:t>На чём основана проектная деятельность учащихся, в общем, и проектные задачи в частности.</a:t>
            </a:r>
            <a:endParaRPr lang="ru-RU" sz="3600" dirty="0">
              <a:solidFill>
                <a:srgbClr val="008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28596" y="2285992"/>
            <a:ext cx="7729542" cy="4071966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ru-RU" i="1" dirty="0" smtClean="0">
                <a:solidFill>
                  <a:schemeClr val="bg1"/>
                </a:solidFill>
              </a:rPr>
              <a:t>Формирование психологических условий развития общения кооперации сотрудничества на основе: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solidFill>
                  <a:schemeClr val="bg1"/>
                </a:solidFill>
              </a:rPr>
              <a:t>доброжелательности, доверия и внимательности к людям, готовности сотрудничества, оказанию помощи тем, кто в ней нуждается;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solidFill>
                  <a:schemeClr val="bg1"/>
                </a:solidFill>
              </a:rPr>
              <a:t>уважения к окружающим;</a:t>
            </a:r>
          </a:p>
          <a:p>
            <a:pPr>
              <a:buFont typeface="Wingdings" pitchFamily="2" charset="2"/>
              <a:buChar char="ü"/>
            </a:pPr>
            <a:r>
              <a:rPr lang="ru-RU" i="1" dirty="0" smtClean="0">
                <a:solidFill>
                  <a:schemeClr val="bg1"/>
                </a:solidFill>
              </a:rPr>
              <a:t>Развитие умения учиться, как первого шага к самообразованию и самовоспитанию: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solidFill>
                  <a:schemeClr val="bg1"/>
                </a:solidFill>
              </a:rPr>
              <a:t>Развитие широких познавательных интересов, инициативы и любознательности, мотивов познания и творчества;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solidFill>
                  <a:schemeClr val="bg1"/>
                </a:solidFill>
              </a:rPr>
              <a:t>Формирование способности к организации своей учебной деятельности (планированию, контролю, оценке)</a:t>
            </a:r>
          </a:p>
          <a:p>
            <a:pPr>
              <a:buFont typeface="Arial" pitchFamily="34" charset="0"/>
              <a:buChar char="•"/>
            </a:pP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28904-E76C-4630-A28D-9779F8DA92DF}" type="datetime1">
              <a:rPr lang="ru-RU" smtClean="0"/>
              <a:pPr/>
              <a:t>28.03.2012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57224" y="857232"/>
            <a:ext cx="735811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i="1" dirty="0" smtClean="0">
                <a:solidFill>
                  <a:schemeClr val="bg1"/>
                </a:solidFill>
              </a:rPr>
              <a:t>Развитие самостоятельности, инициативы и ответственности личности как условия её </a:t>
            </a:r>
            <a:r>
              <a:rPr lang="ru-RU" sz="2000" i="1" dirty="0" err="1" smtClean="0">
                <a:solidFill>
                  <a:schemeClr val="bg1"/>
                </a:solidFill>
              </a:rPr>
              <a:t>самоактуализации</a:t>
            </a:r>
            <a:r>
              <a:rPr lang="ru-RU" sz="2000" i="1" dirty="0" smtClean="0">
                <a:solidFill>
                  <a:schemeClr val="bg1"/>
                </a:solidFill>
              </a:rPr>
              <a:t>:</a:t>
            </a:r>
            <a:br>
              <a:rPr lang="ru-RU" sz="2000" i="1" dirty="0" smtClean="0">
                <a:solidFill>
                  <a:schemeClr val="bg1"/>
                </a:solidFill>
              </a:rPr>
            </a:br>
            <a:r>
              <a:rPr lang="ru-RU" sz="2000" i="1" dirty="0" smtClean="0">
                <a:solidFill>
                  <a:schemeClr val="bg1"/>
                </a:solidFill>
              </a:rPr>
              <a:t>  </a:t>
            </a:r>
            <a:r>
              <a:rPr lang="ru-RU" sz="2000" dirty="0" smtClean="0">
                <a:solidFill>
                  <a:schemeClr val="bg1"/>
                </a:solidFill>
              </a:rPr>
              <a:t>формирование самоуважения и эмоционально-положительного отношения к себе;  готовности открыто выражать и отстаивать свою позицию, критичности к своим поступкам и умения адекватно их оценивать.</a:t>
            </a:r>
            <a:endParaRPr lang="ru-RU" sz="2000" dirty="0"/>
          </a:p>
        </p:txBody>
      </p:sp>
      <p:pic>
        <p:nvPicPr>
          <p:cNvPr id="7" name="Рисунок 6" descr="SDC11107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357158" y="4214818"/>
            <a:ext cx="2952738" cy="2214554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F89FF-73FB-49D1-95B4-77536AF31E14}" type="datetime1">
              <a:rPr lang="ru-RU" smtClean="0"/>
              <a:pPr/>
              <a:t>28.03.2012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</a:t>
            </a:fld>
            <a:endParaRPr lang="ru-RU"/>
          </a:p>
        </p:txBody>
      </p:sp>
      <p:pic>
        <p:nvPicPr>
          <p:cNvPr id="10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388" y="4071942"/>
            <a:ext cx="2284403" cy="2472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42976" y="500042"/>
            <a:ext cx="7086600" cy="4581546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0000FF"/>
                </a:solidFill>
              </a:rPr>
              <a:t>Проектная деятельность своё центральное место занимает в подростковой (основной) школе. В начальной школе могут возникнуть только её прообразы в виде творческих заданий или специально созданной системы проектных задач.</a:t>
            </a:r>
          </a:p>
          <a:p>
            <a:r>
              <a:rPr lang="ru-RU" sz="2400" dirty="0" smtClean="0">
                <a:solidFill>
                  <a:srgbClr val="0000FF"/>
                </a:solidFill>
              </a:rPr>
              <a:t>  </a:t>
            </a:r>
            <a:r>
              <a:rPr lang="ru-RU" sz="2400" u="sng" dirty="0" smtClean="0">
                <a:solidFill>
                  <a:srgbClr val="0000FF"/>
                </a:solidFill>
              </a:rPr>
              <a:t>Под проектной задачей мы понимаем задачу , в которой через систему или набор заданий целенаправленно стимулируется система детских действий, направленных на получение ещё никогда не существовавшего в практике результата («продукта»).</a:t>
            </a:r>
          </a:p>
          <a:p>
            <a:endParaRPr lang="ru-RU" sz="2400" u="sng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708C9-500D-48B5-BF21-FEFA932667AB}" type="datetime1">
              <a:rPr lang="ru-RU" smtClean="0"/>
              <a:pPr/>
              <a:t>28.03.2012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28662" y="428604"/>
            <a:ext cx="664373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Georgia" pitchFamily="18" charset="0"/>
              </a:rPr>
              <a:t>Итак, проектная задача – это система (для 4-5 классов  - набор) заданий (действий), направленных на поиск лучшего пути достижения результата в виде реального «продукта».</a:t>
            </a:r>
          </a:p>
          <a:p>
            <a:endParaRPr lang="ru-RU" sz="2400" dirty="0" smtClean="0">
              <a:latin typeface="Georgia" pitchFamily="18" charset="0"/>
            </a:endParaRPr>
          </a:p>
          <a:p>
            <a:endParaRPr lang="ru-RU" sz="2400" dirty="0" smtClean="0">
              <a:latin typeface="Georgia" pitchFamily="18" charset="0"/>
            </a:endParaRPr>
          </a:p>
          <a:p>
            <a:endParaRPr lang="ru-RU" sz="2400" dirty="0" smtClean="0">
              <a:latin typeface="Georgia" pitchFamily="18" charset="0"/>
            </a:endParaRPr>
          </a:p>
          <a:p>
            <a:endParaRPr lang="ru-RU" sz="2400" dirty="0">
              <a:latin typeface="Georgia" pitchFamily="18" charset="0"/>
            </a:endParaRPr>
          </a:p>
        </p:txBody>
      </p:sp>
      <p:pic>
        <p:nvPicPr>
          <p:cNvPr id="6" name="Picture 5" descr="89beaf6b615c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0364" y="3500438"/>
            <a:ext cx="3511951" cy="2400306"/>
          </a:xfrm>
          <a:prstGeom prst="rect">
            <a:avLst/>
          </a:prstGeom>
          <a:noFill/>
        </p:spPr>
      </p:pic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BA429-804F-4F98-ABF2-B58C7119F755}" type="datetime1">
              <a:rPr lang="ru-RU" smtClean="0"/>
              <a:pPr/>
              <a:t>28.03.2012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71538" y="428604"/>
            <a:ext cx="70723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7030A0"/>
                </a:solidFill>
              </a:rPr>
              <a:t>Необходимые условия для эффективной проектной деятельности учащихся.</a:t>
            </a:r>
            <a:endParaRPr lang="ru-RU" sz="2800" dirty="0">
              <a:solidFill>
                <a:srgbClr val="7030A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71604" y="1357298"/>
            <a:ext cx="70723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i="1" dirty="0" smtClean="0">
                <a:solidFill>
                  <a:schemeClr val="bg1"/>
                </a:solidFill>
              </a:rPr>
              <a:t>То, что дети могут сделать вместе сегодня,</a:t>
            </a:r>
          </a:p>
          <a:p>
            <a:pPr algn="r"/>
            <a:r>
              <a:rPr lang="ru-RU" b="1" i="1" dirty="0" smtClean="0">
                <a:solidFill>
                  <a:schemeClr val="bg1"/>
                </a:solidFill>
              </a:rPr>
              <a:t>завтра каждый из них может сделать самостоятельно. </a:t>
            </a:r>
          </a:p>
          <a:p>
            <a:pPr algn="r"/>
            <a:r>
              <a:rPr lang="ru-RU" b="1" i="1" dirty="0" smtClean="0">
                <a:solidFill>
                  <a:schemeClr val="bg1"/>
                </a:solidFill>
              </a:rPr>
              <a:t>Л. </a:t>
            </a:r>
            <a:r>
              <a:rPr lang="ru-RU" b="1" i="1" dirty="0" err="1" smtClean="0">
                <a:solidFill>
                  <a:schemeClr val="bg1"/>
                </a:solidFill>
              </a:rPr>
              <a:t>Выготский</a:t>
            </a:r>
            <a:endParaRPr lang="ru-RU" b="1" i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8596" y="2357430"/>
            <a:ext cx="8143932" cy="34778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Одна из главных задач начальной школы – сформировать группу детей (класс) как </a:t>
            </a:r>
            <a:r>
              <a:rPr lang="ru-RU" sz="2000" b="1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учебное сообщество. </a:t>
            </a:r>
          </a:p>
          <a:p>
            <a:r>
              <a:rPr lang="ru-RU" sz="2000" b="1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1. Провести подготовительную работу </a:t>
            </a:r>
            <a:r>
              <a:rPr lang="ru-RU" sz="2000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(ученик должен владеть необходимыми знаниями, умениями и навыками в содержательной области проекта).</a:t>
            </a:r>
          </a:p>
          <a:p>
            <a:r>
              <a:rPr lang="ru-RU" sz="2000" b="1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2. Следующие умения и навыки нужно формировать в процессе работы над проектом или вне его:</a:t>
            </a:r>
          </a:p>
          <a:p>
            <a:pPr>
              <a:buFont typeface="Wingdings" pitchFamily="2" charset="2"/>
              <a:buChar char="v"/>
            </a:pPr>
            <a:r>
              <a:rPr lang="ru-RU" sz="2000" b="1" dirty="0" err="1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мыследеятельностные</a:t>
            </a:r>
            <a:r>
              <a:rPr lang="ru-RU" sz="2000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: выдвижение идеи, </a:t>
            </a:r>
            <a:r>
              <a:rPr lang="ru-RU" sz="2000" dirty="0" err="1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проблематизация</a:t>
            </a:r>
            <a:r>
              <a:rPr lang="ru-RU" sz="2000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, </a:t>
            </a:r>
            <a:r>
              <a:rPr lang="ru-RU" sz="2000" dirty="0" err="1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целеполагание</a:t>
            </a:r>
            <a:r>
              <a:rPr lang="ru-RU" sz="2000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 и формулирование задачи, выдвижение гипотезы, обоснованный выбор способа или метода деятельности, самоанализ и рефлексия;</a:t>
            </a:r>
            <a:endParaRPr lang="ru-RU" sz="2000" dirty="0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30829-3271-435F-8D18-80E3E456AE0C}" type="datetime1">
              <a:rPr lang="ru-RU" smtClean="0"/>
              <a:pPr/>
              <a:t>28.03.2012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1472" y="500042"/>
            <a:ext cx="7929618" cy="563231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ru-RU" sz="2000" b="1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 презентационные: </a:t>
            </a:r>
            <a:r>
              <a:rPr lang="ru-RU" sz="2000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построение устного сообщения о проделанной работе, выбор способов и форм наглядной презентации результатов деятельности.</a:t>
            </a:r>
          </a:p>
          <a:p>
            <a:pPr algn="just">
              <a:buFont typeface="Wingdings" pitchFamily="2" charset="2"/>
              <a:buChar char="v"/>
            </a:pPr>
            <a:r>
              <a:rPr lang="ru-RU" sz="2000" b="1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коммуникативные: </a:t>
            </a:r>
            <a:r>
              <a:rPr lang="ru-RU" sz="2000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слушать и понимать других, выражать себя, находить компромисс, взаимодействовать внутри группы, находить консенсус;</a:t>
            </a:r>
            <a:endParaRPr lang="ru-RU" sz="2000" b="1" dirty="0" smtClean="0">
              <a:solidFill>
                <a:schemeClr val="bg1">
                  <a:lumMod val="65000"/>
                  <a:lumOff val="35000"/>
                </a:schemeClr>
              </a:solidFill>
            </a:endParaRPr>
          </a:p>
          <a:p>
            <a:pPr algn="just">
              <a:buFont typeface="Wingdings" pitchFamily="2" charset="2"/>
              <a:buChar char="v"/>
            </a:pPr>
            <a:r>
              <a:rPr lang="ru-RU" sz="2000" b="1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поисковые: </a:t>
            </a:r>
            <a:r>
              <a:rPr lang="ru-RU" sz="2000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 находить информацию по каталогам, контекстный поиск, в Интернете, формулирование ключевых слов;</a:t>
            </a:r>
          </a:p>
          <a:p>
            <a:pPr algn="just">
              <a:buFont typeface="Wingdings" pitchFamily="2" charset="2"/>
              <a:buChar char="v"/>
            </a:pPr>
            <a:r>
              <a:rPr lang="ru-RU" sz="2000" b="1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информационные: </a:t>
            </a:r>
            <a:r>
              <a:rPr lang="ru-RU" sz="2000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выделение главного, структурирование информации, представление в различных формах, упорядоченное хранение и поиск;</a:t>
            </a:r>
          </a:p>
          <a:p>
            <a:pPr algn="just">
              <a:buFont typeface="Wingdings" pitchFamily="2" charset="2"/>
              <a:buChar char="v"/>
            </a:pPr>
            <a:r>
              <a:rPr lang="ru-RU" sz="2000" b="1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проведение инструментального эксперимента: </a:t>
            </a:r>
            <a:r>
              <a:rPr lang="ru-RU" sz="2000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организация рабочего места, подбор необходимого оборудования, подбор и приготовление материала, проведение собственно эксперимента, наблюдение хода эксперимента, измерение параметров, осмысление полученных результатов.</a:t>
            </a:r>
          </a:p>
          <a:p>
            <a:pPr algn="just">
              <a:buFont typeface="Wingdings" pitchFamily="2" charset="2"/>
              <a:buChar char="v"/>
            </a:pPr>
            <a:endParaRPr lang="ru-RU" sz="2000" b="1" dirty="0" smtClean="0">
              <a:solidFill>
                <a:schemeClr val="bg1">
                  <a:lumMod val="65000"/>
                  <a:lumOff val="35000"/>
                </a:schemeClr>
              </a:solidFill>
            </a:endParaRPr>
          </a:p>
          <a:p>
            <a:pPr algn="just">
              <a:buFont typeface="Wingdings" pitchFamily="2" charset="2"/>
              <a:buChar char="v"/>
            </a:pPr>
            <a:endParaRPr lang="ru-RU" sz="2000" dirty="0">
              <a:solidFill>
                <a:schemeClr val="bg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AD1DE-D64B-4531-887E-DF475764C6B7}" type="datetime1">
              <a:rPr lang="ru-RU" smtClean="0"/>
              <a:pPr/>
              <a:t>28.03.2012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57158" y="0"/>
            <a:ext cx="8358246" cy="650083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3. Каждый проект должен быть обеспечен всем необходимым</a:t>
            </a:r>
            <a:r>
              <a:rPr lang="ru-RU" sz="2000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.</a:t>
            </a:r>
          </a:p>
          <a:p>
            <a:endParaRPr lang="ru-RU" sz="2000" dirty="0" smtClean="0">
              <a:solidFill>
                <a:schemeClr val="bg1">
                  <a:lumMod val="65000"/>
                  <a:lumOff val="35000"/>
                </a:schemeClr>
              </a:solidFill>
            </a:endParaRPr>
          </a:p>
          <a:p>
            <a:r>
              <a:rPr lang="ru-RU" sz="2000" b="1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4. Учитывать возрастные особенности учащихся.</a:t>
            </a:r>
          </a:p>
          <a:p>
            <a:r>
              <a:rPr lang="ru-RU" sz="2000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  Интерес к работе и посильность во многом определяют успех. В рамках проектной деятельности предполагается, что проблемный вопрос предлагают учащиеся. Но в условиях начальной школы допустимо представление вопроса учителем или помощь ученикам во время его формулирования.</a:t>
            </a:r>
          </a:p>
          <a:p>
            <a:endParaRPr lang="ru-RU" sz="2000" dirty="0" smtClean="0">
              <a:solidFill>
                <a:schemeClr val="bg1">
                  <a:lumMod val="65000"/>
                  <a:lumOff val="35000"/>
                </a:schemeClr>
              </a:solidFill>
            </a:endParaRPr>
          </a:p>
          <a:p>
            <a:r>
              <a:rPr lang="ru-RU" sz="2000" b="1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5. Обеспечить заинтересованность детей в работе над проектной задачей – мотивацию.</a:t>
            </a:r>
          </a:p>
          <a:p>
            <a:endParaRPr lang="ru-RU" sz="2000" b="1" dirty="0" smtClean="0">
              <a:solidFill>
                <a:schemeClr val="bg1">
                  <a:lumMod val="65000"/>
                  <a:lumOff val="35000"/>
                </a:schemeClr>
              </a:solidFill>
            </a:endParaRPr>
          </a:p>
          <a:p>
            <a:r>
              <a:rPr lang="ru-RU" sz="2000" b="1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6. Внимательно относиться к выбору основополагающего вопроса проекта. </a:t>
            </a:r>
          </a:p>
          <a:p>
            <a:r>
              <a:rPr lang="ru-RU" sz="2000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  Если вопрос интересен, то и проект будет успешен. При необходимости его нужно корректировать.</a:t>
            </a:r>
          </a:p>
          <a:p>
            <a:endParaRPr lang="ru-RU" sz="2000" dirty="0" smtClean="0">
              <a:solidFill>
                <a:schemeClr val="bg1">
                  <a:lumMod val="65000"/>
                  <a:lumOff val="35000"/>
                </a:schemeClr>
              </a:solidFill>
            </a:endParaRPr>
          </a:p>
          <a:p>
            <a:r>
              <a:rPr lang="ru-RU" sz="2000" b="1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7. Создавать группу не более 5 человек.</a:t>
            </a:r>
          </a:p>
          <a:p>
            <a:endParaRPr lang="ru-RU" sz="2000" b="1" dirty="0" smtClean="0">
              <a:solidFill>
                <a:schemeClr val="bg1">
                  <a:lumMod val="65000"/>
                  <a:lumOff val="35000"/>
                </a:schemeClr>
              </a:solidFill>
            </a:endParaRPr>
          </a:p>
          <a:p>
            <a:r>
              <a:rPr lang="ru-RU" sz="2000" b="1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8. Учесть и избежать «подводных камней».</a:t>
            </a:r>
          </a:p>
          <a:p>
            <a:endParaRPr lang="ru-RU" sz="2000" dirty="0">
              <a:solidFill>
                <a:schemeClr val="bg2"/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B9EB9-C99B-4CAC-9ACC-06C2E07EFB59}" type="datetime1">
              <a:rPr lang="ru-RU" smtClean="0"/>
              <a:pPr/>
              <a:t>28.03.2012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28596" y="1214422"/>
            <a:ext cx="8358246" cy="517064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2400" b="1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Первая опасность </a:t>
            </a:r>
            <a:r>
              <a:rPr lang="ru-RU" sz="2000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– подменить деятельность выполнение задания, сделать многое за детей. Необходимо работать в стиле педагогической поддержки.</a:t>
            </a:r>
          </a:p>
          <a:p>
            <a:pPr algn="just"/>
            <a:endParaRPr lang="ru-RU" sz="2000" dirty="0" smtClean="0">
              <a:solidFill>
                <a:schemeClr val="bg1">
                  <a:lumMod val="75000"/>
                  <a:lumOff val="25000"/>
                </a:schemeClr>
              </a:solidFill>
            </a:endParaRPr>
          </a:p>
          <a:p>
            <a:pPr algn="just"/>
            <a:r>
              <a:rPr lang="ru-RU" sz="2400" b="1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Вторая опасность </a:t>
            </a:r>
            <a:r>
              <a:rPr lang="ru-RU" sz="2000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– не изучение научных работ, грамотное изложение их </a:t>
            </a:r>
            <a:r>
              <a:rPr lang="ru-RU" sz="2000" dirty="0" err="1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содержанипревратить</a:t>
            </a:r>
            <a:r>
              <a:rPr lang="ru-RU" sz="2000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 проект в реферат.  Конечно, исследовательский проект предполагает я. Но ученик должен иметь собственный угол зрения, под которым он будет рассматривать реферируемые источники.</a:t>
            </a:r>
          </a:p>
          <a:p>
            <a:pPr algn="just"/>
            <a:endParaRPr lang="ru-RU" sz="2000" dirty="0" smtClean="0">
              <a:solidFill>
                <a:schemeClr val="bg1">
                  <a:lumMod val="75000"/>
                  <a:lumOff val="25000"/>
                </a:schemeClr>
              </a:solidFill>
            </a:endParaRPr>
          </a:p>
          <a:p>
            <a:pPr algn="just"/>
            <a:r>
              <a:rPr lang="ru-RU" sz="2400" b="1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Третья опасность </a:t>
            </a:r>
            <a:r>
              <a:rPr lang="ru-RU" sz="2000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– переоценка результатов проектной задачи и недооценка её процесса. Оценка даётся по результатам презентации, а презентуется именно результат проектной задачи.  Чтобы оценка была объективной, необходимо внимательно отнестись к составлению и последующему анализу отчёта учащегося. </a:t>
            </a:r>
          </a:p>
          <a:p>
            <a:endParaRPr lang="ru-RU" dirty="0"/>
          </a:p>
        </p:txBody>
      </p:sp>
      <p:pic>
        <p:nvPicPr>
          <p:cNvPr id="5" name="Picture 5" descr="8f6b5ccd7fcd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29322" y="0"/>
            <a:ext cx="3505200" cy="1787525"/>
          </a:xfrm>
          <a:prstGeom prst="rect">
            <a:avLst/>
          </a:prstGeom>
          <a:noFill/>
        </p:spPr>
      </p:pic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88B96-621F-40BD-92AC-8A312A16FDAC}" type="datetime1">
              <a:rPr lang="ru-RU" smtClean="0"/>
              <a:pPr/>
              <a:t>28.03.2012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0"/>
            <a:ext cx="8143932" cy="1043030"/>
          </a:xfrm>
        </p:spPr>
        <p:txBody>
          <a:bodyPr/>
          <a:lstStyle/>
          <a:p>
            <a:pPr algn="ctr"/>
            <a:r>
              <a:rPr lang="ru-RU" sz="2800" spc="300" dirty="0" smtClean="0">
                <a:solidFill>
                  <a:srgbClr val="0000CC"/>
                </a:solidFill>
              </a:rPr>
              <a:t>Деятельность учителя и учеников на разных этапах работы над проектом.</a:t>
            </a:r>
            <a:endParaRPr lang="ru-RU" sz="2800" spc="300" dirty="0">
              <a:solidFill>
                <a:srgbClr val="0000CC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1569E-2D6C-46ED-A2BE-170C91506611}" type="datetime1">
              <a:rPr lang="ru-RU" smtClean="0"/>
              <a:pPr/>
              <a:t>28.03.2012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12</a:t>
            </a:fld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57158" y="1142984"/>
          <a:ext cx="8501092" cy="52120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357454"/>
                <a:gridCol w="785818"/>
                <a:gridCol w="3071834"/>
                <a:gridCol w="2285986"/>
              </a:tblGrid>
              <a:tr h="571504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Название </a:t>
                      </a:r>
                    </a:p>
                    <a:p>
                      <a:pPr algn="ctr"/>
                      <a:r>
                        <a:rPr lang="ru-RU" dirty="0" smtClean="0"/>
                        <a:t>этапа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Сро-ки</a:t>
                      </a:r>
                      <a:r>
                        <a:rPr lang="ru-RU" dirty="0" smtClean="0"/>
                        <a:t>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Ученик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Учитель 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1.</a:t>
                      </a:r>
                      <a:r>
                        <a:rPr lang="ru-RU" baseline="0" dirty="0" smtClean="0"/>
                        <a:t> П</a:t>
                      </a:r>
                      <a:r>
                        <a:rPr lang="ru-RU" dirty="0" smtClean="0"/>
                        <a:t>одготовительный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Формулирование основополагающего и  проблемного вопросов 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Создание проблемной ситуации. 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2. Проектировочный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Определение тем исследования. Формирование групп.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Координация работы.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3. Практический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Сбор материала. Создание презентаций и публикаций.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Координация работы.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4. Контрольно-коррекционный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Самооценка.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Координация работы.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5. Заключительный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Представление проекта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Координация работы. </a:t>
                      </a:r>
                      <a:r>
                        <a:rPr lang="ru-RU" dirty="0" err="1" smtClean="0"/>
                        <a:t>Портфолио</a:t>
                      </a:r>
                      <a:r>
                        <a:rPr lang="ru-RU" dirty="0" smtClean="0"/>
                        <a:t> .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428992" y="2928935"/>
            <a:ext cx="1500198" cy="461665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ПРОЕКТ</a:t>
            </a:r>
            <a:endParaRPr lang="ru-RU" sz="2400" b="1" dirty="0">
              <a:solidFill>
                <a:srgbClr val="C00000"/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 rot="5400000" flipH="1" flipV="1">
            <a:off x="2108195" y="1963715"/>
            <a:ext cx="264318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rot="10800000">
            <a:off x="2643174" y="2786058"/>
            <a:ext cx="78581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rot="10800000">
            <a:off x="2714612" y="1643050"/>
            <a:ext cx="71438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rot="10800000">
            <a:off x="2857488" y="714356"/>
            <a:ext cx="64294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2214546" y="2428868"/>
            <a:ext cx="121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3.Задачи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428860" y="1357298"/>
            <a:ext cx="928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</a:rPr>
              <a:t>2.Цель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500298" y="357166"/>
            <a:ext cx="1071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1. </a:t>
            </a:r>
            <a:r>
              <a:rPr lang="ru-RU" b="1" dirty="0" smtClean="0">
                <a:solidFill>
                  <a:schemeClr val="bg1"/>
                </a:solidFill>
              </a:rPr>
              <a:t>Тема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0" y="214290"/>
            <a:ext cx="307180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u="sng" dirty="0" smtClean="0">
                <a:solidFill>
                  <a:schemeClr val="bg1"/>
                </a:solidFill>
              </a:rPr>
              <a:t>Выбрана учеником или </a:t>
            </a:r>
            <a:r>
              <a:rPr lang="ru-RU" sz="1400" u="sng" dirty="0" smtClean="0">
                <a:solidFill>
                  <a:schemeClr val="bg1"/>
                </a:solidFill>
                <a:latin typeface="Georgia" pitchFamily="18" charset="0"/>
              </a:rPr>
              <a:t>представлена</a:t>
            </a:r>
            <a:r>
              <a:rPr lang="ru-RU" sz="1400" u="sng" dirty="0" smtClean="0">
                <a:solidFill>
                  <a:schemeClr val="bg1"/>
                </a:solidFill>
              </a:rPr>
              <a:t>  учителем </a:t>
            </a:r>
          </a:p>
          <a:p>
            <a:r>
              <a:rPr lang="ru-RU" sz="1400" i="1" dirty="0" smtClean="0">
                <a:solidFill>
                  <a:schemeClr val="bg1"/>
                </a:solidFill>
              </a:rPr>
              <a:t>Предмет, основное содержание, рассуждение и т. </a:t>
            </a:r>
            <a:r>
              <a:rPr lang="ru-RU" sz="1400" i="1" dirty="0" err="1" smtClean="0">
                <a:solidFill>
                  <a:schemeClr val="bg1"/>
                </a:solidFill>
              </a:rPr>
              <a:t>д</a:t>
            </a:r>
            <a:endParaRPr lang="ru-RU" sz="1400" i="1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0" y="1285860"/>
            <a:ext cx="271461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u="sng" dirty="0" smtClean="0">
                <a:solidFill>
                  <a:schemeClr val="bg1"/>
                </a:solidFill>
              </a:rPr>
              <a:t>Звучит лаконично, отражает тему проекта.</a:t>
            </a:r>
          </a:p>
          <a:p>
            <a:r>
              <a:rPr lang="ru-RU" sz="1400" i="1" dirty="0" smtClean="0">
                <a:solidFill>
                  <a:schemeClr val="bg1"/>
                </a:solidFill>
              </a:rPr>
              <a:t>Написать, составить, узнать, доказать, сделать</a:t>
            </a:r>
          </a:p>
          <a:p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0" y="2285992"/>
            <a:ext cx="25717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u="sng" dirty="0" smtClean="0">
                <a:solidFill>
                  <a:schemeClr val="bg1"/>
                </a:solidFill>
              </a:rPr>
              <a:t>Шаги, которые нужно сделать. Чтобы достичь цель.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</a:p>
          <a:p>
            <a:r>
              <a:rPr lang="ru-RU" sz="1400" i="1" dirty="0" smtClean="0">
                <a:solidFill>
                  <a:schemeClr val="bg1"/>
                </a:solidFill>
              </a:rPr>
              <a:t>Изучить, описать, установить, выяснить, привлечь</a:t>
            </a:r>
            <a:endParaRPr lang="ru-RU" sz="1400" i="1" dirty="0">
              <a:solidFill>
                <a:schemeClr val="bg1"/>
              </a:solidFill>
            </a:endParaRPr>
          </a:p>
        </p:txBody>
      </p:sp>
      <p:cxnSp>
        <p:nvCxnSpPr>
          <p:cNvPr id="39" name="Прямая соединительная линия 38"/>
          <p:cNvCxnSpPr/>
          <p:nvPr/>
        </p:nvCxnSpPr>
        <p:spPr>
          <a:xfrm rot="5400000" flipH="1" flipV="1">
            <a:off x="3894133" y="2535231"/>
            <a:ext cx="78581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3714744" y="1714488"/>
            <a:ext cx="17145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</a:rPr>
              <a:t>4. План действий и его выполнение</a:t>
            </a:r>
            <a:endParaRPr lang="ru-RU" sz="1600" b="1" dirty="0">
              <a:solidFill>
                <a:schemeClr val="bg1"/>
              </a:solidFill>
            </a:endParaRPr>
          </a:p>
        </p:txBody>
      </p:sp>
      <p:cxnSp>
        <p:nvCxnSpPr>
          <p:cNvPr id="46" name="Соединительная линия уступом 45"/>
          <p:cNvCxnSpPr/>
          <p:nvPr/>
        </p:nvCxnSpPr>
        <p:spPr>
          <a:xfrm rot="5400000" flipH="1" flipV="1">
            <a:off x="4036215" y="464323"/>
            <a:ext cx="1428760" cy="1071570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5429256" y="1"/>
            <a:ext cx="350046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u="sng" dirty="0" smtClean="0">
                <a:solidFill>
                  <a:schemeClr val="bg1"/>
                </a:solidFill>
              </a:rPr>
              <a:t>Последовательность и сроки выполнения работы:</a:t>
            </a:r>
          </a:p>
          <a:p>
            <a:pPr>
              <a:buFontTx/>
              <a:buChar char="-"/>
            </a:pPr>
            <a:r>
              <a:rPr lang="ru-RU" sz="1600" dirty="0" smtClean="0">
                <a:solidFill>
                  <a:schemeClr val="bg1"/>
                </a:solidFill>
                <a:latin typeface="Georgia" pitchFamily="18" charset="0"/>
              </a:rPr>
              <a:t>подобрать и изучить литературу,  информацию  в Интернете</a:t>
            </a:r>
          </a:p>
          <a:p>
            <a:pPr>
              <a:buFontTx/>
              <a:buChar char="-"/>
            </a:pPr>
            <a:r>
              <a:rPr lang="ru-RU" sz="1600" dirty="0" smtClean="0">
                <a:solidFill>
                  <a:schemeClr val="bg1"/>
                </a:solidFill>
                <a:latin typeface="Georgia" pitchFamily="18" charset="0"/>
              </a:rPr>
              <a:t>-подобрать фотографии, репродукции и т.д.</a:t>
            </a:r>
          </a:p>
          <a:p>
            <a:pPr>
              <a:buFontTx/>
              <a:buChar char="-"/>
            </a:pPr>
            <a:r>
              <a:rPr lang="ru-RU" sz="1600" dirty="0" smtClean="0">
                <a:solidFill>
                  <a:schemeClr val="bg1"/>
                </a:solidFill>
                <a:latin typeface="Georgia" pitchFamily="18" charset="0"/>
              </a:rPr>
              <a:t>-провести опрос, опыт, наблюдение</a:t>
            </a:r>
          </a:p>
          <a:p>
            <a:pPr>
              <a:buFontTx/>
              <a:buChar char="-"/>
            </a:pPr>
            <a:r>
              <a:rPr lang="ru-RU" sz="1600" dirty="0" smtClean="0">
                <a:solidFill>
                  <a:schemeClr val="bg1"/>
                </a:solidFill>
                <a:latin typeface="Georgia" pitchFamily="18" charset="0"/>
              </a:rPr>
              <a:t>- выполнить рис, макеты, модели, схемы</a:t>
            </a:r>
          </a:p>
          <a:p>
            <a:pPr>
              <a:buFontTx/>
              <a:buChar char="-"/>
            </a:pPr>
            <a:r>
              <a:rPr lang="ru-RU" sz="1600" dirty="0" smtClean="0">
                <a:solidFill>
                  <a:schemeClr val="bg1"/>
                </a:solidFill>
                <a:latin typeface="Georgia" pitchFamily="18" charset="0"/>
              </a:rPr>
              <a:t>сравнить полученные результаты</a:t>
            </a:r>
          </a:p>
          <a:p>
            <a:pPr>
              <a:buFontTx/>
              <a:buChar char="-"/>
            </a:pPr>
            <a:r>
              <a:rPr lang="ru-RU" sz="1600" dirty="0" smtClean="0">
                <a:solidFill>
                  <a:schemeClr val="bg1"/>
                </a:solidFill>
                <a:latin typeface="Georgia" pitchFamily="18" charset="0"/>
              </a:rPr>
              <a:t>-подготовить презентацию</a:t>
            </a:r>
            <a:endParaRPr lang="ru-RU" sz="1600" dirty="0">
              <a:solidFill>
                <a:schemeClr val="bg1"/>
              </a:solidFill>
              <a:latin typeface="Georgia" pitchFamily="18" charset="0"/>
            </a:endParaRPr>
          </a:p>
        </p:txBody>
      </p:sp>
      <p:cxnSp>
        <p:nvCxnSpPr>
          <p:cNvPr id="50" name="Прямая соединительная линия 49"/>
          <p:cNvCxnSpPr/>
          <p:nvPr/>
        </p:nvCxnSpPr>
        <p:spPr>
          <a:xfrm rot="16200000" flipH="1">
            <a:off x="3106181" y="4537630"/>
            <a:ext cx="2395854" cy="357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/>
          <p:nvPr/>
        </p:nvCxnSpPr>
        <p:spPr>
          <a:xfrm>
            <a:off x="4286248" y="4143380"/>
            <a:ext cx="92869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/>
          <p:nvPr/>
        </p:nvCxnSpPr>
        <p:spPr>
          <a:xfrm>
            <a:off x="4286248" y="5786454"/>
            <a:ext cx="107157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2571736" y="3786190"/>
            <a:ext cx="2286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5. Форма проекта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2428860" y="5500702"/>
            <a:ext cx="2428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6. Защита проекта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286380" y="3500438"/>
            <a:ext cx="35719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u="sng" dirty="0" smtClean="0">
                <a:solidFill>
                  <a:schemeClr val="bg1"/>
                </a:solidFill>
              </a:rPr>
              <a:t>Продукт проектной деятельности</a:t>
            </a:r>
          </a:p>
          <a:p>
            <a:r>
              <a:rPr lang="ru-RU" sz="1600" dirty="0" smtClean="0">
                <a:solidFill>
                  <a:schemeClr val="bg1"/>
                </a:solidFill>
              </a:rPr>
              <a:t>-макет, </a:t>
            </a:r>
            <a:r>
              <a:rPr lang="ru-RU" sz="1600" dirty="0" smtClean="0">
                <a:solidFill>
                  <a:schemeClr val="bg1"/>
                </a:solidFill>
                <a:latin typeface="Georgia" pitchFamily="18" charset="0"/>
              </a:rPr>
              <a:t>модель</a:t>
            </a:r>
          </a:p>
          <a:p>
            <a:r>
              <a:rPr lang="ru-RU" sz="1600" dirty="0" smtClean="0">
                <a:solidFill>
                  <a:schemeClr val="bg1"/>
                </a:solidFill>
              </a:rPr>
              <a:t>-газета, журнал. Буклет</a:t>
            </a:r>
          </a:p>
          <a:p>
            <a:r>
              <a:rPr lang="ru-RU" sz="1600" dirty="0" smtClean="0">
                <a:solidFill>
                  <a:schemeClr val="bg1"/>
                </a:solidFill>
              </a:rPr>
              <a:t>-карта, справочник, </a:t>
            </a:r>
            <a:r>
              <a:rPr lang="ru-RU" sz="1600" dirty="0" err="1" smtClean="0">
                <a:solidFill>
                  <a:schemeClr val="bg1"/>
                </a:solidFill>
              </a:rPr>
              <a:t>фотоотчёт</a:t>
            </a:r>
            <a:r>
              <a:rPr lang="ru-RU" sz="1600" dirty="0" smtClean="0">
                <a:solidFill>
                  <a:schemeClr val="bg1"/>
                </a:solidFill>
              </a:rPr>
              <a:t>, фильм</a:t>
            </a:r>
          </a:p>
          <a:p>
            <a:r>
              <a:rPr lang="ru-RU" sz="1600" dirty="0" smtClean="0">
                <a:solidFill>
                  <a:schemeClr val="bg1"/>
                </a:solidFill>
              </a:rPr>
              <a:t>- игра, праздник, экскурсия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5143504" y="5288340"/>
            <a:ext cx="40004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u="sng" dirty="0" smtClean="0">
                <a:solidFill>
                  <a:schemeClr val="bg1"/>
                </a:solidFill>
              </a:rPr>
              <a:t>Демонстрация полученного продукта</a:t>
            </a:r>
          </a:p>
          <a:p>
            <a:r>
              <a:rPr lang="ru-RU" sz="1600" dirty="0" smtClean="0">
                <a:solidFill>
                  <a:schemeClr val="bg1"/>
                </a:solidFill>
              </a:rPr>
              <a:t>-выставка, </a:t>
            </a:r>
            <a:r>
              <a:rPr lang="ru-RU" sz="1600" dirty="0" smtClean="0">
                <a:solidFill>
                  <a:schemeClr val="bg1"/>
                </a:solidFill>
                <a:latin typeface="Georgia" pitchFamily="18" charset="0"/>
              </a:rPr>
              <a:t>аукцион</a:t>
            </a:r>
            <a:r>
              <a:rPr lang="ru-RU" sz="1600" dirty="0" smtClean="0">
                <a:solidFill>
                  <a:schemeClr val="bg1"/>
                </a:solidFill>
              </a:rPr>
              <a:t> и т.п.</a:t>
            </a:r>
          </a:p>
          <a:p>
            <a:pPr>
              <a:buFontTx/>
              <a:buChar char="-"/>
            </a:pPr>
            <a:r>
              <a:rPr lang="ru-RU" sz="1600" dirty="0" smtClean="0">
                <a:solidFill>
                  <a:schemeClr val="bg1"/>
                </a:solidFill>
              </a:rPr>
              <a:t>спектакль, концерт, праздник</a:t>
            </a:r>
          </a:p>
          <a:p>
            <a:pPr>
              <a:buFontTx/>
              <a:buChar char="-"/>
            </a:pPr>
            <a:r>
              <a:rPr lang="ru-RU" sz="1600" dirty="0" smtClean="0">
                <a:solidFill>
                  <a:schemeClr val="bg1"/>
                </a:solidFill>
              </a:rPr>
              <a:t>-демонстрация презентации, видеофильма, модели и т.п.</a:t>
            </a:r>
          </a:p>
          <a:p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63" name="Дата 6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AE1E1-9E5E-4C11-8014-EFB275E8E4B8}" type="datetime1">
              <a:rPr lang="ru-RU" smtClean="0"/>
              <a:pPr/>
              <a:t>28.03.2012</a:t>
            </a:fld>
            <a:endParaRPr lang="ru-RU"/>
          </a:p>
        </p:txBody>
      </p:sp>
      <p:sp>
        <p:nvSpPr>
          <p:cNvPr id="62" name="Номер слайда 6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f058m">
            <a:hlinkClick r:id="rId3"/>
          </p:cNvPr>
          <p:cNvPicPr>
            <a:picLocks noGrp="1" noChangeAspect="1" noChangeArrowheads="1"/>
          </p:cNvPicPr>
          <p:nvPr>
            <p:ph type="subTitle" idx="1"/>
          </p:nvPr>
        </p:nvPicPr>
        <p:blipFill>
          <a:blip r:embed="rId4"/>
          <a:srcRect/>
          <a:stretch>
            <a:fillRect/>
          </a:stretch>
        </p:blipFill>
        <p:spPr>
          <a:xfrm>
            <a:off x="381000" y="304800"/>
            <a:ext cx="3251200" cy="4876800"/>
          </a:xfrm>
          <a:noFill/>
          <a:ln w="19050">
            <a:solidFill>
              <a:srgbClr val="333399"/>
            </a:solidFill>
          </a:ln>
        </p:spPr>
      </p:pic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Aulova</a:t>
            </a:r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4071934" y="500042"/>
            <a:ext cx="4724400" cy="5447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ru-RU" sz="2400" b="1" dirty="0">
                <a:solidFill>
                  <a:srgbClr val="0000FF"/>
                </a:solidFill>
                <a:latin typeface="Agency FB" pitchFamily="34" charset="0"/>
              </a:rPr>
              <a:t>    «Чем легче учителю учить, тем труднее ученикам учиться. Чем труднее учителю, тем легче ученику.  Чем больше будет учитель сам учиться, обдумывать каждый урок, и соизмерять с силами ученика, чем больше вызывать на вопросы и ответы, тем легче будет учиться ученик».</a:t>
            </a:r>
          </a:p>
          <a:p>
            <a:pPr marL="342900" indent="-342900" algn="ctr">
              <a:spcBef>
                <a:spcPct val="50000"/>
              </a:spcBef>
            </a:pPr>
            <a:r>
              <a:rPr lang="ru-RU" sz="2400" b="1" dirty="0">
                <a:solidFill>
                  <a:srgbClr val="0000CC"/>
                </a:solidFill>
                <a:latin typeface="Agency FB" pitchFamily="34" charset="0"/>
              </a:rPr>
              <a:t>                           </a:t>
            </a:r>
            <a:r>
              <a:rPr lang="ru-RU" sz="2400" b="1" dirty="0" smtClean="0">
                <a:solidFill>
                  <a:srgbClr val="0000CC"/>
                </a:solidFill>
                <a:latin typeface="Agency FB" pitchFamily="34" charset="0"/>
              </a:rPr>
              <a:t>  </a:t>
            </a:r>
            <a:r>
              <a:rPr lang="ru-RU" sz="2400" b="1" dirty="0">
                <a:solidFill>
                  <a:srgbClr val="0000CC"/>
                </a:solidFill>
                <a:latin typeface="Agency FB" pitchFamily="34" charset="0"/>
              </a:rPr>
              <a:t>Л.Н. Толстой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8243" name="Picture 3" descr="fonsancull1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b="13608"/>
          <a:stretch>
            <a:fillRect/>
          </a:stretch>
        </p:blipFill>
        <p:spPr>
          <a:xfrm>
            <a:off x="0" y="-458788"/>
            <a:ext cx="9144000" cy="7316788"/>
          </a:xfrm>
          <a:noFill/>
          <a:ln/>
        </p:spPr>
      </p:pic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Aulova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214414" y="4357694"/>
            <a:ext cx="7429552" cy="2031325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  <a:scene3d>
            <a:camera prst="perspectiveRelaxed"/>
            <a:lightRig rig="threePt" dir="t"/>
          </a:scene3d>
          <a:sp3d>
            <a:bevelT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7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Творческих</a:t>
            </a:r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</a:p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успехов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330</TotalTime>
  <Words>1120</Words>
  <PresentationFormat>Экран (4:3)</PresentationFormat>
  <Paragraphs>139</Paragraphs>
  <Slides>15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Проектные задачи как новая форма учебной деятельности в начальной школе</vt:lpstr>
      <vt:lpstr>Слайд 2</vt:lpstr>
      <vt:lpstr>Слайд 3</vt:lpstr>
      <vt:lpstr>На чём основана проектная деятельность учащихся, в общем, и проектные задачи в частности.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Деятельность учителя и учеников на разных этапах работы над проектом.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Проектные задачи как новая форма учебной деятельности в начальной школе</dc:title>
  <cp:lastModifiedBy>Admin</cp:lastModifiedBy>
  <cp:revision>37</cp:revision>
  <dcterms:modified xsi:type="dcterms:W3CDTF">2012-03-28T18:36:08Z</dcterms:modified>
</cp:coreProperties>
</file>