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97" r:id="rId3"/>
    <p:sldId id="258" r:id="rId4"/>
    <p:sldId id="260" r:id="rId5"/>
    <p:sldId id="273" r:id="rId6"/>
    <p:sldId id="274" r:id="rId7"/>
    <p:sldId id="275" r:id="rId8"/>
    <p:sldId id="267" r:id="rId9"/>
    <p:sldId id="266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8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FF00"/>
    <a:srgbClr val="FFCCFF"/>
    <a:srgbClr val="0066FF"/>
    <a:srgbClr val="9933FF"/>
    <a:srgbClr val="6699FF"/>
    <a:srgbClr val="FF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5667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7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7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7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7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8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9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9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9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9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69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9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6696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6697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6698" name="Rectangle 26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6699" name="Rectangle 2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6700" name="Rectangle 2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BC72E7F-A7BB-4428-BC4B-8052DCFF7B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68F1BF-1C2D-4A54-B90D-947B90A925A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9FFE59-1001-4F0B-8E75-B159149C32D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9EEEF1-878F-403B-903C-1EAC4202D7C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EC3022-D22D-41CF-8273-B4CB7B1660B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A91F447-A52E-44BC-9C4F-1C55B95791B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EFC302-4D57-4321-9F20-C16294DA9D8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6225D53-630B-41FB-8495-3B31BA41C66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5EF5AF6-D64C-4672-A1CB-F8E571A3177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1E9F622-350F-4335-85DA-B61F2D98E97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AB8BFB4-9B7F-46CA-9ABF-43C394B47ED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55651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52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53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54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55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56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57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58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59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0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1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2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3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4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5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6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7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8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69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670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5671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5672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5673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5674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5675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4A8E7DE-B840-4907-BDB3-EA0BFCFF4D3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55676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29.xml"/><Relationship Id="rId18" Type="http://schemas.openxmlformats.org/officeDocument/2006/relationships/slide" Target="slide24.xml"/><Relationship Id="rId26" Type="http://schemas.openxmlformats.org/officeDocument/2006/relationships/slide" Target="slide22.xml"/><Relationship Id="rId3" Type="http://schemas.openxmlformats.org/officeDocument/2006/relationships/slide" Target="slide4.xml"/><Relationship Id="rId21" Type="http://schemas.openxmlformats.org/officeDocument/2006/relationships/slide" Target="slide27.xml"/><Relationship Id="rId34" Type="http://schemas.openxmlformats.org/officeDocument/2006/relationships/slide" Target="slide10.xml"/><Relationship Id="rId7" Type="http://schemas.openxmlformats.org/officeDocument/2006/relationships/slide" Target="slide33.xml"/><Relationship Id="rId12" Type="http://schemas.openxmlformats.org/officeDocument/2006/relationships/slide" Target="slide28.xml"/><Relationship Id="rId17" Type="http://schemas.openxmlformats.org/officeDocument/2006/relationships/slide" Target="slide23.xml"/><Relationship Id="rId25" Type="http://schemas.openxmlformats.org/officeDocument/2006/relationships/slide" Target="slide21.xml"/><Relationship Id="rId33" Type="http://schemas.openxmlformats.org/officeDocument/2006/relationships/slide" Target="slide11.xml"/><Relationship Id="rId2" Type="http://schemas.openxmlformats.org/officeDocument/2006/relationships/slide" Target="slide3.xml"/><Relationship Id="rId16" Type="http://schemas.openxmlformats.org/officeDocument/2006/relationships/slide" Target="slide32.xml"/><Relationship Id="rId20" Type="http://schemas.openxmlformats.org/officeDocument/2006/relationships/slide" Target="slide26.xml"/><Relationship Id="rId29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37.xml"/><Relationship Id="rId24" Type="http://schemas.openxmlformats.org/officeDocument/2006/relationships/slide" Target="slide20.xml"/><Relationship Id="rId32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31.xml"/><Relationship Id="rId23" Type="http://schemas.openxmlformats.org/officeDocument/2006/relationships/slide" Target="slide19.xml"/><Relationship Id="rId28" Type="http://schemas.openxmlformats.org/officeDocument/2006/relationships/slide" Target="slide14.xml"/><Relationship Id="rId36" Type="http://schemas.openxmlformats.org/officeDocument/2006/relationships/slide" Target="slide8.xml"/><Relationship Id="rId10" Type="http://schemas.openxmlformats.org/officeDocument/2006/relationships/slide" Target="slide36.xml"/><Relationship Id="rId19" Type="http://schemas.openxmlformats.org/officeDocument/2006/relationships/slide" Target="slide25.xml"/><Relationship Id="rId31" Type="http://schemas.openxmlformats.org/officeDocument/2006/relationships/slide" Target="slide17.xml"/><Relationship Id="rId4" Type="http://schemas.openxmlformats.org/officeDocument/2006/relationships/slide" Target="slide5.xml"/><Relationship Id="rId9" Type="http://schemas.openxmlformats.org/officeDocument/2006/relationships/slide" Target="slide35.xml"/><Relationship Id="rId14" Type="http://schemas.openxmlformats.org/officeDocument/2006/relationships/slide" Target="slide30.xml"/><Relationship Id="rId22" Type="http://schemas.openxmlformats.org/officeDocument/2006/relationships/slide" Target="slide18.xml"/><Relationship Id="rId27" Type="http://schemas.openxmlformats.org/officeDocument/2006/relationships/slide" Target="slide13.xml"/><Relationship Id="rId30" Type="http://schemas.openxmlformats.org/officeDocument/2006/relationships/slide" Target="slide16.xml"/><Relationship Id="rId35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9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116013" y="260350"/>
            <a:ext cx="7162800" cy="187325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9600" kern="1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Impact"/>
              </a:rPr>
              <a:t>СВОЯ ИГРА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827088" y="5229225"/>
            <a:ext cx="698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00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1557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000100" y="4214818"/>
            <a:ext cx="7099325" cy="1600438"/>
          </a:xfrm>
          <a:prstGeom prst="rect">
            <a:avLst/>
          </a:prstGeom>
          <a:solidFill>
            <a:srgbClr val="A7FFA7">
              <a:alpha val="9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00CC"/>
                </a:solidFill>
                <a:latin typeface="Arial" charset="0"/>
              </a:rPr>
              <a:t>Всеобщая история.</a:t>
            </a:r>
          </a:p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00CC"/>
                </a:solidFill>
                <a:latin typeface="Arial" charset="0"/>
              </a:rPr>
              <a:t> Вопросы древности-                    ответы современности.</a:t>
            </a:r>
            <a:endParaRPr lang="ru-RU" sz="2800" b="1" dirty="0">
              <a:solidFill>
                <a:srgbClr val="0000CC"/>
              </a:solidFill>
              <a:latin typeface="Arial" charset="0"/>
            </a:endParaRPr>
          </a:p>
        </p:txBody>
      </p:sp>
      <p:pic>
        <p:nvPicPr>
          <p:cNvPr id="2064" name="Picture 16" descr="img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35885">
            <a:off x="3114920" y="1777661"/>
            <a:ext cx="3241675" cy="2246312"/>
          </a:xfrm>
          <a:prstGeom prst="rect">
            <a:avLst/>
          </a:prstGeom>
          <a:solidFill>
            <a:srgbClr val="B7E9B5"/>
          </a:solidFill>
          <a:ln w="0">
            <a:noFill/>
            <a:miter lim="800000"/>
            <a:headEnd/>
            <a:tailEnd/>
          </a:ln>
        </p:spPr>
      </p:pic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7885113" y="2924175"/>
            <a:ext cx="914400" cy="914400"/>
          </a:xfrm>
          <a:prstGeom prst="irregularSeal1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b="1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>
            <a:off x="7885113" y="5516563"/>
            <a:ext cx="914400" cy="914400"/>
          </a:xfrm>
          <a:prstGeom prst="irregularSeal1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b="1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2068" name="AutoShape 20"/>
          <p:cNvSpPr>
            <a:spLocks noChangeArrowheads="1"/>
          </p:cNvSpPr>
          <p:nvPr/>
        </p:nvSpPr>
        <p:spPr bwMode="auto">
          <a:xfrm>
            <a:off x="395288" y="5300663"/>
            <a:ext cx="914400" cy="914400"/>
          </a:xfrm>
          <a:prstGeom prst="irregularSeal1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b="1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2069" name="AutoShape 21"/>
          <p:cNvSpPr>
            <a:spLocks noChangeArrowheads="1"/>
          </p:cNvSpPr>
          <p:nvPr/>
        </p:nvSpPr>
        <p:spPr bwMode="auto">
          <a:xfrm>
            <a:off x="468313" y="188913"/>
            <a:ext cx="914400" cy="914400"/>
          </a:xfrm>
          <a:prstGeom prst="irregularSeal1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b="1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2070" name="AutoShape 22"/>
          <p:cNvSpPr>
            <a:spLocks noChangeArrowheads="1"/>
          </p:cNvSpPr>
          <p:nvPr/>
        </p:nvSpPr>
        <p:spPr bwMode="auto">
          <a:xfrm>
            <a:off x="7956550" y="476250"/>
            <a:ext cx="914400" cy="914400"/>
          </a:xfrm>
          <a:prstGeom prst="irregularSeal1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b="1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2071" name="AutoShape 23"/>
          <p:cNvSpPr>
            <a:spLocks noChangeArrowheads="1"/>
          </p:cNvSpPr>
          <p:nvPr/>
        </p:nvSpPr>
        <p:spPr bwMode="auto">
          <a:xfrm>
            <a:off x="323850" y="2565400"/>
            <a:ext cx="914400" cy="914400"/>
          </a:xfrm>
          <a:prstGeom prst="irregularSeal1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b="1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323850" y="6216650"/>
            <a:ext cx="79576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Суворова Наталья Николаевна</a:t>
            </a:r>
            <a:endParaRPr lang="en-US" b="1" dirty="0"/>
          </a:p>
          <a:p>
            <a:pPr algn="ctr"/>
            <a:r>
              <a:rPr lang="ru-RU" b="1" dirty="0"/>
              <a:t>МОУ </a:t>
            </a:r>
            <a:r>
              <a:rPr lang="ru-RU" b="1" dirty="0" smtClean="0"/>
              <a:t>«</a:t>
            </a:r>
            <a:r>
              <a:rPr lang="ru-RU" b="1" dirty="0" err="1" smtClean="0"/>
              <a:t>Дипкунская</a:t>
            </a:r>
            <a:r>
              <a:rPr lang="ru-RU" b="1" dirty="0" smtClean="0"/>
              <a:t> СОШ" Тындинского </a:t>
            </a:r>
            <a:r>
              <a:rPr lang="ru-RU" b="1" dirty="0"/>
              <a:t>района </a:t>
            </a:r>
            <a:r>
              <a:rPr lang="ru-RU" b="1" dirty="0" smtClean="0"/>
              <a:t>Амурской </a:t>
            </a:r>
            <a:r>
              <a:rPr lang="ru-RU" b="1" dirty="0"/>
              <a:t>области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84438" y="188913"/>
            <a:ext cx="1223962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Arial" charset="0"/>
              </a:rPr>
              <a:t>10</a:t>
            </a:r>
          </a:p>
        </p:txBody>
      </p:sp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179388" y="188913"/>
            <a:ext cx="2160587" cy="8636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48" name="AutoShape 4"/>
          <p:cNvSpPr>
            <a:spLocks noChangeArrowheads="1"/>
          </p:cNvSpPr>
          <p:nvPr/>
        </p:nvSpPr>
        <p:spPr bwMode="auto">
          <a:xfrm>
            <a:off x="179388" y="1125538"/>
            <a:ext cx="2160587" cy="8636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rgbClr val="FFFF99"/>
                </a:solidFill>
                <a:latin typeface="Arial" charset="0"/>
              </a:rPr>
              <a:t>Средние</a:t>
            </a:r>
          </a:p>
          <a:p>
            <a:pPr algn="ctr"/>
            <a:r>
              <a:rPr lang="ru-RU" sz="2400" b="1" dirty="0" smtClean="0">
                <a:solidFill>
                  <a:srgbClr val="FFFF99"/>
                </a:solidFill>
                <a:latin typeface="Arial" charset="0"/>
              </a:rPr>
              <a:t> века</a:t>
            </a:r>
            <a:endParaRPr lang="ru-RU" sz="2400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57349" name="AutoShape 5"/>
          <p:cNvSpPr>
            <a:spLocks noChangeArrowheads="1"/>
          </p:cNvSpPr>
          <p:nvPr/>
        </p:nvSpPr>
        <p:spPr bwMode="auto">
          <a:xfrm>
            <a:off x="179388" y="2060575"/>
            <a:ext cx="2160587" cy="8636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800" b="1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179388" y="2997200"/>
            <a:ext cx="2160587" cy="8636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rgbClr val="FFFF99"/>
                </a:solidFill>
                <a:latin typeface="Arial" charset="0"/>
              </a:rPr>
              <a:t> </a:t>
            </a:r>
            <a:r>
              <a:rPr lang="ru-RU" b="1" dirty="0" smtClean="0">
                <a:solidFill>
                  <a:srgbClr val="FFFF99"/>
                </a:solidFill>
                <a:latin typeface="Arial" charset="0"/>
              </a:rPr>
              <a:t>Новая </a:t>
            </a:r>
          </a:p>
          <a:p>
            <a:pPr algn="ctr"/>
            <a:r>
              <a:rPr lang="ru-RU" b="1" dirty="0">
                <a:solidFill>
                  <a:srgbClr val="FFFF99"/>
                </a:solidFill>
                <a:latin typeface="Arial" charset="0"/>
              </a:rPr>
              <a:t>и</a:t>
            </a:r>
            <a:r>
              <a:rPr lang="ru-RU" b="1" dirty="0" smtClean="0">
                <a:solidFill>
                  <a:srgbClr val="FFFF99"/>
                </a:solidFill>
                <a:latin typeface="Arial" charset="0"/>
              </a:rPr>
              <a:t>стория (19 в.)</a:t>
            </a:r>
            <a:endParaRPr lang="ru-RU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57351" name="AutoShape 7"/>
          <p:cNvSpPr>
            <a:spLocks noChangeArrowheads="1"/>
          </p:cNvSpPr>
          <p:nvPr/>
        </p:nvSpPr>
        <p:spPr bwMode="auto">
          <a:xfrm>
            <a:off x="179388" y="3933825"/>
            <a:ext cx="2160587" cy="8636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99"/>
                </a:solidFill>
                <a:latin typeface="Arial" charset="0"/>
              </a:rPr>
              <a:t>Новейшая</a:t>
            </a:r>
          </a:p>
          <a:p>
            <a:pPr algn="ctr"/>
            <a:r>
              <a:rPr lang="ru-RU" b="1" dirty="0" smtClean="0">
                <a:solidFill>
                  <a:srgbClr val="FFFF99"/>
                </a:solidFill>
                <a:latin typeface="Arial" charset="0"/>
              </a:rPr>
              <a:t> история</a:t>
            </a:r>
            <a:endParaRPr lang="ru-RU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57352" name="AutoShape 8"/>
          <p:cNvSpPr>
            <a:spLocks noChangeArrowheads="1"/>
          </p:cNvSpPr>
          <p:nvPr/>
        </p:nvSpPr>
        <p:spPr bwMode="auto">
          <a:xfrm>
            <a:off x="179388" y="4868863"/>
            <a:ext cx="2160587" cy="8636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 smtClean="0">
                <a:solidFill>
                  <a:srgbClr val="FFFF99"/>
                </a:solidFill>
                <a:latin typeface="Arial" charset="0"/>
              </a:rPr>
              <a:t>Фразы</a:t>
            </a:r>
            <a:endParaRPr lang="ru-RU" sz="3200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57353" name="AutoShape 9"/>
          <p:cNvSpPr>
            <a:spLocks noChangeArrowheads="1"/>
          </p:cNvSpPr>
          <p:nvPr/>
        </p:nvSpPr>
        <p:spPr bwMode="auto">
          <a:xfrm>
            <a:off x="179388" y="5805488"/>
            <a:ext cx="2160587" cy="8636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rgbClr val="FFFF99"/>
                </a:solidFill>
                <a:latin typeface="Arial" charset="0"/>
              </a:rPr>
              <a:t>Искусство</a:t>
            </a:r>
            <a:endParaRPr lang="ru-RU" sz="2800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57158" y="214290"/>
            <a:ext cx="178594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FFFF99"/>
                </a:solidFill>
                <a:latin typeface="Arial" charset="0"/>
              </a:rPr>
              <a:t>Древний мир</a:t>
            </a:r>
            <a:endParaRPr lang="ru-RU" sz="2400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7956550" y="1341438"/>
            <a:ext cx="792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57356" name="AutoShape 1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51275" y="188913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20</a:t>
            </a:r>
          </a:p>
        </p:txBody>
      </p:sp>
      <p:sp>
        <p:nvSpPr>
          <p:cNvPr id="57357" name="AutoShape 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19700" y="188913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30</a:t>
            </a:r>
          </a:p>
        </p:txBody>
      </p:sp>
      <p:sp>
        <p:nvSpPr>
          <p:cNvPr id="57358" name="AutoShape 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588125" y="188913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40</a:t>
            </a:r>
          </a:p>
        </p:txBody>
      </p:sp>
      <p:sp>
        <p:nvSpPr>
          <p:cNvPr id="57359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920038" y="188913"/>
            <a:ext cx="1223962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50</a:t>
            </a:r>
          </a:p>
        </p:txBody>
      </p:sp>
      <p:sp>
        <p:nvSpPr>
          <p:cNvPr id="57360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484438" y="5805488"/>
            <a:ext cx="1223962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10</a:t>
            </a:r>
          </a:p>
        </p:txBody>
      </p:sp>
      <p:sp>
        <p:nvSpPr>
          <p:cNvPr id="57361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851275" y="5805488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20</a:t>
            </a:r>
          </a:p>
        </p:txBody>
      </p:sp>
      <p:sp>
        <p:nvSpPr>
          <p:cNvPr id="57362" name="AutoShape 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219700" y="5805488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30</a:t>
            </a:r>
          </a:p>
        </p:txBody>
      </p:sp>
      <p:sp>
        <p:nvSpPr>
          <p:cNvPr id="57363" name="AutoShape 1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88125" y="5805488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40</a:t>
            </a:r>
          </a:p>
        </p:txBody>
      </p:sp>
      <p:sp>
        <p:nvSpPr>
          <p:cNvPr id="57364" name="AutoShape 2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920038" y="5805488"/>
            <a:ext cx="1223962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50</a:t>
            </a:r>
          </a:p>
        </p:txBody>
      </p:sp>
      <p:sp>
        <p:nvSpPr>
          <p:cNvPr id="57365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484438" y="4868863"/>
            <a:ext cx="1223962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10</a:t>
            </a:r>
          </a:p>
        </p:txBody>
      </p:sp>
      <p:sp>
        <p:nvSpPr>
          <p:cNvPr id="57366" name="AutoShape 2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851275" y="4868863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20</a:t>
            </a:r>
          </a:p>
        </p:txBody>
      </p:sp>
      <p:sp>
        <p:nvSpPr>
          <p:cNvPr id="57367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219700" y="4868863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30</a:t>
            </a:r>
          </a:p>
        </p:txBody>
      </p:sp>
      <p:sp>
        <p:nvSpPr>
          <p:cNvPr id="57368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88125" y="4868863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40</a:t>
            </a:r>
          </a:p>
        </p:txBody>
      </p:sp>
      <p:sp>
        <p:nvSpPr>
          <p:cNvPr id="57369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920038" y="4868863"/>
            <a:ext cx="1223962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50</a:t>
            </a:r>
          </a:p>
        </p:txBody>
      </p:sp>
      <p:sp>
        <p:nvSpPr>
          <p:cNvPr id="57370" name="AutoShape 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2484438" y="3933825"/>
            <a:ext cx="1223962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10</a:t>
            </a:r>
          </a:p>
        </p:txBody>
      </p:sp>
      <p:sp>
        <p:nvSpPr>
          <p:cNvPr id="57371" name="AutoShape 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3851275" y="3933825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20</a:t>
            </a:r>
          </a:p>
        </p:txBody>
      </p:sp>
      <p:sp>
        <p:nvSpPr>
          <p:cNvPr id="57372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19700" y="3933825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30</a:t>
            </a:r>
          </a:p>
        </p:txBody>
      </p:sp>
      <p:sp>
        <p:nvSpPr>
          <p:cNvPr id="57373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88125" y="3933825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40</a:t>
            </a:r>
          </a:p>
        </p:txBody>
      </p:sp>
      <p:sp>
        <p:nvSpPr>
          <p:cNvPr id="57374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920038" y="3933825"/>
            <a:ext cx="1223962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50</a:t>
            </a:r>
          </a:p>
        </p:txBody>
      </p:sp>
      <p:sp>
        <p:nvSpPr>
          <p:cNvPr id="57375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2484438" y="2997200"/>
            <a:ext cx="1223962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10</a:t>
            </a:r>
          </a:p>
        </p:txBody>
      </p:sp>
      <p:sp>
        <p:nvSpPr>
          <p:cNvPr id="57376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3851275" y="2997200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20</a:t>
            </a:r>
          </a:p>
        </p:txBody>
      </p:sp>
      <p:sp>
        <p:nvSpPr>
          <p:cNvPr id="57377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5219700" y="2997200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30</a:t>
            </a:r>
          </a:p>
        </p:txBody>
      </p:sp>
      <p:sp>
        <p:nvSpPr>
          <p:cNvPr id="57378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88125" y="2997200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40</a:t>
            </a:r>
          </a:p>
        </p:txBody>
      </p:sp>
      <p:sp>
        <p:nvSpPr>
          <p:cNvPr id="57379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920038" y="2997200"/>
            <a:ext cx="1223962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50</a:t>
            </a:r>
          </a:p>
        </p:txBody>
      </p:sp>
      <p:sp>
        <p:nvSpPr>
          <p:cNvPr id="57380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2484438" y="2060575"/>
            <a:ext cx="1223962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10</a:t>
            </a:r>
          </a:p>
        </p:txBody>
      </p:sp>
      <p:sp>
        <p:nvSpPr>
          <p:cNvPr id="57381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3851275" y="2060575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20</a:t>
            </a:r>
          </a:p>
        </p:txBody>
      </p:sp>
      <p:sp>
        <p:nvSpPr>
          <p:cNvPr id="57382" name="AutoShape 3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5219700" y="2060575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30</a:t>
            </a:r>
          </a:p>
        </p:txBody>
      </p:sp>
      <p:sp>
        <p:nvSpPr>
          <p:cNvPr id="57383" name="AutoShape 3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6588125" y="2060575"/>
            <a:ext cx="1223963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40</a:t>
            </a:r>
          </a:p>
        </p:txBody>
      </p:sp>
      <p:sp>
        <p:nvSpPr>
          <p:cNvPr id="57384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920038" y="2060575"/>
            <a:ext cx="1223962" cy="865188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50</a:t>
            </a:r>
          </a:p>
        </p:txBody>
      </p:sp>
      <p:sp>
        <p:nvSpPr>
          <p:cNvPr id="57385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920038" y="1125538"/>
            <a:ext cx="1223962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50</a:t>
            </a:r>
          </a:p>
        </p:txBody>
      </p:sp>
      <p:sp>
        <p:nvSpPr>
          <p:cNvPr id="57386" name="AutoShape 4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6588125" y="1125538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40</a:t>
            </a:r>
          </a:p>
        </p:txBody>
      </p:sp>
      <p:sp>
        <p:nvSpPr>
          <p:cNvPr id="57387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5219700" y="1125538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30</a:t>
            </a:r>
          </a:p>
        </p:txBody>
      </p:sp>
      <p:sp>
        <p:nvSpPr>
          <p:cNvPr id="57388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3851275" y="1125538"/>
            <a:ext cx="1223963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20</a:t>
            </a:r>
          </a:p>
        </p:txBody>
      </p:sp>
      <p:sp>
        <p:nvSpPr>
          <p:cNvPr id="57389" name="AutoShape 4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2484438" y="1125538"/>
            <a:ext cx="1223962" cy="865187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10</a:t>
            </a:r>
          </a:p>
        </p:txBody>
      </p:sp>
      <p:sp>
        <p:nvSpPr>
          <p:cNvPr id="57390" name="Text Box 46"/>
          <p:cNvSpPr txBox="1">
            <a:spLocks noChangeArrowheads="1"/>
          </p:cNvSpPr>
          <p:nvPr/>
        </p:nvSpPr>
        <p:spPr bwMode="auto">
          <a:xfrm>
            <a:off x="285720" y="2214554"/>
            <a:ext cx="19446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FF99"/>
                </a:solidFill>
                <a:latin typeface="Arial" charset="0"/>
              </a:rPr>
              <a:t>Новая история</a:t>
            </a:r>
          </a:p>
          <a:p>
            <a:pPr algn="ctr"/>
            <a:r>
              <a:rPr lang="ru-RU" sz="1600" b="1" dirty="0" smtClean="0">
                <a:solidFill>
                  <a:srgbClr val="FFFF99"/>
                </a:solidFill>
                <a:latin typeface="Arial" charset="0"/>
              </a:rPr>
              <a:t>(15-18 вв.)</a:t>
            </a:r>
            <a:endParaRPr lang="ru-RU" sz="1600" b="1" dirty="0">
              <a:solidFill>
                <a:srgbClr val="FFFF99"/>
              </a:solidFill>
              <a:latin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4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73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5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73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5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7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5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73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5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73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73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73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7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73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57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57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7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73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57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57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573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57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573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573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573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7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573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573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573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57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73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573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573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573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6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573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573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573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573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0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7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73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57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57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573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73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57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57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57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3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573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573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573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573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4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73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573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573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573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5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573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573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573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573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73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7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573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73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79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573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573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573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573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0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573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1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573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573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573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573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2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573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573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573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573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3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573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573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573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573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4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73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573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573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573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5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57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573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573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573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6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573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573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573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573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7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573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500" fill="hold"/>
                                        <p:tgtEl>
                                          <p:spTgt spid="573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573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573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8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573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4" dur="500" fill="hold"/>
                                        <p:tgtEl>
                                          <p:spTgt spid="573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573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6" dur="500" fill="hold"/>
                                        <p:tgtEl>
                                          <p:spTgt spid="573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89"/>
                  </p:tgtEl>
                </p:cond>
              </p:nextCondLst>
            </p:seq>
          </p:childTnLst>
        </p:cTn>
      </p:par>
    </p:tnLst>
    <p:bldLst>
      <p:bldP spid="57346" grpId="0" animBg="1"/>
      <p:bldP spid="57356" grpId="0" animBg="1"/>
      <p:bldP spid="57357" grpId="0" animBg="1"/>
      <p:bldP spid="57358" grpId="0" animBg="1"/>
      <p:bldP spid="57359" grpId="0" animBg="1"/>
      <p:bldP spid="57360" grpId="0" animBg="1"/>
      <p:bldP spid="57361" grpId="0" animBg="1"/>
      <p:bldP spid="57362" grpId="0" animBg="1"/>
      <p:bldP spid="57363" grpId="0" animBg="1"/>
      <p:bldP spid="57364" grpId="0" animBg="1"/>
      <p:bldP spid="57365" grpId="0" animBg="1"/>
      <p:bldP spid="57366" grpId="0" animBg="1"/>
      <p:bldP spid="57367" grpId="0" animBg="1"/>
      <p:bldP spid="57368" grpId="0" animBg="1"/>
      <p:bldP spid="57369" grpId="0" animBg="1"/>
      <p:bldP spid="57370" grpId="0" animBg="1"/>
      <p:bldP spid="57371" grpId="0" animBg="1"/>
      <p:bldP spid="57372" grpId="0" animBg="1"/>
      <p:bldP spid="57374" grpId="0" animBg="1"/>
      <p:bldP spid="57375" grpId="0" animBg="1"/>
      <p:bldP spid="57376" grpId="0" animBg="1"/>
      <p:bldP spid="57377" grpId="0" animBg="1"/>
      <p:bldP spid="57378" grpId="0" animBg="1"/>
      <p:bldP spid="57379" grpId="0" animBg="1"/>
      <p:bldP spid="57380" grpId="0" animBg="1"/>
      <p:bldP spid="57381" grpId="0" animBg="1"/>
      <p:bldP spid="57382" grpId="0" animBg="1"/>
      <p:bldP spid="57383" grpId="0" animBg="1"/>
      <p:bldP spid="57384" grpId="0" animBg="1"/>
      <p:bldP spid="57385" grpId="0" animBg="1"/>
      <p:bldP spid="57386" grpId="0" animBg="1"/>
      <p:bldP spid="57387" grpId="0" animBg="1"/>
      <p:bldP spid="57388" grpId="0" animBg="1"/>
      <p:bldP spid="573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50825" y="1412875"/>
            <a:ext cx="85328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000" b="1" dirty="0" smtClean="0">
                <a:solidFill>
                  <a:srgbClr val="FFFF99"/>
                </a:solidFill>
                <a:latin typeface="Comic Sans MS" pitchFamily="66" charset="0"/>
              </a:rPr>
              <a:t>Они управляли родовой общиной-…</a:t>
            </a:r>
            <a:r>
              <a:rPr lang="ru-RU" sz="6000" b="1" dirty="0" smtClean="0">
                <a:solidFill>
                  <a:srgbClr val="FFFF99"/>
                </a:solidFill>
                <a:latin typeface="Arial" charset="0"/>
              </a:rPr>
              <a:t>                  </a:t>
            </a:r>
            <a:endParaRPr lang="ru-RU" sz="6000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000628" y="4437063"/>
            <a:ext cx="34591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С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тарейшины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4104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647700" cy="54927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06" name="Picture 10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500438"/>
            <a:ext cx="321471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0" y="1341438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Arial" charset="0"/>
              </a:rPr>
              <a:t>Первый металл, из которого древние люди научились делать орудия труда - это…</a:t>
            </a:r>
            <a:endParaRPr lang="ru-RU" sz="4000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859338" y="4437063"/>
            <a:ext cx="38163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 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Медь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614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151" name="Picture 7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357562"/>
            <a:ext cx="2714644" cy="290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57158" y="1357298"/>
            <a:ext cx="85328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Arial" charset="0"/>
              </a:rPr>
              <a:t>В каком первобытном коллективе действовал обычай: </a:t>
            </a:r>
            <a:r>
              <a:rPr lang="ru-RU" sz="4000" b="1" u="sng" dirty="0" smtClean="0">
                <a:solidFill>
                  <a:srgbClr val="FFFF99"/>
                </a:solidFill>
                <a:latin typeface="Arial" charset="0"/>
              </a:rPr>
              <a:t>один за всех, все за одного</a:t>
            </a:r>
            <a:r>
              <a:rPr lang="ru-RU" sz="4000" b="1" dirty="0" smtClean="0">
                <a:solidFill>
                  <a:srgbClr val="FFFF99"/>
                </a:solidFill>
                <a:latin typeface="Arial" charset="0"/>
              </a:rPr>
              <a:t>?</a:t>
            </a:r>
            <a:endParaRPr lang="ru-RU" sz="4000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5214942" y="3857628"/>
            <a:ext cx="28797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В родовой общине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2458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4583" name="Picture 7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714752"/>
            <a:ext cx="2643206" cy="282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5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3"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14282" y="285729"/>
            <a:ext cx="8640762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 b="1" dirty="0" smtClean="0">
                <a:solidFill>
                  <a:srgbClr val="FFFF99"/>
                </a:solidFill>
                <a:latin typeface="Comic Sans MS" pitchFamily="66" charset="0"/>
              </a:rPr>
              <a:t>… лет назад человек начал заниматься земледелием.</a:t>
            </a:r>
            <a:endParaRPr lang="ru-RU" sz="5400" b="1" dirty="0">
              <a:solidFill>
                <a:srgbClr val="FFFF99"/>
              </a:solidFill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rgbClr val="FFFF99"/>
                </a:solidFill>
                <a:latin typeface="Comic Sans MS" pitchFamily="66" charset="0"/>
              </a:rPr>
              <a:t>            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143636" y="4071942"/>
            <a:ext cx="20669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10 тыс.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2560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5606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000372"/>
            <a:ext cx="2643206" cy="282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6"/>
                  </p:tgtEl>
                </p:cond>
              </p:nextCondLst>
            </p:seq>
          </p:childTnLst>
        </p:cTn>
      </p:par>
    </p:tnLst>
    <p:bldLst>
      <p:bldP spid="256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0" y="0"/>
            <a:ext cx="88931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Миллионы лет люди жили за счёт того, что давала им природа. Это тип хозяйства-….</a:t>
            </a:r>
          </a:p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А затем перешли к … хозяйству.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ru-RU" sz="4000" b="1" dirty="0">
                <a:solidFill>
                  <a:srgbClr val="FFFF99"/>
                </a:solidFill>
                <a:latin typeface="Arial" charset="0"/>
              </a:rPr>
              <a:t>            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4071934" y="3786190"/>
            <a:ext cx="459899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п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рисваивающий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производящий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2662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6630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928934"/>
            <a:ext cx="3786214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0"/>
                  </p:tgtEl>
                </p:cond>
              </p:nextCondLst>
            </p:seq>
          </p:childTnLst>
        </p:cTn>
      </p:par>
    </p:tnLst>
    <p:bldLst>
      <p:bldP spid="266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14282" y="1142984"/>
            <a:ext cx="853281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600" b="1" dirty="0" smtClean="0">
                <a:solidFill>
                  <a:srgbClr val="FFFF99"/>
                </a:solidFill>
                <a:latin typeface="Arial" charset="0"/>
              </a:rPr>
              <a:t>Король франков в 481- 511 г.- …</a:t>
            </a:r>
            <a:endParaRPr lang="ru-RU" sz="66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5292725" y="4437063"/>
            <a:ext cx="33512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</a:t>
            </a:r>
            <a:r>
              <a:rPr lang="ru-RU" sz="3600" b="1" dirty="0" err="1" smtClean="0">
                <a:solidFill>
                  <a:srgbClr val="FF9933"/>
                </a:solidFill>
                <a:latin typeface="Arial" charset="0"/>
              </a:rPr>
              <a:t>Хлодвиг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 </a:t>
            </a:r>
            <a:r>
              <a:rPr lang="en-US" sz="3600" b="1" dirty="0" smtClean="0">
                <a:solidFill>
                  <a:srgbClr val="FF9933"/>
                </a:solidFill>
                <a:latin typeface="Arial" charset="0"/>
              </a:rPr>
              <a:t>I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3317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3318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3571876"/>
            <a:ext cx="2500330" cy="251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8"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79388" y="1196975"/>
            <a:ext cx="87852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Arial" charset="0"/>
              </a:rPr>
              <a:t>Под названием «длинноволосые короли» они вошли в историю. Это род … 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000628" y="4143380"/>
            <a:ext cx="28797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Меровинги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2293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2294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357562"/>
            <a:ext cx="285752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14282" y="357166"/>
            <a:ext cx="8785225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 smtClean="0">
                <a:solidFill>
                  <a:srgbClr val="FFFF99"/>
                </a:solidFill>
                <a:latin typeface="Arial" charset="0"/>
              </a:rPr>
              <a:t>… - </a:t>
            </a:r>
            <a:r>
              <a:rPr lang="ru-RU" sz="4400" b="1" dirty="0" smtClean="0">
                <a:solidFill>
                  <a:srgbClr val="FFFF99"/>
                </a:solidFill>
                <a:latin typeface="Comic Sans MS" pitchFamily="66" charset="0"/>
              </a:rPr>
              <a:t>земельный надел, передававшийся по наследству, за который несли военную службу.</a:t>
            </a:r>
            <a:endParaRPr lang="ru-RU" sz="44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286380" y="3786190"/>
            <a:ext cx="2606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Феод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922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22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286124"/>
            <a:ext cx="2500330" cy="267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2"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14282" y="214290"/>
            <a:ext cx="85328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Arial" charset="0"/>
              </a:rPr>
              <a:t>Основным правилом для него было: «единое государство, единый закон, единая религия». Свод законов при нём сохранил для поколений </a:t>
            </a:r>
            <a:r>
              <a:rPr lang="ru-RU" sz="4000" b="1" i="1" dirty="0" smtClean="0">
                <a:solidFill>
                  <a:srgbClr val="FFFF99"/>
                </a:solidFill>
                <a:latin typeface="Arial" charset="0"/>
              </a:rPr>
              <a:t>римское право</a:t>
            </a:r>
            <a:r>
              <a:rPr lang="ru-RU" sz="4000" b="1" dirty="0" smtClean="0">
                <a:solidFill>
                  <a:srgbClr val="FFFF99"/>
                </a:solidFill>
                <a:latin typeface="Arial" charset="0"/>
              </a:rPr>
              <a:t>. Кто он?</a:t>
            </a:r>
            <a:endParaRPr lang="ru-RU" sz="4000" b="1" dirty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929190" y="3929066"/>
            <a:ext cx="287972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Император Юстиниан (527-565)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024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0246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786190"/>
            <a:ext cx="2643206" cy="282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714744" y="4000504"/>
            <a:ext cx="421484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rgbClr val="FF9933"/>
                </a:solidFill>
                <a:latin typeface="Arial" charset="0"/>
              </a:rPr>
              <a:t>    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Халиф </a:t>
            </a:r>
            <a:r>
              <a:rPr lang="ru-RU" sz="3600" b="1" dirty="0" err="1" smtClean="0">
                <a:solidFill>
                  <a:srgbClr val="FF9933"/>
                </a:solidFill>
                <a:latin typeface="Arial" charset="0"/>
              </a:rPr>
              <a:t>Харун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9933"/>
                </a:solidFill>
                <a:latin typeface="Arial" charset="0"/>
              </a:rPr>
              <a:t>ар-Рашид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(768- 809)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126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1270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929066"/>
            <a:ext cx="3071834" cy="267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619250" y="1844675"/>
            <a:ext cx="568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3200" b="1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14282" y="214290"/>
            <a:ext cx="78613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FF99"/>
                </a:solidFill>
                <a:latin typeface="Arial" charset="0"/>
              </a:rPr>
              <a:t>Современник Карла Великого, герой сборника сказок «Тысяча и одна ночь» - … .</a:t>
            </a:r>
            <a:endParaRPr lang="ru-RU" sz="4800" b="1" dirty="0">
              <a:solidFill>
                <a:srgbClr val="FFFF99"/>
              </a:solidFill>
              <a:latin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0"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50825" y="1196975"/>
            <a:ext cx="88931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286116" y="3143248"/>
            <a:ext cx="4214842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</a:t>
            </a:r>
            <a:r>
              <a:rPr lang="ru-RU" sz="3200" b="1" dirty="0">
                <a:solidFill>
                  <a:srgbClr val="FF9933"/>
                </a:solidFill>
                <a:latin typeface="Arial" charset="0"/>
              </a:rPr>
              <a:t>Х</a:t>
            </a: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. Колумб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«всех островов и материков, которые откроет или приобретёт в новых материках и океанах»</a:t>
            </a:r>
            <a:endParaRPr lang="ru-RU" sz="32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536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5366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3214685"/>
            <a:ext cx="3857652" cy="364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42844" y="0"/>
            <a:ext cx="871543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99"/>
                </a:solidFill>
                <a:latin typeface="Arial" charset="0"/>
              </a:rPr>
              <a:t>14 апреля 1492 г. Фердинанд и Изабелла подписали с … договор, согласно которому в случае удачи он назначался бы вице-королём … .  </a:t>
            </a:r>
            <a:endParaRPr lang="ru-RU" sz="4000" b="1" dirty="0">
              <a:solidFill>
                <a:srgbClr val="FFFF99"/>
              </a:solidFill>
              <a:latin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6"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14282" y="500042"/>
            <a:ext cx="853281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 smtClean="0">
                <a:solidFill>
                  <a:srgbClr val="FFFF99"/>
                </a:solidFill>
                <a:latin typeface="Comic Sans MS" pitchFamily="66" charset="0"/>
              </a:rPr>
              <a:t>Предприятие, основанное на ручном труде и разделении труда- … . </a:t>
            </a:r>
            <a:endParaRPr lang="ru-RU" sz="44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429124" y="2857496"/>
            <a:ext cx="36433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Мануфактура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638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390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857496"/>
            <a:ext cx="3286148" cy="3358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0"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50825" y="1628775"/>
            <a:ext cx="85328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4000" b="1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143108" y="2071678"/>
            <a:ext cx="564360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Томас Мор (1478-1535) </a:t>
            </a:r>
            <a:r>
              <a:rPr lang="ru-RU" sz="3600" b="1" i="1" dirty="0" smtClean="0">
                <a:solidFill>
                  <a:srgbClr val="FF9933"/>
                </a:solidFill>
                <a:latin typeface="Arial" charset="0"/>
              </a:rPr>
              <a:t>«Золотая книга, столь же полезная, как и приятная, о наилучшем устройстве государства и о новом острове Утопия»</a:t>
            </a:r>
            <a:endParaRPr lang="ru-RU" sz="3600" b="1" i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7413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7414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800429"/>
            <a:ext cx="5572164" cy="5057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214282" y="214290"/>
            <a:ext cx="87249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99"/>
                </a:solidFill>
                <a:latin typeface="Arial" charset="0"/>
              </a:rPr>
              <a:t>Произведение  английского  гуманиста …</a:t>
            </a:r>
            <a:r>
              <a:rPr lang="en-US" sz="3200" b="1" dirty="0" smtClean="0">
                <a:solidFill>
                  <a:srgbClr val="FFFF99"/>
                </a:solidFill>
                <a:latin typeface="Arial" charset="0"/>
              </a:rPr>
              <a:t> XV- XVII </a:t>
            </a:r>
            <a:r>
              <a:rPr lang="ru-RU" sz="3200" b="1" dirty="0" smtClean="0">
                <a:solidFill>
                  <a:srgbClr val="FFFF99"/>
                </a:solidFill>
                <a:latin typeface="Arial" charset="0"/>
              </a:rPr>
              <a:t>вв.- …, казнённого Генрихом </a:t>
            </a:r>
            <a:r>
              <a:rPr lang="en-US" sz="3200" b="1" dirty="0" smtClean="0">
                <a:solidFill>
                  <a:srgbClr val="FFFF99"/>
                </a:solidFill>
                <a:latin typeface="Arial" charset="0"/>
              </a:rPr>
              <a:t>VIII </a:t>
            </a:r>
            <a:r>
              <a:rPr lang="ru-RU" sz="3200" b="1" dirty="0" smtClean="0">
                <a:solidFill>
                  <a:srgbClr val="FFFF99"/>
                </a:solidFill>
                <a:latin typeface="Arial" charset="0"/>
              </a:rPr>
              <a:t>Тюдором.</a:t>
            </a:r>
            <a:endParaRPr lang="ru-RU" sz="3200" b="1" dirty="0">
              <a:solidFill>
                <a:srgbClr val="FFFF99"/>
              </a:solidFill>
              <a:latin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4"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42844" y="142852"/>
            <a:ext cx="853281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 b="1" dirty="0" smtClean="0">
                <a:solidFill>
                  <a:srgbClr val="FFFF99"/>
                </a:solidFill>
                <a:latin typeface="Comic Sans MS" pitchFamily="66" charset="0"/>
              </a:rPr>
              <a:t>… - движение за переустройство церкви.</a:t>
            </a:r>
            <a:endParaRPr lang="ru-RU" sz="54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786182" y="2714620"/>
            <a:ext cx="385765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FF9933"/>
                </a:solidFill>
                <a:latin typeface="Arial" charset="0"/>
              </a:rPr>
              <a:t>Реформация</a:t>
            </a:r>
            <a:endParaRPr lang="ru-RU" sz="44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8437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8438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2428868"/>
            <a:ext cx="3500462" cy="366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8"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14282" y="214290"/>
            <a:ext cx="853281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При ней происходит укрепление … церкви. Её правление войдёт в историю, как «Золотой век».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143372" y="3071811"/>
            <a:ext cx="335758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англиканской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Елизавета </a:t>
            </a:r>
            <a:r>
              <a:rPr lang="en-US" sz="3600" b="1" dirty="0" smtClean="0">
                <a:solidFill>
                  <a:srgbClr val="FF9933"/>
                </a:solidFill>
                <a:latin typeface="Arial" charset="0"/>
              </a:rPr>
              <a:t>I (1558-1603)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1946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9462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928934"/>
            <a:ext cx="3357586" cy="358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2"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58" y="285728"/>
            <a:ext cx="8532813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Путь преобразований этого общественно-политического учения 19 в.- это путь реформ, а ни в коем случае не революций.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929058" y="3286124"/>
            <a:ext cx="33575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 smtClean="0">
                <a:solidFill>
                  <a:srgbClr val="FF9933"/>
                </a:solidFill>
                <a:latin typeface="Arial" charset="0"/>
              </a:rPr>
              <a:t>Либерализм</a:t>
            </a:r>
            <a:endParaRPr lang="ru-RU" sz="40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28677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8678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286124"/>
            <a:ext cx="3143272" cy="3358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8"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85720" y="0"/>
            <a:ext cx="853281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 smtClean="0">
                <a:solidFill>
                  <a:srgbClr val="FFFF99"/>
                </a:solidFill>
                <a:latin typeface="Comic Sans MS" pitchFamily="66" charset="0"/>
              </a:rPr>
              <a:t>…- он построил первую железную дорогу. </a:t>
            </a:r>
            <a:endParaRPr lang="ru-RU" sz="44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143372" y="2285992"/>
            <a:ext cx="316865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Англичанин Джордж Стефенсон в 1825 г.                                  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      </a:t>
            </a:r>
          </a:p>
        </p:txBody>
      </p:sp>
      <p:sp>
        <p:nvSpPr>
          <p:cNvPr id="2970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9702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143116"/>
            <a:ext cx="3143272" cy="335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2"/>
                  </p:tgtEl>
                </p:cond>
              </p:nextCondLst>
            </p:seq>
          </p:childTnLst>
        </p:cTn>
      </p:par>
    </p:tnLst>
    <p:bldLst>
      <p:bldP spid="2969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0" y="0"/>
            <a:ext cx="896461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Её считали триумфом инженерно- строительной мысли и возвели в 1889 г. Не всем современникам она понравилась. 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143372" y="2643182"/>
            <a:ext cx="31686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Э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йфелева башня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      </a:t>
            </a:r>
          </a:p>
        </p:txBody>
      </p:sp>
      <p:sp>
        <p:nvSpPr>
          <p:cNvPr id="3072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0726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500305"/>
            <a:ext cx="2786082" cy="297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6"/>
                  </p:tgtEl>
                </p:cond>
              </p:nextCondLst>
            </p:seq>
          </p:childTnLst>
        </p:cTn>
      </p:par>
    </p:tnLst>
    <p:bldLst>
      <p:bldP spid="307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0" y="285728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Назовите «Три славных дня» Франции и их дату.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500430" y="1643050"/>
            <a:ext cx="392909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Июльская революция- 26-29 июля 1830 г. Карл </a:t>
            </a:r>
            <a:r>
              <a:rPr lang="en-US" sz="3600" b="1" dirty="0" smtClean="0">
                <a:solidFill>
                  <a:srgbClr val="FF9933"/>
                </a:solidFill>
                <a:latin typeface="Arial" charset="0"/>
              </a:rPr>
              <a:t>X</a:t>
            </a:r>
            <a:r>
              <a:rPr lang="uk-UA" sz="3600" b="1" dirty="0" smtClean="0">
                <a:solidFill>
                  <a:srgbClr val="FF9933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9933"/>
                </a:solidFill>
                <a:latin typeface="Arial" charset="0"/>
              </a:rPr>
              <a:t>д'Артуа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 отрёкся от трона и бежал в </a:t>
            </a: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А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нглию.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3174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1750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785926"/>
            <a:ext cx="3786214" cy="404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7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0"/>
                  </p:tgtEl>
                </p:cond>
              </p:nextCondLst>
            </p:seq>
          </p:childTnLst>
        </p:cTn>
      </p:par>
    </p:tnLst>
    <p:bldLst>
      <p:bldP spid="317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При ней Англия  становится «…». И её правление- это целая эпоха- ….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428992" y="2000240"/>
            <a:ext cx="4143404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«Мастерская мира»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Королева Виктория (1837-1901)- Викторианская эпоха</a:t>
            </a:r>
            <a:endParaRPr lang="ru-RU" sz="3200" b="1" dirty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      </a:t>
            </a:r>
          </a:p>
        </p:txBody>
      </p:sp>
      <p:sp>
        <p:nvSpPr>
          <p:cNvPr id="32773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2774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000240"/>
            <a:ext cx="3929090" cy="4198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7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4"/>
                  </p:tgtEl>
                </p:cond>
              </p:nextCondLst>
            </p:seq>
          </p:childTnLst>
        </p:cTn>
      </p:par>
    </p:tnLst>
    <p:bldLst>
      <p:bldP spid="327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 b="1" dirty="0" smtClean="0">
                <a:solidFill>
                  <a:srgbClr val="FFFF99"/>
                </a:solidFill>
                <a:latin typeface="Comic Sans MS" pitchFamily="66" charset="0"/>
              </a:rPr>
              <a:t>Назовите военно-политические блоки Первой мировой войны.</a:t>
            </a:r>
            <a:endParaRPr lang="ru-RU" sz="54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500430" y="2857496"/>
            <a:ext cx="400052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Антанта и Тройственный союз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      </a:t>
            </a:r>
          </a:p>
        </p:txBody>
      </p:sp>
      <p:sp>
        <p:nvSpPr>
          <p:cNvPr id="33797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3798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714620"/>
            <a:ext cx="3429024" cy="366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7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8"/>
                  </p:tgtEl>
                </p:cond>
              </p:nextCondLst>
            </p:seq>
          </p:childTnLst>
        </p:cTn>
      </p:par>
    </p:tnLst>
    <p:bldLst>
      <p:bldP spid="3379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0" y="142852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22 апреля 1915 г. впервые было применено … 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571868" y="1857364"/>
            <a:ext cx="33845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Химическое оружие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      </a:t>
            </a:r>
          </a:p>
        </p:txBody>
      </p:sp>
      <p:sp>
        <p:nvSpPr>
          <p:cNvPr id="3482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4822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928802"/>
            <a:ext cx="3000396" cy="320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8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2"/>
                  </p:tgtEl>
                </p:cond>
              </p:nextCondLst>
            </p:seq>
          </p:childTnLst>
        </p:cTn>
      </p:par>
    </p:tnLst>
    <p:bldLst>
      <p:bldP spid="348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42844" y="0"/>
            <a:ext cx="8713787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Деньги на восстановление оккупированных Германией территорий после Первой мировой войны по Версальскому договору- … 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929058" y="3429000"/>
            <a:ext cx="33845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репарации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      </a:t>
            </a:r>
          </a:p>
        </p:txBody>
      </p:sp>
      <p:sp>
        <p:nvSpPr>
          <p:cNvPr id="3584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5846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500438"/>
            <a:ext cx="2643206" cy="282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8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6"/>
                  </p:tgtEl>
                </p:cond>
              </p:nextCondLst>
            </p:seq>
          </p:childTnLst>
        </p:cTn>
      </p:par>
    </p:tnLst>
    <p:bldLst>
      <p:bldP spid="358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0" y="214290"/>
            <a:ext cx="88201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Ещё он назывался «Великая депрессия».</a:t>
            </a:r>
          </a:p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Что это и когда это было? 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929058" y="2571744"/>
            <a:ext cx="378621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Мировой экономический кризис 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(1929-1933)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FF9933"/>
                </a:solidFill>
                <a:latin typeface="Arial" charset="0"/>
              </a:rPr>
              <a:t>          </a:t>
            </a:r>
          </a:p>
        </p:txBody>
      </p:sp>
      <p:sp>
        <p:nvSpPr>
          <p:cNvPr id="3686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6870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571744"/>
            <a:ext cx="3786214" cy="404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0"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214290"/>
            <a:ext cx="889317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 Вождь- … </a:t>
            </a:r>
          </a:p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«Третьей империи»- ….</a:t>
            </a:r>
          </a:p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Его книга- ….  Кто он?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428860" y="2786058"/>
            <a:ext cx="535785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Фюрер 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«Третий рейх»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«Майн </a:t>
            </a:r>
            <a:r>
              <a:rPr lang="ru-RU" sz="3600" b="1" dirty="0" err="1" smtClean="0">
                <a:solidFill>
                  <a:srgbClr val="FF9933"/>
                </a:solidFill>
                <a:latin typeface="Arial" charset="0"/>
              </a:rPr>
              <a:t>кампф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»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Адольф Гитлер (</a:t>
            </a:r>
            <a:r>
              <a:rPr lang="ru-RU" sz="3600" b="1" dirty="0" err="1" smtClean="0">
                <a:solidFill>
                  <a:srgbClr val="FF9933"/>
                </a:solidFill>
                <a:latin typeface="Arial" charset="0"/>
              </a:rPr>
              <a:t>Шикльгрубер</a:t>
            </a: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)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37893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7894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714620"/>
            <a:ext cx="3714776" cy="381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4"/>
                  </p:tgtEl>
                </p:cond>
              </p:nextCondLst>
            </p:seq>
          </p:childTnLst>
        </p:cTn>
      </p:par>
    </p:tnLst>
    <p:bldLst>
      <p:bldP spid="3789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0" y="357166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solidFill>
                  <a:srgbClr val="FFFF99"/>
                </a:solidFill>
                <a:latin typeface="Comic Sans MS" pitchFamily="66" charset="0"/>
              </a:rPr>
              <a:t>«Слава тебе, …, приходящий,</a:t>
            </a:r>
            <a:r>
              <a:rPr lang="ru-RU" sz="3600" b="1" dirty="0">
                <a:solidFill>
                  <a:srgbClr val="FFFF99"/>
                </a:solidFill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rgbClr val="FFFF99"/>
                </a:solidFill>
                <a:latin typeface="Comic Sans MS" pitchFamily="66" charset="0"/>
              </a:rPr>
              <a:t>чтобы оживить Египет! Орошающий землю, владыка рыб и птиц, творец зерна и травы для скота.» Кому это посвящается? И кто говорил?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643306" y="3286124"/>
            <a:ext cx="421484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Нилу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Хвалебные песни египтян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43013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6084888" y="1412875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800">
              <a:latin typeface="Arial" charset="0"/>
            </a:endParaRPr>
          </a:p>
        </p:txBody>
      </p:sp>
      <p:pic>
        <p:nvPicPr>
          <p:cNvPr id="43018" name="Picture 10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143248"/>
            <a:ext cx="3500462" cy="335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0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8"/>
                  </p:tgtEl>
                </p:cond>
              </p:nextCondLst>
            </p:seq>
          </p:childTnLst>
        </p:cTn>
      </p:par>
    </p:tnLst>
    <p:bldLst>
      <p:bldP spid="430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«Что такое буква? Страж истории. Что такое слово? Изменник души. Что рождает слово? Язык.…» Кому принадлежит эта фраза?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4071934" y="2643182"/>
            <a:ext cx="257176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F9933"/>
                </a:solidFill>
                <a:latin typeface="Arial" charset="0"/>
              </a:rPr>
              <a:t>Учёному монаху </a:t>
            </a:r>
            <a:r>
              <a:rPr lang="ru-RU" sz="2800" b="1" dirty="0" err="1" smtClean="0">
                <a:solidFill>
                  <a:srgbClr val="FF9933"/>
                </a:solidFill>
                <a:latin typeface="Arial" charset="0"/>
              </a:rPr>
              <a:t>Алкуину</a:t>
            </a:r>
            <a:r>
              <a:rPr lang="ru-RU" sz="2800" b="1" dirty="0" smtClean="0">
                <a:solidFill>
                  <a:srgbClr val="FF9933"/>
                </a:solidFill>
                <a:latin typeface="Arial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F9933"/>
                </a:solidFill>
                <a:latin typeface="Arial" charset="0"/>
              </a:rPr>
              <a:t>(</a:t>
            </a:r>
            <a:r>
              <a:rPr lang="ru-RU" sz="2800" b="1" dirty="0" err="1" smtClean="0">
                <a:solidFill>
                  <a:srgbClr val="FF9933"/>
                </a:solidFill>
                <a:latin typeface="Arial" charset="0"/>
              </a:rPr>
              <a:t>нач</a:t>
            </a:r>
            <a:r>
              <a:rPr lang="ru-RU" sz="2800" b="1" dirty="0" smtClean="0">
                <a:solidFill>
                  <a:srgbClr val="FF9933"/>
                </a:solidFill>
                <a:latin typeface="Arial" charset="0"/>
              </a:rPr>
              <a:t> 9 в.)</a:t>
            </a:r>
            <a:endParaRPr lang="ru-RU" sz="28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44037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4038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643182"/>
            <a:ext cx="2214578" cy="236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8"/>
                  </p:tgtEl>
                </p:cond>
              </p:nextCondLst>
            </p:seq>
          </p:childTnLst>
        </p:cTn>
      </p:par>
    </p:tnLst>
    <p:bldLst>
      <p:bldP spid="440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0" y="0"/>
            <a:ext cx="8964613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600" b="1" dirty="0" smtClean="0">
                <a:solidFill>
                  <a:srgbClr val="FFFF99"/>
                </a:solidFill>
                <a:latin typeface="Comic Sans MS" pitchFamily="66" charset="0"/>
              </a:rPr>
              <a:t>«Какое чудо природы человек!»</a:t>
            </a:r>
            <a:endParaRPr lang="ru-RU" sz="66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571868" y="2000240"/>
            <a:ext cx="33845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Уильям Шекспир (1564-1616)- английский поэт и драматург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4506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5062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143116"/>
            <a:ext cx="3071834" cy="328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62"/>
                  </p:tgtEl>
                </p:cond>
              </p:nextCondLst>
            </p:seq>
          </p:childTnLst>
        </p:cTn>
      </p:par>
    </p:tnLst>
    <p:bldLst>
      <p:bldP spid="4505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0" y="142852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«Бог вручил мне эту корону!» Назовите того, кто это сказал и при каких событиях.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786182" y="2071678"/>
            <a:ext cx="338455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Наполеон Бонапарт , в мае 1805 г. 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На коронации в Милане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4608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6086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071678"/>
            <a:ext cx="3429024" cy="366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0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086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142844" y="0"/>
            <a:ext cx="856932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800" b="1" dirty="0" smtClean="0">
                <a:solidFill>
                  <a:srgbClr val="FFFF99"/>
                </a:solidFill>
                <a:latin typeface="Comic Sans MS" pitchFamily="66" charset="0"/>
              </a:rPr>
              <a:t>«Если я буду плохим президентом США, то я буду последним их президентом»</a:t>
            </a:r>
            <a:endParaRPr lang="ru-RU" sz="48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643306" y="3357562"/>
            <a:ext cx="40322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9933"/>
                </a:solidFill>
                <a:latin typeface="Arial" charset="0"/>
              </a:rPr>
              <a:t>Франклин Делано Рузвельт </a:t>
            </a: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4710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4067175" y="1484313"/>
            <a:ext cx="936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>
              <a:solidFill>
                <a:srgbClr val="FFFF99"/>
              </a:solidFill>
              <a:latin typeface="Comic Sans MS" pitchFamily="66" charset="0"/>
            </a:endParaRPr>
          </a:p>
        </p:txBody>
      </p:sp>
      <p:pic>
        <p:nvPicPr>
          <p:cNvPr id="47119" name="Picture 15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357562"/>
            <a:ext cx="2857520" cy="305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9"/>
                  </p:tgtEl>
                </p:cond>
              </p:nextCondLst>
            </p:seq>
          </p:childTnLst>
        </p:cTn>
      </p:par>
    </p:tnLst>
    <p:bldLst>
      <p:bldP spid="4710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214282" y="214290"/>
            <a:ext cx="86423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Назовите это произведение византийской архитектуры в Константинополе. 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5500694" y="2285992"/>
            <a:ext cx="33845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F9933"/>
                </a:solidFill>
                <a:latin typeface="Arial" charset="0"/>
              </a:rPr>
              <a:t>Храм Святой Софии</a:t>
            </a:r>
            <a:endParaRPr lang="ru-RU" sz="28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48133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8134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285992"/>
            <a:ext cx="2571768" cy="27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285992"/>
            <a:ext cx="523875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13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85720" y="214290"/>
            <a:ext cx="85693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Автопортрет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4929190" y="2214554"/>
            <a:ext cx="33845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Леонардо да Винчи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 (1452-1519) </a:t>
            </a:r>
            <a:endParaRPr lang="ru-RU" sz="32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49157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9158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714488"/>
            <a:ext cx="2857520" cy="305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1428736"/>
            <a:ext cx="3214710" cy="4852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58"/>
                  </p:tgtEl>
                </p:cond>
              </p:nextCondLst>
            </p:seq>
          </p:childTnLst>
        </p:cTn>
      </p:par>
    </p:tnLst>
    <p:bldLst>
      <p:bldP spid="4915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14282" y="0"/>
            <a:ext cx="87137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Благодаря названию картины этого художника появилось направление в живописи.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5429256" y="1857364"/>
            <a:ext cx="350043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err="1" smtClean="0">
                <a:solidFill>
                  <a:srgbClr val="FF9933"/>
                </a:solidFill>
                <a:latin typeface="Arial" charset="0"/>
              </a:rPr>
              <a:t>ИмпрессионизмКлод</a:t>
            </a: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 Моне «Впечатление. Восход солнца» (1873 г.) </a:t>
            </a:r>
          </a:p>
          <a:p>
            <a:pPr>
              <a:spcBef>
                <a:spcPct val="50000"/>
              </a:spcBef>
            </a:pPr>
            <a:r>
              <a:rPr lang="ru-RU" sz="3200" b="1" u="sng" dirty="0" smtClean="0">
                <a:solidFill>
                  <a:srgbClr val="FF9933"/>
                </a:solidFill>
                <a:latin typeface="Arial" charset="0"/>
              </a:rPr>
              <a:t>Впечатление </a:t>
            </a: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по-французски </a:t>
            </a:r>
            <a:r>
              <a:rPr lang="en-US" sz="3200" b="1" u="sng" dirty="0" smtClean="0">
                <a:solidFill>
                  <a:srgbClr val="FF9933"/>
                </a:solidFill>
                <a:latin typeface="Arial" charset="0"/>
              </a:rPr>
              <a:t>impression</a:t>
            </a:r>
            <a:endParaRPr lang="ru-RU" sz="3200" b="1" u="sng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5018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0182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000240"/>
            <a:ext cx="354340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00240"/>
            <a:ext cx="5350889" cy="414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2"/>
                  </p:tgtEl>
                </p:cond>
              </p:nextCondLst>
            </p:seq>
          </p:childTnLst>
        </p:cTn>
      </p:par>
    </p:tnLst>
    <p:bldLst>
      <p:bldP spid="5017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857364"/>
            <a:ext cx="3228354" cy="287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214282" y="0"/>
            <a:ext cx="85328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Символ демократической партии США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286116" y="1643050"/>
            <a:ext cx="5607059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err="1" smtClean="0">
                <a:solidFill>
                  <a:srgbClr val="FF9933"/>
                </a:solidFill>
                <a:latin typeface="Arial" charset="0"/>
              </a:rPr>
              <a:t>Осёл</a:t>
            </a:r>
            <a:endParaRPr lang="ru-RU" sz="3600" b="1" dirty="0" smtClean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ru-RU" sz="3600" b="1" dirty="0" smtClean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ru-RU" sz="3600" b="1" dirty="0" smtClean="0">
              <a:solidFill>
                <a:srgbClr val="FF9933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ru-RU" sz="36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5120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1206" name="Picture 6" descr="watermark_300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1428736"/>
            <a:ext cx="4786346" cy="511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06"/>
                  </p:tgtEl>
                </p:cond>
              </p:nextCondLst>
            </p:seq>
          </p:childTnLst>
        </p:cTn>
      </p:par>
    </p:tnLst>
    <p:bldLst>
      <p:bldP spid="5120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142844" y="0"/>
            <a:ext cx="85328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rgbClr val="FFFF99"/>
                </a:solidFill>
                <a:latin typeface="Comic Sans MS" pitchFamily="66" charset="0"/>
              </a:rPr>
              <a:t>Назовите семь свободных искусств и «царицу наук» при Карле Великом.</a:t>
            </a:r>
            <a:endParaRPr lang="ru-RU" sz="4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2786050" y="1928802"/>
            <a:ext cx="521497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Тривиум: грамматика, риторика, диалектика.</a:t>
            </a:r>
          </a:p>
          <a:p>
            <a:pPr algn="ctr">
              <a:spcBef>
                <a:spcPct val="50000"/>
              </a:spcBef>
            </a:pPr>
            <a:r>
              <a:rPr lang="ru-RU" sz="3200" b="1" dirty="0" err="1" smtClean="0">
                <a:solidFill>
                  <a:srgbClr val="FF9933"/>
                </a:solidFill>
                <a:latin typeface="Arial" charset="0"/>
              </a:rPr>
              <a:t>Квадриум</a:t>
            </a: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: арифметика, геометрия, астрономия, музыка. </a:t>
            </a:r>
          </a:p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FF9933"/>
                </a:solidFill>
                <a:latin typeface="Arial" charset="0"/>
              </a:rPr>
              <a:t>Богословие – «царица наук». </a:t>
            </a:r>
            <a:endParaRPr lang="ru-RU" sz="3200" b="1" dirty="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5222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720725" cy="538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2230" name="Picture 6" descr="watermark_300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857364"/>
            <a:ext cx="4929222" cy="465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2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230"/>
                  </p:tgtEl>
                </p:cond>
              </p:nextCondLst>
            </p:seq>
          </p:childTnLst>
        </p:cTn>
      </p:par>
    </p:tnLst>
    <p:bldLst>
      <p:bldP spid="522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8" name="Picture 6" descr="img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35885">
            <a:off x="1897063" y="820738"/>
            <a:ext cx="5410200" cy="4391025"/>
          </a:xfrm>
          <a:prstGeom prst="rect">
            <a:avLst/>
          </a:prstGeom>
          <a:solidFill>
            <a:srgbClr val="B7E9B5"/>
          </a:solidFill>
          <a:ln w="0">
            <a:noFill/>
            <a:miter lim="800000"/>
            <a:headEnd/>
            <a:tailEnd/>
          </a:ln>
        </p:spPr>
      </p:pic>
      <p:sp>
        <p:nvSpPr>
          <p:cNvPr id="59407" name="AutoShape 15"/>
          <p:cNvSpPr>
            <a:spLocks noChangeArrowheads="1"/>
          </p:cNvSpPr>
          <p:nvPr/>
        </p:nvSpPr>
        <p:spPr bwMode="auto">
          <a:xfrm>
            <a:off x="7740650" y="476250"/>
            <a:ext cx="647700" cy="576263"/>
          </a:xfrm>
          <a:prstGeom prst="irregularSeal1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08" name="AutoShape 16"/>
          <p:cNvSpPr>
            <a:spLocks noChangeArrowheads="1"/>
          </p:cNvSpPr>
          <p:nvPr/>
        </p:nvSpPr>
        <p:spPr bwMode="auto">
          <a:xfrm>
            <a:off x="8316913" y="1412875"/>
            <a:ext cx="647700" cy="576263"/>
          </a:xfrm>
          <a:prstGeom prst="irregularSeal1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09" name="AutoShape 17"/>
          <p:cNvSpPr>
            <a:spLocks noChangeArrowheads="1"/>
          </p:cNvSpPr>
          <p:nvPr/>
        </p:nvSpPr>
        <p:spPr bwMode="auto">
          <a:xfrm>
            <a:off x="8496300" y="476250"/>
            <a:ext cx="647700" cy="576263"/>
          </a:xfrm>
          <a:prstGeom prst="irregularSeal1">
            <a:avLst/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0" name="AutoShape 18"/>
          <p:cNvSpPr>
            <a:spLocks noChangeArrowheads="1"/>
          </p:cNvSpPr>
          <p:nvPr/>
        </p:nvSpPr>
        <p:spPr bwMode="auto">
          <a:xfrm>
            <a:off x="7524750" y="1125538"/>
            <a:ext cx="647700" cy="576262"/>
          </a:xfrm>
          <a:prstGeom prst="irregularSeal1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1" name="AutoShape 19"/>
          <p:cNvSpPr>
            <a:spLocks noChangeArrowheads="1"/>
          </p:cNvSpPr>
          <p:nvPr/>
        </p:nvSpPr>
        <p:spPr bwMode="auto">
          <a:xfrm>
            <a:off x="8496300" y="2565400"/>
            <a:ext cx="647700" cy="576263"/>
          </a:xfrm>
          <a:prstGeom prst="irregularSeal1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2" name="AutoShape 20"/>
          <p:cNvSpPr>
            <a:spLocks noChangeArrowheads="1"/>
          </p:cNvSpPr>
          <p:nvPr/>
        </p:nvSpPr>
        <p:spPr bwMode="auto">
          <a:xfrm>
            <a:off x="7524750" y="2060575"/>
            <a:ext cx="647700" cy="576263"/>
          </a:xfrm>
          <a:prstGeom prst="irregularSeal1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3" name="AutoShape 21"/>
          <p:cNvSpPr>
            <a:spLocks noChangeArrowheads="1"/>
          </p:cNvSpPr>
          <p:nvPr/>
        </p:nvSpPr>
        <p:spPr bwMode="auto">
          <a:xfrm>
            <a:off x="0" y="404813"/>
            <a:ext cx="647700" cy="576262"/>
          </a:xfrm>
          <a:prstGeom prst="irregularSeal1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4" name="AutoShape 22"/>
          <p:cNvSpPr>
            <a:spLocks noChangeArrowheads="1"/>
          </p:cNvSpPr>
          <p:nvPr/>
        </p:nvSpPr>
        <p:spPr bwMode="auto">
          <a:xfrm>
            <a:off x="0" y="1628775"/>
            <a:ext cx="647700" cy="576263"/>
          </a:xfrm>
          <a:prstGeom prst="irregularSeal1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6" name="AutoShape 24"/>
          <p:cNvSpPr>
            <a:spLocks noChangeArrowheads="1"/>
          </p:cNvSpPr>
          <p:nvPr/>
        </p:nvSpPr>
        <p:spPr bwMode="auto">
          <a:xfrm>
            <a:off x="1042988" y="1196975"/>
            <a:ext cx="647700" cy="576263"/>
          </a:xfrm>
          <a:prstGeom prst="irregularSeal1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7" name="AutoShape 25"/>
          <p:cNvSpPr>
            <a:spLocks noChangeArrowheads="1"/>
          </p:cNvSpPr>
          <p:nvPr/>
        </p:nvSpPr>
        <p:spPr bwMode="auto">
          <a:xfrm>
            <a:off x="1763713" y="5734050"/>
            <a:ext cx="647700" cy="576263"/>
          </a:xfrm>
          <a:prstGeom prst="irregularSeal1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8" name="AutoShape 26"/>
          <p:cNvSpPr>
            <a:spLocks noChangeArrowheads="1"/>
          </p:cNvSpPr>
          <p:nvPr/>
        </p:nvSpPr>
        <p:spPr bwMode="auto">
          <a:xfrm>
            <a:off x="7451725" y="4652963"/>
            <a:ext cx="647700" cy="576262"/>
          </a:xfrm>
          <a:prstGeom prst="irregularSeal1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19" name="AutoShape 27"/>
          <p:cNvSpPr>
            <a:spLocks noChangeArrowheads="1"/>
          </p:cNvSpPr>
          <p:nvPr/>
        </p:nvSpPr>
        <p:spPr bwMode="auto">
          <a:xfrm>
            <a:off x="1331913" y="188913"/>
            <a:ext cx="647700" cy="576262"/>
          </a:xfrm>
          <a:prstGeom prst="irregularSeal1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20" name="AutoShape 28"/>
          <p:cNvSpPr>
            <a:spLocks noChangeArrowheads="1"/>
          </p:cNvSpPr>
          <p:nvPr/>
        </p:nvSpPr>
        <p:spPr bwMode="auto">
          <a:xfrm>
            <a:off x="1187450" y="1916113"/>
            <a:ext cx="647700" cy="576262"/>
          </a:xfrm>
          <a:prstGeom prst="irregularSeal1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23" name="AutoShape 31"/>
          <p:cNvSpPr>
            <a:spLocks noChangeArrowheads="1"/>
          </p:cNvSpPr>
          <p:nvPr/>
        </p:nvSpPr>
        <p:spPr bwMode="auto">
          <a:xfrm>
            <a:off x="1331913" y="4724400"/>
            <a:ext cx="647700" cy="576263"/>
          </a:xfrm>
          <a:prstGeom prst="irregularSeal1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24" name="AutoShape 32"/>
          <p:cNvSpPr>
            <a:spLocks noChangeArrowheads="1"/>
          </p:cNvSpPr>
          <p:nvPr/>
        </p:nvSpPr>
        <p:spPr bwMode="auto">
          <a:xfrm>
            <a:off x="2627313" y="5229225"/>
            <a:ext cx="647700" cy="576263"/>
          </a:xfrm>
          <a:prstGeom prst="irregularSeal1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25" name="AutoShape 33"/>
          <p:cNvSpPr>
            <a:spLocks noChangeArrowheads="1"/>
          </p:cNvSpPr>
          <p:nvPr/>
        </p:nvSpPr>
        <p:spPr bwMode="auto">
          <a:xfrm>
            <a:off x="611188" y="5516563"/>
            <a:ext cx="647700" cy="576262"/>
          </a:xfrm>
          <a:prstGeom prst="irregularSeal1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26" name="AutoShape 34"/>
          <p:cNvSpPr>
            <a:spLocks noChangeArrowheads="1"/>
          </p:cNvSpPr>
          <p:nvPr/>
        </p:nvSpPr>
        <p:spPr bwMode="auto">
          <a:xfrm>
            <a:off x="7885113" y="5805488"/>
            <a:ext cx="647700" cy="576262"/>
          </a:xfrm>
          <a:prstGeom prst="irregularSeal1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27" name="AutoShape 35"/>
          <p:cNvSpPr>
            <a:spLocks noChangeArrowheads="1"/>
          </p:cNvSpPr>
          <p:nvPr/>
        </p:nvSpPr>
        <p:spPr bwMode="auto">
          <a:xfrm>
            <a:off x="8316913" y="5013325"/>
            <a:ext cx="647700" cy="576263"/>
          </a:xfrm>
          <a:prstGeom prst="irregularSeal1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28" name="AutoShape 36"/>
          <p:cNvSpPr>
            <a:spLocks noChangeArrowheads="1"/>
          </p:cNvSpPr>
          <p:nvPr/>
        </p:nvSpPr>
        <p:spPr bwMode="auto">
          <a:xfrm>
            <a:off x="250825" y="4581525"/>
            <a:ext cx="647700" cy="576263"/>
          </a:xfrm>
          <a:prstGeom prst="irregularSeal1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29" name="AutoShape 37"/>
          <p:cNvSpPr>
            <a:spLocks noChangeArrowheads="1"/>
          </p:cNvSpPr>
          <p:nvPr/>
        </p:nvSpPr>
        <p:spPr bwMode="auto">
          <a:xfrm>
            <a:off x="6948488" y="5373688"/>
            <a:ext cx="647700" cy="576262"/>
          </a:xfrm>
          <a:prstGeom prst="irregularSeal1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навес">
  <a:themeElements>
    <a:clrScheme name="Занавес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1434</TotalTime>
  <Words>816</Words>
  <Application>Microsoft Office PowerPoint</Application>
  <PresentationFormat>Экран (4:3)</PresentationFormat>
  <Paragraphs>151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Занавес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Алексей Суворов</cp:lastModifiedBy>
  <cp:revision>144</cp:revision>
  <dcterms:created xsi:type="dcterms:W3CDTF">2009-10-22T11:05:39Z</dcterms:created>
  <dcterms:modified xsi:type="dcterms:W3CDTF">2011-11-17T13:14:53Z</dcterms:modified>
</cp:coreProperties>
</file>