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0" r:id="rId5"/>
    <p:sldId id="258" r:id="rId6"/>
    <p:sldId id="257" r:id="rId7"/>
    <p:sldId id="262" r:id="rId8"/>
    <p:sldId id="263" r:id="rId9"/>
    <p:sldId id="285" r:id="rId10"/>
    <p:sldId id="265" r:id="rId11"/>
    <p:sldId id="266" r:id="rId12"/>
    <p:sldId id="267" r:id="rId13"/>
    <p:sldId id="264" r:id="rId14"/>
    <p:sldId id="280" r:id="rId15"/>
    <p:sldId id="268" r:id="rId16"/>
    <p:sldId id="281" r:id="rId17"/>
    <p:sldId id="278" r:id="rId18"/>
    <p:sldId id="276" r:id="rId19"/>
    <p:sldId id="277" r:id="rId20"/>
    <p:sldId id="283" r:id="rId21"/>
    <p:sldId id="290" r:id="rId22"/>
    <p:sldId id="289" r:id="rId23"/>
    <p:sldId id="292" r:id="rId24"/>
    <p:sldId id="291" r:id="rId25"/>
    <p:sldId id="29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44CF-D561-421A-B300-91FEFF58607A}" type="datetimeFigureOut">
              <a:rPr lang="ru-RU" smtClean="0"/>
              <a:t>21.12.2011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4CA-49F2-46D2-BE05-FD092A296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892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44CF-D561-421A-B300-91FEFF58607A}" type="datetimeFigureOut">
              <a:rPr lang="ru-RU" smtClean="0"/>
              <a:t>21.12.2011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4CA-49F2-46D2-BE05-FD092A296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634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44CF-D561-421A-B300-91FEFF58607A}" type="datetimeFigureOut">
              <a:rPr lang="ru-RU" smtClean="0"/>
              <a:t>21.12.2011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4CA-49F2-46D2-BE05-FD092A296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138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44CF-D561-421A-B300-91FEFF58607A}" type="datetimeFigureOut">
              <a:rPr lang="ru-RU" smtClean="0"/>
              <a:t>21.12.2011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4CA-49F2-46D2-BE05-FD092A296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90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44CF-D561-421A-B300-91FEFF58607A}" type="datetimeFigureOut">
              <a:rPr lang="ru-RU" smtClean="0"/>
              <a:t>21.12.2011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4CA-49F2-46D2-BE05-FD092A296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55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44CF-D561-421A-B300-91FEFF58607A}" type="datetimeFigureOut">
              <a:rPr lang="ru-RU" smtClean="0"/>
              <a:t>21.12.2011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4CA-49F2-46D2-BE05-FD092A296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961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44CF-D561-421A-B300-91FEFF58607A}" type="datetimeFigureOut">
              <a:rPr lang="ru-RU" smtClean="0"/>
              <a:t>21.12.2011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4CA-49F2-46D2-BE05-FD092A296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597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44CF-D561-421A-B300-91FEFF58607A}" type="datetimeFigureOut">
              <a:rPr lang="ru-RU" smtClean="0"/>
              <a:t>21.12.2011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4CA-49F2-46D2-BE05-FD092A296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103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44CF-D561-421A-B300-91FEFF58607A}" type="datetimeFigureOut">
              <a:rPr lang="ru-RU" smtClean="0"/>
              <a:t>21.12.2011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4CA-49F2-46D2-BE05-FD092A296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410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44CF-D561-421A-B300-91FEFF58607A}" type="datetimeFigureOut">
              <a:rPr lang="ru-RU" smtClean="0"/>
              <a:t>21.12.2011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4CA-49F2-46D2-BE05-FD092A296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768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44CF-D561-421A-B300-91FEFF58607A}" type="datetimeFigureOut">
              <a:rPr lang="ru-RU" smtClean="0"/>
              <a:t>21.12.2011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4CA-49F2-46D2-BE05-FD092A296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256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944CF-D561-421A-B300-91FEFF58607A}" type="datetimeFigureOut">
              <a:rPr lang="ru-RU" smtClean="0"/>
              <a:t>21.12.2011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184CA-49F2-46D2-BE05-FD092A296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434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1700808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 Викторина</a:t>
            </a:r>
            <a:endParaRPr lang="ru-RU" sz="9600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43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548680"/>
            <a:ext cx="78488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i="1" dirty="0" smtClean="0"/>
              <a:t>1 команда</a:t>
            </a:r>
            <a:endParaRPr lang="ru-RU" sz="66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1674911"/>
            <a:ext cx="69127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i="1" dirty="0" smtClean="0">
                <a:solidFill>
                  <a:srgbClr val="FF0000"/>
                </a:solidFill>
                <a:latin typeface="Monotype Corsiva" pitchFamily="66" charset="0"/>
              </a:rPr>
              <a:t>«Молодцы».</a:t>
            </a:r>
            <a:endParaRPr lang="ru-RU" sz="6000" b="1" i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2690574"/>
            <a:ext cx="82089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i="1" dirty="0" smtClean="0"/>
              <a:t>2 команда</a:t>
            </a:r>
            <a:endParaRPr lang="ru-RU" sz="66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4005064"/>
            <a:ext cx="6552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i="1" dirty="0" smtClean="0">
                <a:solidFill>
                  <a:srgbClr val="FF0000"/>
                </a:solidFill>
                <a:latin typeface="Monotype Corsiva" pitchFamily="66" charset="0"/>
              </a:rPr>
              <a:t>«Удальцы»</a:t>
            </a:r>
            <a:endParaRPr lang="ru-RU" sz="6000" b="1" i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6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404664"/>
            <a:ext cx="87129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1. Все аквариумные растения  иногда неправильно называют водорослями. Почему? </a:t>
            </a:r>
            <a:endParaRPr lang="ru-RU" sz="4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2204864"/>
            <a:ext cx="76328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Среди них много цветковых растений, которые цветут очень редко.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5467295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b="1" i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aqualog.ru/uploads/images/c/9/5/d/106/d8114789c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573016"/>
            <a:ext cx="364958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25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1" y="1889760"/>
            <a:ext cx="903649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http://www.midas-a.ru/wp-content/uploads/2010/01/48916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80928"/>
            <a:ext cx="5715000" cy="380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9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332656"/>
            <a:ext cx="8568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3. Давным-давно из этой рыбы в Китае вывели золотую рыбку.</a:t>
            </a:r>
            <a:endParaRPr lang="ru-RU" sz="4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9888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 Карась.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pic>
        <p:nvPicPr>
          <p:cNvPr id="3076" name="Picture 4" descr="http://forumimage.ru/uploads/20101214/129233316881009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592" y="2724582"/>
            <a:ext cx="4876800" cy="347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24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260648"/>
            <a:ext cx="88924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4. Какую пользу приносят улитки-катушки?</a:t>
            </a:r>
            <a:endParaRPr lang="ru-RU" sz="4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584087"/>
            <a:ext cx="7776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Они счищают водоросли со стекла аквариума.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http://aquaplantfish.narod.ru/mollusk/katushka/katushk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284984"/>
            <a:ext cx="4896544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42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476672"/>
            <a:ext cx="7992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4.Почему в аквариумах редко содержат раков и черепах?</a:t>
            </a:r>
            <a:endParaRPr lang="ru-RU" sz="4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2204864"/>
            <a:ext cx="8856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Они поедают рыб, часто подгрызают и вырывают растения.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http://thumbs.dreamstime.com/thumblarge_252/12065707678Vn7q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91" y="3933056"/>
            <a:ext cx="381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aqualog.ru/uploads/images/2/e/e/c/106/02257cb03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3933056"/>
            <a:ext cx="4212468" cy="254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041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9552" y="476672"/>
            <a:ext cx="7488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5.Какие теплолюбивые рыбки наиболее популярны?</a:t>
            </a:r>
            <a:endParaRPr lang="ru-RU" sz="40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2204864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Гуппи и меченосцы.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pic>
        <p:nvPicPr>
          <p:cNvPr id="6148" name="Picture 4" descr="http://zooclub.ru/fotogal/aqua/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76" y="3434760"/>
            <a:ext cx="35242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aqua-room.com/wp-content/uploads/2011/04/mechenose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34760"/>
            <a:ext cx="3577580" cy="266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97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/>
              <a:t>6.Перечислите обитателей аквариума.</a:t>
            </a:r>
            <a:endParaRPr lang="ru-RU" sz="3600" b="1" i="1" dirty="0"/>
          </a:p>
        </p:txBody>
      </p:sp>
      <p:pic>
        <p:nvPicPr>
          <p:cNvPr id="15362" name="Picture 2" descr="http://www.aquafanat.com.ua/uploads/pages/pages-ajn32eMFSr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2985"/>
            <a:ext cx="2880320" cy="267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4239013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      </a:t>
            </a:r>
            <a:r>
              <a:rPr lang="ru-RU" sz="2800" b="1" i="1" dirty="0" err="1" smtClean="0"/>
              <a:t>барбус</a:t>
            </a:r>
            <a:endParaRPr lang="ru-RU" sz="2800" b="1" i="1" dirty="0"/>
          </a:p>
        </p:txBody>
      </p:sp>
      <p:pic>
        <p:nvPicPr>
          <p:cNvPr id="15364" name="Picture 4" descr="http://www.aquariumhome.ru/images/content/fish/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910332"/>
            <a:ext cx="2952328" cy="259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96136" y="3545200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       </a:t>
            </a:r>
            <a:r>
              <a:rPr lang="ru-RU" sz="2800" b="1" i="1" dirty="0" err="1" smtClean="0"/>
              <a:t>скалярия</a:t>
            </a:r>
            <a:endParaRPr lang="ru-RU" sz="2800" b="1" i="1" dirty="0"/>
          </a:p>
        </p:txBody>
      </p:sp>
      <p:pic>
        <p:nvPicPr>
          <p:cNvPr id="15366" name="Picture 6" descr="http://aquadomik.ru/wp-content/uploads/2009/11/trichogaster-leer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239013"/>
            <a:ext cx="3168352" cy="243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84168" y="486916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err="1" smtClean="0"/>
              <a:t>гурами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397675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www.mtdesign.ru/wp-content/uploads/2009/08/6d24af84f6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0425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 стрелкой 2"/>
          <p:cNvCxnSpPr/>
          <p:nvPr/>
        </p:nvCxnSpPr>
        <p:spPr>
          <a:xfrm flipV="1">
            <a:off x="1152128" y="2204864"/>
            <a:ext cx="2267744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1835696" y="1556792"/>
            <a:ext cx="2088232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63888" y="2060848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стебель</a:t>
            </a:r>
            <a:endParaRPr lang="ru-RU" sz="28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067944" y="1340768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лист</a:t>
            </a:r>
            <a:endParaRPr lang="ru-RU" sz="2800" b="1" i="1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1835696" y="620688"/>
            <a:ext cx="2088232" cy="2160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67944" y="33265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цветок</a:t>
            </a:r>
            <a:endParaRPr lang="ru-RU" sz="2800" b="1" i="1" dirty="0"/>
          </a:p>
        </p:txBody>
      </p:sp>
      <p:pic>
        <p:nvPicPr>
          <p:cNvPr id="8196" name="Picture 4" descr="http://www.help-rus-student.ru/pictures/14/509_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048000"/>
            <a:ext cx="2809176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thumbs.dreamstime.com/thumblarge_396/1241703859R0eNz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61048"/>
            <a:ext cx="295232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54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702842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i="1" dirty="0" smtClean="0">
                <a:solidFill>
                  <a:srgbClr val="FF0000"/>
                </a:solidFill>
              </a:rPr>
              <a:t>Как устроено</a:t>
            </a:r>
          </a:p>
          <a:p>
            <a:r>
              <a:rPr lang="ru-RU" sz="7200" b="1" i="1" dirty="0">
                <a:solidFill>
                  <a:srgbClr val="FF0000"/>
                </a:solidFill>
              </a:rPr>
              <a:t> </a:t>
            </a:r>
            <a:r>
              <a:rPr lang="ru-RU" sz="7200" b="1" i="1" dirty="0" smtClean="0">
                <a:solidFill>
                  <a:srgbClr val="FF0000"/>
                </a:solidFill>
              </a:rPr>
              <a:t>              растение?</a:t>
            </a:r>
            <a:endParaRPr lang="ru-RU" sz="7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63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260648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Какую роль в экосистеме играют производители?</a:t>
            </a:r>
            <a:endParaRPr lang="ru-RU" sz="28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052736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Они снабжают всех обитателей Земли пищей и кислородом.</a:t>
            </a:r>
            <a:endParaRPr lang="ru-RU" sz="28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234888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Что необходимо для роста растений?</a:t>
            </a:r>
            <a:endParaRPr lang="ru-RU" sz="28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287210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Свет, вода, тепло</a:t>
            </a:r>
            <a:endParaRPr lang="ru-RU" sz="28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3429000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Откуда берут растения воду и минеральные вещества?</a:t>
            </a:r>
            <a:endParaRPr lang="ru-RU" sz="28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4797152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Из почвы.</a:t>
            </a:r>
            <a:endParaRPr lang="ru-RU" sz="28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03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8" y="0"/>
            <a:ext cx="9144000" cy="6858000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www.abc-people.com/data/hitler/pic-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87824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Прямая со стрелкой 19"/>
          <p:cNvCxnSpPr/>
          <p:nvPr/>
        </p:nvCxnSpPr>
        <p:spPr>
          <a:xfrm>
            <a:off x="2699792" y="206084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1763688" y="404664"/>
            <a:ext cx="3672408" cy="72008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68" name="Прямая со стрелкой 7167"/>
          <p:cNvCxnSpPr/>
          <p:nvPr/>
        </p:nvCxnSpPr>
        <p:spPr>
          <a:xfrm>
            <a:off x="1763688" y="908720"/>
            <a:ext cx="3672408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1" name="Прямая со стрелкой 7170"/>
          <p:cNvCxnSpPr/>
          <p:nvPr/>
        </p:nvCxnSpPr>
        <p:spPr>
          <a:xfrm flipV="1">
            <a:off x="2555776" y="1412776"/>
            <a:ext cx="2736304" cy="22971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3" name="TextBox 7172"/>
          <p:cNvSpPr txBox="1"/>
          <p:nvPr/>
        </p:nvSpPr>
        <p:spPr>
          <a:xfrm>
            <a:off x="5436096" y="1044258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н</a:t>
            </a:r>
            <a:r>
              <a:rPr lang="ru-RU" sz="2800" b="1" i="1" dirty="0" smtClean="0">
                <a:solidFill>
                  <a:srgbClr val="FF0000"/>
                </a:solidFill>
              </a:rPr>
              <a:t>адземные части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cxnSp>
        <p:nvCxnSpPr>
          <p:cNvPr id="7175" name="Прямая со стрелкой 7174"/>
          <p:cNvCxnSpPr/>
          <p:nvPr/>
        </p:nvCxnSpPr>
        <p:spPr>
          <a:xfrm>
            <a:off x="1979712" y="2492896"/>
            <a:ext cx="2232248" cy="129614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6" name="TextBox 7175"/>
          <p:cNvSpPr txBox="1"/>
          <p:nvPr/>
        </p:nvSpPr>
        <p:spPr>
          <a:xfrm>
            <a:off x="4355976" y="3429000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п</a:t>
            </a:r>
            <a:r>
              <a:rPr lang="ru-RU" sz="2800" b="1" i="1" dirty="0" smtClean="0">
                <a:solidFill>
                  <a:srgbClr val="FF0000"/>
                </a:solidFill>
              </a:rPr>
              <a:t>одземные части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cxnSp>
        <p:nvCxnSpPr>
          <p:cNvPr id="7178" name="Прямая со стрелкой 7177"/>
          <p:cNvCxnSpPr/>
          <p:nvPr/>
        </p:nvCxnSpPr>
        <p:spPr>
          <a:xfrm>
            <a:off x="6948264" y="1527634"/>
            <a:ext cx="0" cy="31719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9" name="TextBox 7178"/>
          <p:cNvSpPr txBox="1"/>
          <p:nvPr/>
        </p:nvSpPr>
        <p:spPr>
          <a:xfrm>
            <a:off x="6516216" y="186351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свет</a:t>
            </a:r>
            <a:endParaRPr lang="ru-RU" sz="2800" b="1" i="1" dirty="0"/>
          </a:p>
        </p:txBody>
      </p:sp>
      <p:cxnSp>
        <p:nvCxnSpPr>
          <p:cNvPr id="7181" name="Прямая со стрелкой 7180"/>
          <p:cNvCxnSpPr/>
          <p:nvPr/>
        </p:nvCxnSpPr>
        <p:spPr>
          <a:xfrm>
            <a:off x="5868144" y="3952220"/>
            <a:ext cx="0" cy="34087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2" name="TextBox 7181"/>
          <p:cNvSpPr txBox="1"/>
          <p:nvPr/>
        </p:nvSpPr>
        <p:spPr>
          <a:xfrm>
            <a:off x="5436096" y="4293096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вода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280301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6" grpId="0"/>
      <p:bldP spid="7179" grpId="0"/>
      <p:bldP spid="718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fitoapteka.com/cache/imagick_895d5787fc982f6c953d40060a6d5c6ee4746e6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048" y="0"/>
            <a:ext cx="6667500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836712" y="3354303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                лист</a:t>
            </a:r>
            <a:endParaRPr lang="ru-RU" sz="48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4437112"/>
            <a:ext cx="78488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FF0000"/>
                </a:solidFill>
              </a:rPr>
              <a:t>Производство питательных веществ.</a:t>
            </a:r>
            <a:endParaRPr lang="ru-RU" sz="4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75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://www.activeclub.com.ua/Foto/rast/01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2"/>
            <a:ext cx="711175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31840" y="4725144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</a:rPr>
              <a:t>Стебель</a:t>
            </a:r>
            <a:endParaRPr lang="ru-RU" sz="44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5589240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/>
              <a:t>Служит опорой для </a:t>
            </a:r>
            <a:r>
              <a:rPr lang="ru-RU" sz="3600" b="1" i="1" dirty="0" err="1" smtClean="0"/>
              <a:t>листьв</a:t>
            </a:r>
            <a:endParaRPr 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271559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://samsay.ru/uploads/posts/2009-10/1254505605_agro-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76" y="33536"/>
            <a:ext cx="249555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5856" y="1268760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корень</a:t>
            </a:r>
            <a:endParaRPr lang="ru-RU" sz="48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4221088"/>
            <a:ext cx="88569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/>
              <a:t>Закрепляет растение в почве, всасывает воду и минеральные вещества.</a:t>
            </a:r>
            <a:endParaRPr lang="ru-RU" sz="4400" b="1" i="1" dirty="0"/>
          </a:p>
        </p:txBody>
      </p:sp>
    </p:spTree>
    <p:extLst>
      <p:ext uri="{BB962C8B-B14F-4D97-AF65-F5344CB8AC3E}">
        <p14:creationId xmlns:p14="http://schemas.microsoft.com/office/powerpoint/2010/main" val="397675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bestkartinki.my1.ru/_ph/64/2/2036080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32656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1680" y="3949605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          цветок</a:t>
            </a:r>
            <a:endParaRPr lang="ru-RU" sz="48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4780602"/>
            <a:ext cx="691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        Орган размножения</a:t>
            </a:r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val="397675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://bse.sci-lib.com/a_pictures/17/13/2277427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575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79912" y="692696"/>
            <a:ext cx="4680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/>
              <a:t>плод</a:t>
            </a:r>
            <a:endParaRPr lang="ru-RU" sz="44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4077072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Участвует в  </a:t>
            </a:r>
            <a:r>
              <a:rPr lang="ru-RU" sz="3200" b="1" i="1" dirty="0" err="1" smtClean="0"/>
              <a:t>распостранении</a:t>
            </a:r>
            <a:r>
              <a:rPr lang="ru-RU" sz="3200" b="1" i="1" dirty="0" smtClean="0"/>
              <a:t> семян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397675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2.bp.blogspot.com/_-GEaGK-b5Pg/TLYhoZRaEDI/AAAAAAAAABA/7_lPEkVgWWs/s1600/%D1%86%D0%B2%D0%B5%D1%82%D1%8B+%D1%80%D0%BE%D0%BC%D0%B0%D1%88%D0%BA%D0%B8+%D1%84%D0%BE%D1%82%D0%BE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zhukland.ru/pic/130029239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44824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images-partners.google.com/images?q=tbn:ANd9GcSBjqQ68Bv5Lkeves9816uuE0MhHJ6GQ708r7a54K7b8vzGPFqOKK5K9mS4:http://mirbukashek.ru/wp-content/uploads/2008/10/babochka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620688"/>
            <a:ext cx="2376264" cy="175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http://images-partners.google.com/images?q=tbn:ANd9GcT390O47kOAXiCTgS_pqUDtXBYF9xTeI8mxUzT8x5tSfmhDztHnVaR_lVY:http://lifeglobe.net/media/entry/613/0_e89d_d0cba707_XL_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789040"/>
            <a:ext cx="1736973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75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363528"/>
            <a:ext cx="68407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1.</a:t>
            </a:r>
          </a:p>
          <a:p>
            <a:endParaRPr lang="ru-RU" sz="4000" b="1" i="1" dirty="0"/>
          </a:p>
          <a:p>
            <a:r>
              <a:rPr lang="ru-RU" sz="4000" b="1" i="1" dirty="0" smtClean="0"/>
              <a:t>2.</a:t>
            </a:r>
          </a:p>
          <a:p>
            <a:endParaRPr lang="ru-RU" sz="4000" b="1" i="1" dirty="0"/>
          </a:p>
          <a:p>
            <a:r>
              <a:rPr lang="ru-RU" sz="4000" b="1" i="1" dirty="0" smtClean="0"/>
              <a:t>3.</a:t>
            </a:r>
          </a:p>
          <a:p>
            <a:endParaRPr lang="ru-RU" sz="4000" b="1" i="1" dirty="0"/>
          </a:p>
          <a:p>
            <a:r>
              <a:rPr lang="ru-RU" sz="4000" b="1" i="1" dirty="0" smtClean="0"/>
              <a:t>4.</a:t>
            </a:r>
          </a:p>
          <a:p>
            <a:endParaRPr lang="ru-RU" sz="4000" b="1" i="1" dirty="0"/>
          </a:p>
          <a:p>
            <a:r>
              <a:rPr lang="ru-RU" sz="4000" b="1" i="1" dirty="0" smtClean="0"/>
              <a:t>5.</a:t>
            </a:r>
            <a:endParaRPr lang="ru-RU" sz="40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259632" y="332656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chemeClr val="tx2"/>
                </a:solidFill>
              </a:rPr>
              <a:t>листья</a:t>
            </a:r>
            <a:endParaRPr lang="ru-RU" sz="4000" b="1" i="1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1484784"/>
            <a:ext cx="5184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</a:rPr>
              <a:t>стебель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2032" y="2789312"/>
            <a:ext cx="446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</a:rPr>
              <a:t>цветок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2032" y="4149080"/>
            <a:ext cx="4112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</a:rPr>
              <a:t>плод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2032" y="5287953"/>
            <a:ext cx="5184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</a:rPr>
              <a:t>корень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75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476672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Какой орган выполняет основную работу растения?</a:t>
            </a:r>
            <a:endParaRPr lang="ru-RU" sz="40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759424" y="1138391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u="sng" dirty="0" smtClean="0">
                <a:solidFill>
                  <a:srgbClr val="FF0000"/>
                </a:solidFill>
              </a:rPr>
              <a:t>листья</a:t>
            </a:r>
            <a:endParaRPr lang="ru-RU" sz="4000" b="1" i="1" u="sng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2636912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Какой орган работает как лифт?</a:t>
            </a:r>
            <a:endParaRPr lang="ru-RU" sz="4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699792" y="3429000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u="sng" dirty="0" smtClean="0">
                <a:solidFill>
                  <a:srgbClr val="FF0000"/>
                </a:solidFill>
              </a:rPr>
              <a:t>стебель</a:t>
            </a:r>
            <a:endParaRPr lang="ru-RU" sz="4000" b="1" i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06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06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06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06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мина\Desktop\фоны\11\ФОНЫ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06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217</Words>
  <Application>Microsoft Office PowerPoint</Application>
  <PresentationFormat>Экран (4:3)</PresentationFormat>
  <Paragraphs>62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амина</dc:creator>
  <cp:lastModifiedBy>амина</cp:lastModifiedBy>
  <cp:revision>18</cp:revision>
  <dcterms:created xsi:type="dcterms:W3CDTF">2011-12-19T10:15:51Z</dcterms:created>
  <dcterms:modified xsi:type="dcterms:W3CDTF">2011-12-21T08:03:48Z</dcterms:modified>
</cp:coreProperties>
</file>