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74" r:id="rId5"/>
    <p:sldId id="282" r:id="rId6"/>
    <p:sldId id="275" r:id="rId7"/>
    <p:sldId id="276" r:id="rId8"/>
    <p:sldId id="277" r:id="rId9"/>
    <p:sldId id="258" r:id="rId10"/>
    <p:sldId id="259" r:id="rId11"/>
    <p:sldId id="260" r:id="rId12"/>
    <p:sldId id="261" r:id="rId13"/>
    <p:sldId id="283" r:id="rId14"/>
    <p:sldId id="284" r:id="rId15"/>
    <p:sldId id="285" r:id="rId16"/>
    <p:sldId id="262" r:id="rId17"/>
    <p:sldId id="281" r:id="rId18"/>
    <p:sldId id="286" r:id="rId19"/>
    <p:sldId id="287" r:id="rId20"/>
    <p:sldId id="288" r:id="rId21"/>
    <p:sldId id="279" r:id="rId22"/>
    <p:sldId id="280" r:id="rId23"/>
    <p:sldId id="263" r:id="rId24"/>
    <p:sldId id="278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Корь: этиология, патогенез, клиника, лечение и профилактика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429684" cy="5000660"/>
          </a:xfrm>
        </p:spPr>
        <p:txBody>
          <a:bodyPr/>
          <a:lstStyle/>
          <a:p>
            <a:r>
              <a:rPr lang="ru-RU" dirty="0" smtClean="0"/>
              <a:t>  (</a:t>
            </a:r>
            <a:r>
              <a:rPr lang="ru-RU" dirty="0" err="1" smtClean="0"/>
              <a:t>morbilli</a:t>
            </a:r>
            <a:r>
              <a:rPr lang="ru-RU" dirty="0" smtClean="0"/>
              <a:t>) – острое вирусное </a:t>
            </a:r>
            <a:r>
              <a:rPr lang="ru-RU" dirty="0" err="1" smtClean="0"/>
              <a:t>антропонозное</a:t>
            </a:r>
            <a:r>
              <a:rPr lang="ru-RU" dirty="0" smtClean="0"/>
              <a:t> заболевание, характеризующееся</a:t>
            </a:r>
          </a:p>
          <a:p>
            <a:r>
              <a:rPr lang="ru-RU" dirty="0" smtClean="0"/>
              <a:t>выраженной интоксикацией</a:t>
            </a:r>
          </a:p>
          <a:p>
            <a:r>
              <a:rPr lang="ru-RU" dirty="0" smtClean="0"/>
              <a:t>катаральным и </a:t>
            </a:r>
            <a:r>
              <a:rPr lang="ru-RU" dirty="0" err="1" smtClean="0"/>
              <a:t>катарально‑гнойным</a:t>
            </a:r>
            <a:r>
              <a:rPr lang="ru-RU" dirty="0" smtClean="0"/>
              <a:t> ринитом</a:t>
            </a:r>
          </a:p>
          <a:p>
            <a:r>
              <a:rPr lang="ru-RU" dirty="0" smtClean="0"/>
              <a:t>ларингитом</a:t>
            </a:r>
          </a:p>
          <a:p>
            <a:r>
              <a:rPr lang="ru-RU" dirty="0" smtClean="0"/>
              <a:t>конъюнктивитом</a:t>
            </a:r>
          </a:p>
          <a:p>
            <a:r>
              <a:rPr lang="ru-RU" dirty="0" smtClean="0"/>
              <a:t>своеобразной энантемой (пятна Бельского – Филатова – </a:t>
            </a:r>
            <a:r>
              <a:rPr lang="ru-RU" dirty="0" err="1" smtClean="0"/>
              <a:t>Коплика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папулезно‑пятнистой</a:t>
            </a:r>
            <a:r>
              <a:rPr lang="ru-RU" dirty="0" smtClean="0"/>
              <a:t> сыпью.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Корь 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285860"/>
            <a:ext cx="8501122" cy="535785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Возбудитель кори </a:t>
            </a:r>
            <a:r>
              <a:rPr lang="ru-RU" dirty="0" smtClean="0"/>
              <a:t>– вирус, относящийся к роду </a:t>
            </a:r>
            <a:r>
              <a:rPr lang="ru-RU" dirty="0" err="1" smtClean="0"/>
              <a:t>Morbilivirus</a:t>
            </a:r>
            <a:r>
              <a:rPr lang="ru-RU" dirty="0" smtClean="0"/>
              <a:t> семейства </a:t>
            </a:r>
            <a:r>
              <a:rPr lang="ru-RU" dirty="0" err="1" smtClean="0"/>
              <a:t>Paramyxoviridae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Геном</a:t>
            </a:r>
            <a:r>
              <a:rPr lang="ru-RU" dirty="0" smtClean="0"/>
              <a:t> состоит из одной молекулы </a:t>
            </a:r>
            <a:r>
              <a:rPr lang="ru-RU" dirty="0" err="1" smtClean="0"/>
              <a:t>одноцепочечной</a:t>
            </a:r>
            <a:r>
              <a:rPr lang="ru-RU" dirty="0" smtClean="0"/>
              <a:t> РНК.</a:t>
            </a:r>
          </a:p>
          <a:p>
            <a:r>
              <a:rPr lang="ru-RU" b="1" dirty="0" smtClean="0"/>
              <a:t>В </a:t>
            </a:r>
            <a:r>
              <a:rPr lang="ru-RU" b="1" dirty="0" err="1" smtClean="0"/>
              <a:t>антигенной</a:t>
            </a:r>
            <a:r>
              <a:rPr lang="ru-RU" b="1" dirty="0" smtClean="0"/>
              <a:t> структуре</a:t>
            </a:r>
            <a:r>
              <a:rPr lang="ru-RU" dirty="0" smtClean="0"/>
              <a:t> никаких отличий между штаммами нет.</a:t>
            </a:r>
          </a:p>
          <a:p>
            <a:r>
              <a:rPr lang="ru-RU" b="1" dirty="0" smtClean="0"/>
              <a:t>Вирус кори обладает </a:t>
            </a:r>
            <a:r>
              <a:rPr lang="ru-RU" dirty="0" err="1" smtClean="0"/>
              <a:t>гемагглютинирующей</a:t>
            </a:r>
            <a:r>
              <a:rPr lang="ru-RU" dirty="0" smtClean="0"/>
              <a:t>, </a:t>
            </a:r>
            <a:r>
              <a:rPr lang="ru-RU" dirty="0" err="1" smtClean="0"/>
              <a:t>гемолизирующей</a:t>
            </a:r>
            <a:r>
              <a:rPr lang="ru-RU" dirty="0" smtClean="0"/>
              <a:t> и </a:t>
            </a:r>
            <a:r>
              <a:rPr lang="ru-RU" dirty="0" err="1" smtClean="0"/>
              <a:t>симпластической</a:t>
            </a:r>
            <a:r>
              <a:rPr lang="ru-RU" dirty="0" smtClean="0"/>
              <a:t> активностью.</a:t>
            </a:r>
          </a:p>
          <a:p>
            <a:r>
              <a:rPr lang="ru-RU" dirty="0" smtClean="0"/>
              <a:t>Он малоустойчив в окружающей среде: быстро инактивируется при температуре 56°С (через 30 мин), в кислой среде (</a:t>
            </a:r>
            <a:r>
              <a:rPr lang="ru-RU" dirty="0" err="1" smtClean="0"/>
              <a:t>рН</a:t>
            </a:r>
            <a:r>
              <a:rPr lang="ru-RU" dirty="0" smtClean="0"/>
              <a:t> 2,0–4,0), под влиянием рассеянного света, под прямыми солнечными лучами, во влажном воздухе, при воздействии </a:t>
            </a:r>
            <a:r>
              <a:rPr lang="ru-RU" dirty="0" err="1" smtClean="0"/>
              <a:t>дезинфектантов</a:t>
            </a:r>
            <a:r>
              <a:rPr lang="ru-RU" dirty="0" smtClean="0"/>
              <a:t>. В каплях слизи при температуре воздуха 12–15°С сохраняется в течение нескольких дней. Низкую температуру переносит хорошо: кровь больного, замороженная при –72 °С, сохраняет свою заразительность в течение 14 дней.</a:t>
            </a:r>
          </a:p>
          <a:p>
            <a:r>
              <a:rPr lang="ru-RU" dirty="0" smtClean="0"/>
              <a:t>Отличительной особенностью возбудителя кори является его способность к пожизненной персистенции в организме перенесшего заболевание и способность вызывать особую форму инфекционного процесса – медленную инфекцию (</a:t>
            </a:r>
            <a:r>
              <a:rPr lang="ru-RU" dirty="0" err="1" smtClean="0"/>
              <a:t>подострый</a:t>
            </a:r>
            <a:r>
              <a:rPr lang="ru-RU" dirty="0" smtClean="0"/>
              <a:t> </a:t>
            </a:r>
            <a:r>
              <a:rPr lang="ru-RU" dirty="0" err="1" smtClean="0"/>
              <a:t>склерозирующий</a:t>
            </a:r>
            <a:r>
              <a:rPr lang="ru-RU" dirty="0" smtClean="0"/>
              <a:t> панэнцефалит).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Этиология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481328"/>
            <a:ext cx="8258204" cy="5090944"/>
          </a:xfrm>
        </p:spPr>
        <p:txBody>
          <a:bodyPr>
            <a:normAutofit/>
          </a:bodyPr>
          <a:lstStyle/>
          <a:p>
            <a:r>
              <a:rPr lang="ru-RU" b="1" dirty="0" smtClean="0"/>
              <a:t>Источник инфекции </a:t>
            </a:r>
            <a:r>
              <a:rPr lang="ru-RU" dirty="0" smtClean="0"/>
              <a:t>– только больной человек в последние дни инкубационного периода, в максимальной степени в продромальный (катаральный) период и в значительно меньшей степени – в период высыпания. Вместе с тем описаны случаи бессимптомной коревой инфекции. </a:t>
            </a:r>
          </a:p>
          <a:p>
            <a:r>
              <a:rPr lang="ru-RU" b="1" dirty="0" smtClean="0"/>
              <a:t>Механизм передачи возбудителя</a:t>
            </a:r>
            <a:r>
              <a:rPr lang="ru-RU" dirty="0" smtClean="0"/>
              <a:t> – аэрогенный, доминирующий путь распространения – </a:t>
            </a:r>
            <a:r>
              <a:rPr lang="ru-RU" dirty="0" err="1" smtClean="0"/>
              <a:t>воздушно‑капельный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Эпидемиология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иссек\Desktop\10_02_01_air_bor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8735625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481328"/>
            <a:ext cx="8329642" cy="509094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Восприимчивость к кори - </a:t>
            </a:r>
            <a:r>
              <a:rPr lang="ru-RU" dirty="0" smtClean="0"/>
              <a:t>очень высока и, как считалось, приближается к 100 %. </a:t>
            </a:r>
            <a:r>
              <a:rPr lang="ru-RU" dirty="0" err="1" smtClean="0"/>
              <a:t>В.М.Болотовский</a:t>
            </a:r>
            <a:r>
              <a:rPr lang="ru-RU" dirty="0" smtClean="0"/>
              <a:t> (1993) приводит несколько иные данные - общение с больным корью в течение 24 ч вызывает заболевание у около 40 % восприимчивых к кори лиц, в течение 48 ч – у около 60 %, в течение 72 ч – у около 80 %. </a:t>
            </a:r>
            <a:endParaRPr lang="ru-RU" b="1" dirty="0" smtClean="0"/>
          </a:p>
          <a:p>
            <a:r>
              <a:rPr lang="ru-RU" b="1" dirty="0" smtClean="0"/>
              <a:t>После перенесенного заболевания остается стойкий, напряженный иммунитет</a:t>
            </a:r>
            <a:r>
              <a:rPr lang="ru-RU" dirty="0" smtClean="0"/>
              <a:t> - у 99 % переболевших – пожизненный. </a:t>
            </a:r>
            <a:r>
              <a:rPr lang="ru-RU" b="1" dirty="0" err="1" smtClean="0"/>
              <a:t>Поствакцинальный</a:t>
            </a:r>
            <a:r>
              <a:rPr lang="ru-RU" b="1" dirty="0" smtClean="0"/>
              <a:t> иммунитет</a:t>
            </a:r>
            <a:r>
              <a:rPr lang="ru-RU" dirty="0" smtClean="0"/>
              <a:t> - полученный в результате прививок живой коревой вакциной, развивается у 90 % привитых и сохраняется более 20 лет (срок наблюдения)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5072098"/>
          </a:xfrm>
        </p:spPr>
        <p:txBody>
          <a:bodyPr>
            <a:noAutofit/>
          </a:bodyPr>
          <a:lstStyle/>
          <a:p>
            <a:r>
              <a:rPr lang="ru-RU" sz="1800" b="1" i="1" dirty="0" smtClean="0"/>
              <a:t>Ворота инфекции</a:t>
            </a:r>
            <a:r>
              <a:rPr lang="ru-RU" sz="1800" dirty="0" smtClean="0"/>
              <a:t> – слизистая оболочка верхних дыхательных путей. Здесь происходит первичная репликация вируса.</a:t>
            </a:r>
          </a:p>
          <a:p>
            <a:r>
              <a:rPr lang="ru-RU" sz="1800" dirty="0" smtClean="0"/>
              <a:t>В дальнейшем возбудитель проникает в регионарные лимфатические узлы, где также реплицируется, накапливается, как в депо, и вызывает гиперплазию и пролиферацию клеточных элементов.</a:t>
            </a:r>
          </a:p>
          <a:p>
            <a:r>
              <a:rPr lang="ru-RU" sz="1800" dirty="0" smtClean="0"/>
              <a:t>К 3‑му дню (по другим данным, к 5–6‑му дню) инкубационного периода происходит первый прорыв возбудителя в кровь, возникают первая кратковременная </a:t>
            </a:r>
            <a:r>
              <a:rPr lang="ru-RU" sz="1800" dirty="0" err="1" smtClean="0"/>
              <a:t>вирусемия</a:t>
            </a:r>
            <a:r>
              <a:rPr lang="ru-RU" sz="1800" dirty="0" smtClean="0"/>
              <a:t> и рассеивание вирусов по всем органам и тканям с их фиксацией в клетках системы </a:t>
            </a:r>
            <a:r>
              <a:rPr lang="ru-RU" sz="1800" dirty="0" err="1" smtClean="0"/>
              <a:t>мононуклеарных</a:t>
            </a:r>
            <a:r>
              <a:rPr lang="ru-RU" sz="1800" dirty="0" smtClean="0"/>
              <a:t> фагоцитов и лимфоидных клетках, где вирусы накапливаются</a:t>
            </a:r>
          </a:p>
          <a:p>
            <a:r>
              <a:rPr lang="ru-RU" sz="1800" dirty="0" smtClean="0"/>
              <a:t>Атака факторов специфической и неспецифической защиты на вируссодержащие клетки приводит к их цитолизу и высвобождению вирусов, которые в силу особого тропизма к </a:t>
            </a:r>
            <a:r>
              <a:rPr lang="ru-RU" sz="1800" dirty="0" err="1" smtClean="0"/>
              <a:t>эпителиоцитам</a:t>
            </a:r>
            <a:r>
              <a:rPr lang="ru-RU" sz="1800" dirty="0" smtClean="0"/>
              <a:t> внедряются в слизистые оболочки (прежде всего верхних дыхательных путей) и одновременно прорываются в кровь, обусловливая вторую, более массивную и продолжительную </a:t>
            </a:r>
            <a:r>
              <a:rPr lang="ru-RU" sz="1800" dirty="0" err="1" smtClean="0"/>
              <a:t>вирусемию</a:t>
            </a:r>
            <a:endParaRPr lang="ru-RU" sz="1800" dirty="0" smtClean="0"/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4900" dirty="0" smtClean="0"/>
              <a:t>Патогенез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481328"/>
            <a:ext cx="8329642" cy="509094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Элементом коревой сыпи является очаг воспаления вокруг сосуда, в формировании которого играют свою роль повреждение эндотелия сосуда вирусом и </a:t>
            </a:r>
            <a:r>
              <a:rPr lang="ru-RU" dirty="0" err="1" smtClean="0"/>
              <a:t>периваскулярная</a:t>
            </a:r>
            <a:r>
              <a:rPr lang="ru-RU" dirty="0" smtClean="0"/>
              <a:t> экссудация и клеточная инфильтрация. Именно поэтому в элементах сыпи всегда присутствует вирус кори.</a:t>
            </a:r>
          </a:p>
          <a:p>
            <a:r>
              <a:rPr lang="ru-RU" b="1" dirty="0" smtClean="0"/>
              <a:t>Как и большинство других представителей царства </a:t>
            </a:r>
            <a:r>
              <a:rPr lang="ru-RU" b="1" dirty="0" err="1" smtClean="0"/>
              <a:t>Vira</a:t>
            </a:r>
            <a:r>
              <a:rPr lang="ru-RU" b="1" dirty="0" smtClean="0"/>
              <a:t>, вирус кори обладает тропизмом к клеткам ЦНС, что </a:t>
            </a:r>
            <a:r>
              <a:rPr lang="ru-RU" b="1" dirty="0" err="1" smtClean="0"/>
              <a:t>патогенетически</a:t>
            </a:r>
            <a:r>
              <a:rPr lang="ru-RU" b="1" dirty="0" smtClean="0"/>
              <a:t> обосновывает частое вовлечение ее в коревой процесс с развитием энцефалита, менингита или </a:t>
            </a:r>
            <a:r>
              <a:rPr lang="ru-RU" b="1" dirty="0" err="1" smtClean="0"/>
              <a:t>энцефаломиелита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Патогенез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525963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инкубационный</a:t>
            </a:r>
          </a:p>
          <a:p>
            <a:r>
              <a:rPr lang="ru-RU" sz="4800" dirty="0" smtClean="0"/>
              <a:t>продромальный (катаральный)</a:t>
            </a:r>
          </a:p>
          <a:p>
            <a:r>
              <a:rPr lang="ru-RU" sz="4800" dirty="0" smtClean="0"/>
              <a:t>высыпания</a:t>
            </a:r>
          </a:p>
          <a:p>
            <a:r>
              <a:rPr lang="ru-RU" sz="4800" dirty="0" smtClean="0"/>
              <a:t>реконвалесценции.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29684" cy="142876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4 периода -  </a:t>
            </a:r>
            <a:endParaRPr lang="ru-RU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81328"/>
            <a:ext cx="8401080" cy="501950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продолжается обычно 9, чаще 11 дней; редко он сокращается до 7 дней или удлиняется до 21–28 дней (в результате пассивной профилактики иммуноглобулином в очаге инфекции)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Инкубационный период 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8501122" cy="507209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Заболевание начинается остро</a:t>
            </a:r>
            <a:r>
              <a:rPr lang="ru-RU" dirty="0" smtClean="0"/>
              <a:t> с симптомов интоксикации и катарального воспаления слизистых оболочек.</a:t>
            </a:r>
          </a:p>
          <a:p>
            <a:r>
              <a:rPr lang="ru-RU" dirty="0" smtClean="0"/>
              <a:t> Повышается температура тела (до 39 °С и выше) иногда утренняя температура выше вечерней.</a:t>
            </a:r>
          </a:p>
          <a:p>
            <a:r>
              <a:rPr lang="ru-RU" dirty="0" smtClean="0"/>
              <a:t>Нарастает беспокойство</a:t>
            </a:r>
          </a:p>
          <a:p>
            <a:r>
              <a:rPr lang="ru-RU" dirty="0" smtClean="0"/>
              <a:t>Аппетит снижается, нарушается сон.</a:t>
            </a:r>
          </a:p>
          <a:p>
            <a:r>
              <a:rPr lang="ru-RU" dirty="0" smtClean="0"/>
              <a:t>Возникает и неуклонно нарастает ринит с обильным, иногда непрерывным истечением серозного, позже </a:t>
            </a:r>
            <a:r>
              <a:rPr lang="ru-RU" dirty="0" err="1" smtClean="0"/>
              <a:t>серозно‑гнойного</a:t>
            </a:r>
            <a:r>
              <a:rPr lang="ru-RU" dirty="0" smtClean="0"/>
              <a:t> экссудата, появляются признаки ларингита (или </a:t>
            </a:r>
            <a:r>
              <a:rPr lang="ru-RU" dirty="0" err="1" smtClean="0"/>
              <a:t>ларинготрахеобронхита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Всегда развиваются конъюнктивит с отеком и гиперемией слизистой оболочки глаз, с серозным или </a:t>
            </a:r>
            <a:r>
              <a:rPr lang="ru-RU" dirty="0" err="1" smtClean="0"/>
              <a:t>серозно‑гнойным</a:t>
            </a:r>
            <a:r>
              <a:rPr lang="ru-RU" dirty="0" smtClean="0"/>
              <a:t> отделяемым, а также инъекция сосудов склер, слезотечение, а иногда и светобоязнь.</a:t>
            </a:r>
          </a:p>
          <a:p>
            <a:r>
              <a:rPr lang="ru-RU" dirty="0" smtClean="0"/>
              <a:t>Практически у всех больных в катаральный период и период высыпания выявляются небольшое увеличение и чувствительность при пальпации периферических лимфатических узлов, особенно шейных и затылочных; почти у половины больных увеличивается селезенка, реже определяется </a:t>
            </a:r>
            <a:r>
              <a:rPr lang="ru-RU" dirty="0" err="1" smtClean="0"/>
              <a:t>гепатомегалия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0" dirty="0" smtClean="0"/>
              <a:t>Продромальный (катаральный) период 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81328"/>
            <a:ext cx="8329642" cy="516238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Патогномоничный</a:t>
            </a:r>
            <a:r>
              <a:rPr lang="ru-RU" dirty="0" smtClean="0"/>
              <a:t> признак появляется к концу 1‑го или на 2‑й день болезни</a:t>
            </a:r>
          </a:p>
          <a:p>
            <a:r>
              <a:rPr lang="ru-RU" dirty="0" smtClean="0"/>
              <a:t>Наличие пятен БФК создает впечатление, что слизистая оболочка щек посыпана манной крупой или </a:t>
            </a:r>
            <a:r>
              <a:rPr lang="ru-RU" dirty="0" err="1" smtClean="0"/>
              <a:t>отрубямя</a:t>
            </a:r>
            <a:endParaRPr lang="ru-RU" dirty="0" smtClean="0"/>
          </a:p>
          <a:p>
            <a:r>
              <a:rPr lang="ru-RU" dirty="0" smtClean="0"/>
              <a:t>Пятна могут быть скудными и обильными; они располагаются напротив малых коренных зубов в виде мелких белого цвета пятнышек, возвышающихся над поверхностью слизистой оболочки и окруженных красным ободком</a:t>
            </a:r>
          </a:p>
          <a:p>
            <a:r>
              <a:rPr lang="ru-RU" dirty="0" smtClean="0"/>
              <a:t>В некоторых, редких, случаях пятна сливаются и распространяются на слизистые оболочки всей полости рта (за исключением твердого и мягкого неба) и конъюнктиву</a:t>
            </a:r>
          </a:p>
          <a:p>
            <a:r>
              <a:rPr lang="ru-RU" dirty="0" smtClean="0"/>
              <a:t>Описаны случаи их появления на слизистой оболочке </a:t>
            </a:r>
            <a:r>
              <a:rPr lang="ru-RU" dirty="0" err="1" smtClean="0"/>
              <a:t>ануса</a:t>
            </a:r>
            <a:r>
              <a:rPr lang="ru-RU" dirty="0" smtClean="0"/>
              <a:t> и вульвы</a:t>
            </a:r>
          </a:p>
          <a:p>
            <a:r>
              <a:rPr lang="ru-RU" dirty="0" smtClean="0"/>
              <a:t>Пятна БФК существуют 2–3 дня и к моменту появления сыпи обычно исчезают</a:t>
            </a:r>
          </a:p>
          <a:p>
            <a:r>
              <a:rPr lang="ru-RU" dirty="0" smtClean="0"/>
              <a:t>После исчезновения пятен внимательный врач может заметить бархатистость в местах их бывшей локализации.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Пятна Бельского – Филатова – </a:t>
            </a:r>
            <a:r>
              <a:rPr lang="ru-RU" dirty="0" err="1" smtClean="0"/>
              <a:t>Коплика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иссек\Desktop\2228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85728"/>
            <a:ext cx="6500858" cy="625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иссек\Desktop\ko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29267"/>
            <a:ext cx="8184971" cy="5828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Миссек\Desktop\foto_1_refer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749" y="428604"/>
            <a:ext cx="8598775" cy="58579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Главной особенностью коревой экзантемы является </a:t>
            </a:r>
            <a:r>
              <a:rPr lang="ru-RU" dirty="0" err="1" smtClean="0"/>
              <a:t>этапность</a:t>
            </a:r>
            <a:r>
              <a:rPr lang="ru-RU" dirty="0" smtClean="0"/>
              <a:t> высыпания. </a:t>
            </a:r>
          </a:p>
          <a:p>
            <a:r>
              <a:rPr lang="ru-RU" dirty="0" smtClean="0"/>
              <a:t>Первые элементы появляются на лице и за ушами и в течение 1‑го дня распространяются на шею и верхнюю часть груди</a:t>
            </a:r>
          </a:p>
          <a:p>
            <a:r>
              <a:rPr lang="ru-RU" dirty="0" smtClean="0"/>
              <a:t>На 2‑й день сыпь возникает на туловище, бедрах и руках</a:t>
            </a:r>
          </a:p>
          <a:p>
            <a:r>
              <a:rPr lang="ru-RU" dirty="0" smtClean="0"/>
              <a:t>На 3‑й день – на голенях и стопах, причем к этому времени коревые элементы на лице заметно бледнеют</a:t>
            </a:r>
          </a:p>
          <a:p>
            <a:r>
              <a:rPr lang="ru-RU" dirty="0" smtClean="0"/>
              <a:t>Высыпания могут сопровождаться несильным зудом.</a:t>
            </a:r>
          </a:p>
          <a:p>
            <a:r>
              <a:rPr lang="ru-RU" b="1" dirty="0" smtClean="0"/>
              <a:t>Угасание сыпи происходит в том же порядке, что и ее появление</a:t>
            </a:r>
            <a:r>
              <a:rPr lang="ru-RU" dirty="0" smtClean="0"/>
              <a:t>: сверху вниз в течение 3 дней. Элементы экзантемы теряют папулезный характер, приобретают вид бурых, а затем коричневатых пятен с мелким отрубевидным шелушением. Эта пигментация сохраняется до 1,5‑3 </a:t>
            </a:r>
            <a:r>
              <a:rPr lang="ru-RU" dirty="0" err="1" smtClean="0"/>
              <a:t>нед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Обязательные, самые яркие и наиболее ценные проявления кори — </a:t>
            </a:r>
            <a:r>
              <a:rPr lang="ru-RU" dirty="0" smtClean="0"/>
              <a:t>Лихорадка, ринит, ларингит, конъюнктивит, пятна Бельского – Филатова – </a:t>
            </a:r>
            <a:r>
              <a:rPr lang="ru-RU" dirty="0" err="1" smtClean="0"/>
              <a:t>Коплика</a:t>
            </a:r>
            <a:r>
              <a:rPr lang="ru-RU" dirty="0" smtClean="0"/>
              <a:t> и экзантема . Но клиническая картина заболевания этим не исчерпывается.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Период высыпаний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иссек\Desktop\kor-y-detei-300x2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0"/>
            <a:ext cx="77056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иссек\Desktop\foto_2_referenc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89"/>
            <a:ext cx="8419037" cy="65284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иссек\Desktop\ko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0781"/>
            <a:ext cx="6715172" cy="67151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Миссек\Desktop\kor-u-detei-400x1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85727"/>
            <a:ext cx="9144000" cy="5779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928802"/>
            <a:ext cx="8229600" cy="4525963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Типичные формы кори</a:t>
            </a:r>
            <a:r>
              <a:rPr lang="ru-RU" sz="3600" dirty="0" smtClean="0"/>
              <a:t> - которые могут иметь легкое, средней тяжести и тяжелое течение,</a:t>
            </a:r>
          </a:p>
          <a:p>
            <a:r>
              <a:rPr lang="ru-RU" sz="3600" b="1" dirty="0" err="1" smtClean="0"/>
              <a:t>Атипичные</a:t>
            </a:r>
            <a:r>
              <a:rPr lang="ru-RU" sz="3600" b="1" dirty="0" smtClean="0"/>
              <a:t> формы</a:t>
            </a:r>
            <a:r>
              <a:rPr lang="ru-RU" sz="3600" dirty="0" smtClean="0"/>
              <a:t> - среди </a:t>
            </a:r>
            <a:r>
              <a:rPr lang="ru-RU" sz="3600" dirty="0" err="1" smtClean="0"/>
              <a:t>атипичных</a:t>
            </a:r>
            <a:r>
              <a:rPr lang="ru-RU" sz="3600" dirty="0" smtClean="0"/>
              <a:t> наибольшее значение имеет </a:t>
            </a:r>
            <a:r>
              <a:rPr lang="ru-RU" sz="3600" dirty="0" err="1" smtClean="0"/>
              <a:t>митигированная</a:t>
            </a:r>
            <a:r>
              <a:rPr lang="ru-RU" sz="3600" dirty="0" smtClean="0"/>
              <a:t> корь, или корь у привитых.</a:t>
            </a:r>
          </a:p>
          <a:p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Формы кори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71546"/>
            <a:ext cx="8401080" cy="542928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Встречается у лиц, получивших пассивную (введением иммуноглобулина в инкубационный период) или активную (коревой вакциной) профилактику</a:t>
            </a:r>
          </a:p>
          <a:p>
            <a:r>
              <a:rPr lang="ru-RU" dirty="0" smtClean="0"/>
              <a:t>Протекает легче типичной кори и отличается рядом особенностей:</a:t>
            </a:r>
          </a:p>
          <a:p>
            <a:r>
              <a:rPr lang="ru-RU" dirty="0" smtClean="0"/>
              <a:t> более продолжительным инкубационным периодом (21–26 дней)</a:t>
            </a:r>
          </a:p>
          <a:p>
            <a:r>
              <a:rPr lang="ru-RU" dirty="0" smtClean="0"/>
              <a:t>сокращенным до 1–2 дней продромальным (катаральным) периодом который протекает на фоне субфебрилитета или даже при нормальной температуре тела</a:t>
            </a:r>
          </a:p>
          <a:p>
            <a:r>
              <a:rPr lang="ru-RU" dirty="0" smtClean="0"/>
              <a:t>слабовыраженные симптомы ринита, ларингита и конъюнктивита</a:t>
            </a:r>
          </a:p>
          <a:p>
            <a:r>
              <a:rPr lang="ru-RU" dirty="0" smtClean="0"/>
              <a:t>частое отсутствие пятен БФК</a:t>
            </a:r>
          </a:p>
          <a:p>
            <a:r>
              <a:rPr lang="ru-RU" dirty="0" smtClean="0"/>
              <a:t>период высыпания также сокращен, </a:t>
            </a:r>
            <a:r>
              <a:rPr lang="ru-RU" dirty="0" err="1" smtClean="0"/>
              <a:t>этапность</a:t>
            </a:r>
            <a:r>
              <a:rPr lang="ru-RU" dirty="0" smtClean="0"/>
              <a:t> высыпаний обычно нарушена: сыпь либо появляется одновременно и сразу, либо в беспорядке, элементов обычно немного, а сами они мельче, бледнее и не склонны к слиянию. </a:t>
            </a:r>
          </a:p>
          <a:p>
            <a:r>
              <a:rPr lang="ru-RU" dirty="0" smtClean="0"/>
              <a:t>уверенность в диагностике </a:t>
            </a:r>
            <a:r>
              <a:rPr lang="ru-RU" dirty="0" err="1" smtClean="0"/>
              <a:t>митигированной</a:t>
            </a:r>
            <a:r>
              <a:rPr lang="ru-RU" dirty="0" smtClean="0"/>
              <a:t> кори дает серологическое обследование.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Митигированная</a:t>
            </a:r>
            <a:r>
              <a:rPr lang="ru-RU" dirty="0" smtClean="0"/>
              <a:t> корь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Пневмонии </a:t>
            </a:r>
          </a:p>
          <a:p>
            <a:r>
              <a:rPr lang="ru-RU" sz="3200" dirty="0" smtClean="0"/>
              <a:t>Ларингиты (</a:t>
            </a:r>
            <a:r>
              <a:rPr lang="ru-RU" sz="3200" dirty="0" err="1" smtClean="0"/>
              <a:t>ларинготрахеобронхиты</a:t>
            </a:r>
            <a:r>
              <a:rPr lang="ru-RU" sz="3200" dirty="0" smtClean="0"/>
              <a:t>) </a:t>
            </a:r>
          </a:p>
          <a:p>
            <a:r>
              <a:rPr lang="ru-RU" sz="3200" dirty="0" smtClean="0"/>
              <a:t>Стоматиты </a:t>
            </a:r>
            <a:br>
              <a:rPr lang="ru-RU" sz="3200" dirty="0" smtClean="0"/>
            </a:br>
            <a:r>
              <a:rPr lang="ru-RU" sz="3200" dirty="0" smtClean="0"/>
              <a:t>Энцефалит, менингит, </a:t>
            </a:r>
            <a:r>
              <a:rPr lang="ru-RU" sz="3200" dirty="0" err="1" smtClean="0"/>
              <a:t>менингоэнцефалит</a:t>
            </a:r>
            <a:r>
              <a:rPr lang="ru-RU" sz="3200" dirty="0" smtClean="0"/>
              <a:t> </a:t>
            </a:r>
            <a:r>
              <a:rPr lang="ru-RU" sz="3200" i="1" dirty="0" smtClean="0"/>
              <a:t> - </a:t>
            </a:r>
            <a:r>
              <a:rPr lang="ru-RU" sz="3200" dirty="0" smtClean="0"/>
              <a:t>развиваются чаще всего на 3–15‑й день болезни, иногда позже</a:t>
            </a:r>
          </a:p>
          <a:p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Осложнения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507209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Трудности клинической диагностики возникают у ранее привитых от кори больных, в таких случаях значение эпидемиологических данных многократно возрастает</a:t>
            </a:r>
          </a:p>
          <a:p>
            <a:r>
              <a:rPr lang="ru-RU" dirty="0" smtClean="0"/>
              <a:t>В особо трудных с диагностической точки зрения случаях используют серологический метод, чаще всего РПГА с использованием парных сывороток. Четырехкратное нарастание титра антител в РПГА позволяет подтвердить (ретроспективно) диагноз. Реже применяют РТГА и РН.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Диагностика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358246" cy="528641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При </a:t>
            </a:r>
            <a:r>
              <a:rPr lang="ru-RU" sz="2000" dirty="0" err="1" smtClean="0"/>
              <a:t>неосложненном</a:t>
            </a:r>
            <a:r>
              <a:rPr lang="ru-RU" sz="2000" dirty="0" smtClean="0"/>
              <a:t> течении заболевания лечение больных проводят на дому - постельный режим, щадящая диета, обильное питье, </a:t>
            </a:r>
            <a:r>
              <a:rPr lang="ru-RU" sz="2000" dirty="0" err="1" smtClean="0"/>
              <a:t>поливитаминотерапия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Проводится уход за полостью рта (полоскание кипяченой водой или 2 % раствором натрия гидрокарбоната) и глазами (приглушенный световой режим, закапывание в глаза 20 % раствора </a:t>
            </a:r>
            <a:r>
              <a:rPr lang="ru-RU" sz="2000" dirty="0" err="1" smtClean="0"/>
              <a:t>сульфацил‑натрия</a:t>
            </a:r>
            <a:r>
              <a:rPr lang="ru-RU" sz="2000" dirty="0" smtClean="0"/>
              <a:t> по 2–3 капли 3–4 раза в день).</a:t>
            </a:r>
          </a:p>
          <a:p>
            <a:r>
              <a:rPr lang="ru-RU" sz="2000" dirty="0" smtClean="0"/>
              <a:t>В связи с беспрецедентно выраженной способностью вируса кори подавлять иммунитет и факторы неспецифической </a:t>
            </a:r>
            <a:r>
              <a:rPr lang="ru-RU" sz="2000" dirty="0" err="1" smtClean="0"/>
              <a:t>резистентности</a:t>
            </a:r>
            <a:r>
              <a:rPr lang="ru-RU" sz="2000" dirty="0" smtClean="0"/>
              <a:t> организма при тяжелых и особенно осложненных формах кори требуется </a:t>
            </a:r>
            <a:r>
              <a:rPr lang="ru-RU" sz="2000" dirty="0" err="1" smtClean="0"/>
              <a:t>антибиотикотерапия</a:t>
            </a:r>
            <a:r>
              <a:rPr lang="ru-RU" sz="2000" dirty="0" smtClean="0"/>
              <a:t> (полусинтетические пенициллины широкого спектра действия, </a:t>
            </a:r>
            <a:r>
              <a:rPr lang="ru-RU" sz="2000" dirty="0" err="1" smtClean="0"/>
              <a:t>цефалоспорины</a:t>
            </a:r>
            <a:r>
              <a:rPr lang="ru-RU" sz="2000" dirty="0" smtClean="0"/>
              <a:t>, </a:t>
            </a:r>
            <a:r>
              <a:rPr lang="ru-RU" sz="2000" dirty="0" err="1" smtClean="0"/>
              <a:t>макролиды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При выраженной интоксикации проводят </a:t>
            </a:r>
            <a:r>
              <a:rPr lang="ru-RU" sz="2000" dirty="0" err="1" smtClean="0"/>
              <a:t>дезинтоксикационную</a:t>
            </a:r>
            <a:r>
              <a:rPr lang="ru-RU" sz="2000" dirty="0" smtClean="0"/>
              <a:t> терапию с использованием коллоидных и </a:t>
            </a:r>
            <a:r>
              <a:rPr lang="ru-RU" sz="2000" dirty="0" err="1" smtClean="0"/>
              <a:t>кристаллоидных</a:t>
            </a:r>
            <a:r>
              <a:rPr lang="ru-RU" sz="2000" dirty="0" smtClean="0"/>
              <a:t> растворов.</a:t>
            </a:r>
          </a:p>
          <a:p>
            <a:r>
              <a:rPr lang="ru-RU" sz="2000" dirty="0" smtClean="0"/>
              <a:t>Ослабленным больным вводят нормальный человеческий (противокоревой) иммуноглобулин (6–12 мл внутримышечно).</a:t>
            </a:r>
          </a:p>
          <a:p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Лечение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535785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Больного изолируют с 7‑го дня от начала клинических проявлений</a:t>
            </a:r>
          </a:p>
          <a:p>
            <a:r>
              <a:rPr lang="ru-RU" sz="1800" dirty="0" smtClean="0"/>
              <a:t>Все контактные дети, не больные корью, подлежат разобщению на 17 дней (если они с профилактической целью не получали иммуноглобулин) или на 21 день (если они получили пассивную профилактику иммуноглобулином)</a:t>
            </a:r>
          </a:p>
          <a:p>
            <a:r>
              <a:rPr lang="ru-RU" sz="1800" dirty="0" smtClean="0"/>
              <a:t>В помещении, где находится больной, текущую дезинфекцию не проводят, но обеспечивают систематическое проветривание и тщательную влажную уборку. </a:t>
            </a:r>
          </a:p>
          <a:p>
            <a:r>
              <a:rPr lang="ru-RU" sz="1800" dirty="0" smtClean="0"/>
              <a:t>Всем детям в возрасте 3–12 </a:t>
            </a:r>
            <a:r>
              <a:rPr lang="ru-RU" sz="1800" dirty="0" err="1" smtClean="0"/>
              <a:t>мес</a:t>
            </a:r>
            <a:r>
              <a:rPr lang="ru-RU" sz="1800" dirty="0" smtClean="0"/>
              <a:t>, бывшим в контакте с больным корью и не болевших корью, в первые 5 дней после контакта вводят внутримышечно 3 мл нормального человеческого (противокоревого) иммуноглобулина</a:t>
            </a:r>
          </a:p>
          <a:p>
            <a:r>
              <a:rPr lang="ru-RU" sz="1800" dirty="0" smtClean="0"/>
              <a:t>Дети в возрасте 12 </a:t>
            </a:r>
            <a:r>
              <a:rPr lang="ru-RU" sz="1800" dirty="0" err="1" smtClean="0"/>
              <a:t>мес</a:t>
            </a:r>
            <a:r>
              <a:rPr lang="ru-RU" sz="1800" dirty="0" smtClean="0"/>
              <a:t> и старше, не болевшие корью и контактировавшие с больными, подлежат активной иммунизации (вакцинации). Лишь при наличии противопоказаний к прививке им вводят иммуноглобулин внутримышечно, обычно в дозе 1,5 мл.</a:t>
            </a:r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Профилактика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158162" cy="2571768"/>
          </a:xfrm>
        </p:spPr>
        <p:txBody>
          <a:bodyPr/>
          <a:lstStyle/>
          <a:p>
            <a:r>
              <a:rPr lang="ru-RU" dirty="0" smtClean="0"/>
              <a:t>    Спасибо за внимание!!!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83</TotalTime>
  <Words>933</Words>
  <Application>Microsoft Office PowerPoint</Application>
  <PresentationFormat>Экран (4:3)</PresentationFormat>
  <Paragraphs>93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Открытая</vt:lpstr>
      <vt:lpstr>Корь: этиология, патогенез, клиника, лечение и профилактика</vt:lpstr>
      <vt:lpstr>Корь </vt:lpstr>
      <vt:lpstr> Этиология </vt:lpstr>
      <vt:lpstr> Эпидемиология </vt:lpstr>
      <vt:lpstr>Слайд 5</vt:lpstr>
      <vt:lpstr>Эпидемиология</vt:lpstr>
      <vt:lpstr>  Патогенез </vt:lpstr>
      <vt:lpstr>Патогенез</vt:lpstr>
      <vt:lpstr>4 периода -  </vt:lpstr>
      <vt:lpstr>Инкубационный период </vt:lpstr>
      <vt:lpstr>Продромальный (катаральный) период </vt:lpstr>
      <vt:lpstr>Пятна Бельского – Филатова – Коплика</vt:lpstr>
      <vt:lpstr>Слайд 13</vt:lpstr>
      <vt:lpstr>Слайд 14</vt:lpstr>
      <vt:lpstr>Слайд 15</vt:lpstr>
      <vt:lpstr>Период высыпаний</vt:lpstr>
      <vt:lpstr>Слайд 17</vt:lpstr>
      <vt:lpstr>Слайд 18</vt:lpstr>
      <vt:lpstr>Слайд 19</vt:lpstr>
      <vt:lpstr>Слайд 20</vt:lpstr>
      <vt:lpstr> Формы кори </vt:lpstr>
      <vt:lpstr>Митигированная корь </vt:lpstr>
      <vt:lpstr> Осложнения </vt:lpstr>
      <vt:lpstr>Диагностика </vt:lpstr>
      <vt:lpstr>  Лечение </vt:lpstr>
      <vt:lpstr>Профилактика </vt:lpstr>
      <vt:lpstr>    Спасибо за внимание!!!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Корь: этиология, патогенез, клиника, лечение и профилактика</dc:title>
  <dc:creator>Миссек</dc:creator>
  <cp:lastModifiedBy>Миссек</cp:lastModifiedBy>
  <cp:revision>11</cp:revision>
  <dcterms:created xsi:type="dcterms:W3CDTF">2015-01-29T06:01:55Z</dcterms:created>
  <dcterms:modified xsi:type="dcterms:W3CDTF">2015-02-18T03:24:46Z</dcterms:modified>
</cp:coreProperties>
</file>