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3" r:id="rId4"/>
    <p:sldId id="290" r:id="rId5"/>
    <p:sldId id="258" r:id="rId6"/>
    <p:sldId id="259" r:id="rId7"/>
    <p:sldId id="285" r:id="rId8"/>
    <p:sldId id="286" r:id="rId9"/>
    <p:sldId id="274" r:id="rId10"/>
    <p:sldId id="260" r:id="rId11"/>
    <p:sldId id="261" r:id="rId12"/>
    <p:sldId id="275" r:id="rId13"/>
    <p:sldId id="262" r:id="rId14"/>
    <p:sldId id="264" r:id="rId15"/>
    <p:sldId id="276" r:id="rId16"/>
    <p:sldId id="263" r:id="rId17"/>
    <p:sldId id="265" r:id="rId18"/>
    <p:sldId id="266" r:id="rId19"/>
    <p:sldId id="267" r:id="rId20"/>
    <p:sldId id="292" r:id="rId21"/>
    <p:sldId id="268" r:id="rId22"/>
    <p:sldId id="269" r:id="rId23"/>
    <p:sldId id="291" r:id="rId24"/>
    <p:sldId id="270" r:id="rId25"/>
    <p:sldId id="271" r:id="rId26"/>
    <p:sldId id="272" r:id="rId27"/>
    <p:sldId id="277" r:id="rId28"/>
    <p:sldId id="287" r:id="rId29"/>
    <p:sldId id="289" r:id="rId30"/>
    <p:sldId id="288" r:id="rId31"/>
    <p:sldId id="294" r:id="rId32"/>
    <p:sldId id="278" r:id="rId33"/>
    <p:sldId id="279" r:id="rId34"/>
    <p:sldId id="280" r:id="rId35"/>
    <p:sldId id="281" r:id="rId36"/>
    <p:sldId id="282" r:id="rId37"/>
    <p:sldId id="293" r:id="rId38"/>
    <p:sldId id="28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vse-pro-geny.ru/ru_dictionary_item_10_letter_%D0%9D_1_%D0%9D%D0%B0%D1%81%D0%BB%D0%B5%D0%B4%D1%81%D1%82%D0%B2%D0%B5%D0%BD%D0%BD%D0%BE%D1%81%D1%82%D1%8C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vse-pro-geny.ru/ru_dictionary_item_55_letter_%D0%9B_1_%D0%9B%D0%BE%D0%BA%D1%83%D1%81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humbio.ru/humbio/har/003e87a2.htm" TargetMode="External"/><Relationship Id="rId13" Type="http://schemas.openxmlformats.org/officeDocument/2006/relationships/hyperlink" Target="http://humbio.ru/humbio/eclin/001d5938.htm" TargetMode="External"/><Relationship Id="rId18" Type="http://schemas.openxmlformats.org/officeDocument/2006/relationships/hyperlink" Target="http://humbio.ru/humbio/har/00493584.htm" TargetMode="External"/><Relationship Id="rId3" Type="http://schemas.openxmlformats.org/officeDocument/2006/relationships/hyperlink" Target="http://humbio.ru/humbio/har_nevr/0021a739.htm" TargetMode="External"/><Relationship Id="rId7" Type="http://schemas.openxmlformats.org/officeDocument/2006/relationships/hyperlink" Target="http://humbio.ru/humbio/har_nevr/002175aa.htm" TargetMode="External"/><Relationship Id="rId12" Type="http://schemas.openxmlformats.org/officeDocument/2006/relationships/hyperlink" Target="http://humbio.ru/humbio/har_nevr/0021c884.htm" TargetMode="External"/><Relationship Id="rId17" Type="http://schemas.openxmlformats.org/officeDocument/2006/relationships/hyperlink" Target="http://humbio.ru/humbio/har/001ef8f7.htm" TargetMode="External"/><Relationship Id="rId2" Type="http://schemas.openxmlformats.org/officeDocument/2006/relationships/hyperlink" Target="http://humbio.ru/humbio/har_nevr/000d3dbb.htm" TargetMode="External"/><Relationship Id="rId16" Type="http://schemas.openxmlformats.org/officeDocument/2006/relationships/hyperlink" Target="http://humbio.ru/humbio/pronc/0002db70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mbio.ru/humbio/har_nevr/0019faf7.htm" TargetMode="External"/><Relationship Id="rId11" Type="http://schemas.openxmlformats.org/officeDocument/2006/relationships/hyperlink" Target="http://humbio.ru/humbio/eclin/00016f8d.htm" TargetMode="External"/><Relationship Id="rId5" Type="http://schemas.openxmlformats.org/officeDocument/2006/relationships/hyperlink" Target="http://humbio.ru/humbio/har_nevr/0021a77b.htm" TargetMode="External"/><Relationship Id="rId15" Type="http://schemas.openxmlformats.org/officeDocument/2006/relationships/hyperlink" Target="http://humbio.ru/humbio/har/0059d891.htm" TargetMode="External"/><Relationship Id="rId10" Type="http://schemas.openxmlformats.org/officeDocument/2006/relationships/hyperlink" Target="http://humbio.ru/humbio/har_nevr/000c67b8.htm" TargetMode="External"/><Relationship Id="rId4" Type="http://schemas.openxmlformats.org/officeDocument/2006/relationships/hyperlink" Target="http://humbio.ru/humbio/har_nevr/000d3f0f.htm" TargetMode="External"/><Relationship Id="rId9" Type="http://schemas.openxmlformats.org/officeDocument/2006/relationships/hyperlink" Target="http://humbio.ru/humbio/har_nevr/000c2ad3.htm" TargetMode="External"/><Relationship Id="rId14" Type="http://schemas.openxmlformats.org/officeDocument/2006/relationships/hyperlink" Target="http://humbio.ru/humbio/har_nevr/000a292f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har_nevr/00220070.htm" TargetMode="External"/><Relationship Id="rId2" Type="http://schemas.openxmlformats.org/officeDocument/2006/relationships/hyperlink" Target="http://humbio.ru/humbio/har_nevr/000c9622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physiology/0003cd31.htm" TargetMode="External"/><Relationship Id="rId2" Type="http://schemas.openxmlformats.org/officeDocument/2006/relationships/hyperlink" Target="http://humbio.ru/humbio/01122001/medgen/x004588f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umbio.ru/humbio/har_nevr/0019a411.htm" TargetMode="External"/><Relationship Id="rId4" Type="http://schemas.openxmlformats.org/officeDocument/2006/relationships/hyperlink" Target="http://humbio.ru/humbio/contisdis/00019df3.ht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humbio.ru/humbio/physiology/0003cd31.htm" TargetMode="External"/><Relationship Id="rId2" Type="http://schemas.openxmlformats.org/officeDocument/2006/relationships/hyperlink" Target="http://humbio.ru/humbio/01122001/medgen/x004588f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humbio.ru/humbio/contisdis/00019df3.ht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vse-pro-geny.ru/ru_medyko-genetychni-aspecty-simyi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Миопатия </a:t>
            </a:r>
            <a:r>
              <a:rPr lang="ru-RU" dirty="0" err="1" smtClean="0"/>
              <a:t>Дюшенна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572428" cy="128588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Миопатия </a:t>
            </a:r>
            <a:r>
              <a:rPr lang="ru-RU" sz="4800" dirty="0" err="1" smtClean="0"/>
              <a:t>дюшенна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7239000" cy="48463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 хроническое прогрессирующее </a:t>
            </a:r>
            <a:r>
              <a:rPr lang="ru-RU" sz="4000" dirty="0" err="1" smtClean="0"/>
              <a:t>наследствененое</a:t>
            </a:r>
            <a:r>
              <a:rPr lang="ru-RU" sz="4000" dirty="0" smtClean="0"/>
              <a:t> нервно-мышечное заболевания, характеризующиеся первичным поражением мышц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4143372" cy="657227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Заболевание названо в честь французского невропатолога </a:t>
            </a:r>
            <a:r>
              <a:rPr lang="ru-RU" sz="2800" b="1" i="1" dirty="0" err="1" smtClean="0"/>
              <a:t>Жульема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Бенджамина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Аманда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Дюшенна</a:t>
            </a:r>
            <a:r>
              <a:rPr lang="ru-RU" sz="2800" dirty="0" smtClean="0"/>
              <a:t> (</a:t>
            </a:r>
            <a:r>
              <a:rPr lang="ru-RU" sz="2800" dirty="0" err="1" smtClean="0"/>
              <a:t>Guillaume</a:t>
            </a:r>
            <a:r>
              <a:rPr lang="ru-RU" sz="2800" dirty="0" smtClean="0"/>
              <a:t> </a:t>
            </a:r>
            <a:r>
              <a:rPr lang="ru-RU" sz="2800" dirty="0" err="1" smtClean="0"/>
              <a:t>Benjamin</a:t>
            </a:r>
            <a:r>
              <a:rPr lang="ru-RU" sz="2800" dirty="0" smtClean="0"/>
              <a:t> </a:t>
            </a:r>
            <a:r>
              <a:rPr lang="ru-RU" sz="2800" dirty="0" err="1" smtClean="0"/>
              <a:t>Amand</a:t>
            </a:r>
            <a:r>
              <a:rPr lang="ru-RU" sz="2800" dirty="0" smtClean="0"/>
              <a:t> </a:t>
            </a:r>
            <a:r>
              <a:rPr lang="ru-RU" sz="2800" dirty="0" err="1" smtClean="0"/>
              <a:t>Duchenne</a:t>
            </a:r>
            <a:r>
              <a:rPr lang="ru-RU" sz="2800" dirty="0" smtClean="0"/>
              <a:t>), который впервые описал это заболевание в </a:t>
            </a:r>
            <a:r>
              <a:rPr lang="ru-RU" sz="2800" i="1" dirty="0" smtClean="0"/>
              <a:t>1861 г</a:t>
            </a:r>
            <a:r>
              <a:rPr lang="ru-RU" sz="2800" dirty="0" smtClean="0"/>
              <a:t>оду.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26" name="Picture 2" descr="C:\Users\Миссек\Desktop\116517748_Guillaume_Benjamin_Amand_Duchenn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0297" y="0"/>
            <a:ext cx="513370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иссек\Desktop\mb4_01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0"/>
            <a:ext cx="4929222" cy="6623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наследования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9416"/>
            <a:ext cx="7410480" cy="5034294"/>
          </a:xfrm>
        </p:spPr>
        <p:txBody>
          <a:bodyPr>
            <a:normAutofit/>
          </a:bodyPr>
          <a:lstStyle/>
          <a:p>
            <a:r>
              <a:rPr lang="ru-RU" dirty="0" smtClean="0"/>
              <a:t>Наследуется по рецессивному типу, сцепленному с </a:t>
            </a:r>
            <a:r>
              <a:rPr lang="ru-RU" u="sng" dirty="0" smtClean="0"/>
              <a:t>X-хромосомой</a:t>
            </a:r>
            <a:endParaRPr lang="ru-RU" dirty="0" smtClean="0"/>
          </a:p>
          <a:p>
            <a:r>
              <a:rPr lang="ru-RU" u="sng" dirty="0" smtClean="0"/>
              <a:t>Частота встречаемости - </a:t>
            </a:r>
            <a:r>
              <a:rPr lang="ru-RU" dirty="0" smtClean="0"/>
              <a:t>составляет около 30 на 100000 новорожденных мальчиков</a:t>
            </a:r>
          </a:p>
          <a:p>
            <a:r>
              <a:rPr lang="ru-RU" dirty="0" smtClean="0"/>
              <a:t>Частота встречаемости - у 1 человека на 4000 новорожденных мужского пола. </a:t>
            </a:r>
          </a:p>
          <a:p>
            <a:r>
              <a:rPr lang="ru-RU" dirty="0" smtClean="0"/>
              <a:t>Мутации в гене </a:t>
            </a:r>
            <a:r>
              <a:rPr lang="ru-RU" dirty="0" err="1" smtClean="0"/>
              <a:t>дистрофин</a:t>
            </a:r>
            <a:r>
              <a:rPr lang="ru-RU" dirty="0" smtClean="0"/>
              <a:t> могут быть</a:t>
            </a:r>
            <a:r>
              <a:rPr lang="ru-RU" b="1" u="sng" dirty="0" smtClean="0">
                <a:hlinkClick r:id="rId2"/>
              </a:rPr>
              <a:t> унаследованы</a:t>
            </a:r>
            <a:r>
              <a:rPr lang="ru-RU" dirty="0" smtClean="0"/>
              <a:t> или возникают спонтанно во время зародышевой линии передачи.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 </a:t>
            </a:r>
            <a:r>
              <a:rPr lang="ru-RU" dirty="0" smtClean="0"/>
              <a:t>Патогенез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Мышечная дистрофия </a:t>
            </a:r>
            <a:r>
              <a:rPr lang="ru-RU" dirty="0" err="1" smtClean="0"/>
              <a:t>Дюшенна</a:t>
            </a:r>
            <a:r>
              <a:rPr lang="ru-RU" dirty="0" smtClean="0"/>
              <a:t> обусловлена мутацией в гене </a:t>
            </a:r>
            <a:r>
              <a:rPr lang="ru-RU" b="1" i="1" dirty="0" err="1" smtClean="0"/>
              <a:t>дистрофин</a:t>
            </a:r>
            <a:r>
              <a:rPr lang="ru-RU" dirty="0" smtClean="0"/>
              <a:t>, </a:t>
            </a:r>
            <a:r>
              <a:rPr lang="ru-RU" b="1" u="sng" dirty="0" smtClean="0">
                <a:hlinkClick r:id="rId2"/>
              </a:rPr>
              <a:t>локус  </a:t>
            </a:r>
            <a:r>
              <a:rPr lang="ru-RU" dirty="0" smtClean="0"/>
              <a:t>которого Xp21. </a:t>
            </a:r>
            <a:r>
              <a:rPr lang="ru-RU" dirty="0" err="1" smtClean="0"/>
              <a:t>Дистрофин</a:t>
            </a:r>
            <a:r>
              <a:rPr lang="ru-RU" dirty="0" smtClean="0"/>
              <a:t> отвечает за соединение </a:t>
            </a:r>
            <a:r>
              <a:rPr lang="ru-RU" dirty="0" err="1" smtClean="0"/>
              <a:t>цитоскелета</a:t>
            </a:r>
            <a:r>
              <a:rPr lang="ru-RU" dirty="0" smtClean="0"/>
              <a:t> каждого мышечного волокна с основной базальной пластинкой (внеклеточного матрикса) через белковый комплекс, который состоит из многих субъединиц. Отсутствие </a:t>
            </a:r>
            <a:r>
              <a:rPr lang="ru-RU" dirty="0" err="1" smtClean="0"/>
              <a:t>дистрофина</a:t>
            </a:r>
            <a:r>
              <a:rPr lang="ru-RU" dirty="0" smtClean="0"/>
              <a:t> приводит к проникновению избыточного кальция в </a:t>
            </a:r>
            <a:r>
              <a:rPr lang="ru-RU" dirty="0" err="1" smtClean="0"/>
              <a:t>сарколему</a:t>
            </a:r>
            <a:r>
              <a:rPr lang="ru-RU" dirty="0" smtClean="0"/>
              <a:t> (клеточную мембрану). Как следствие изменения этих сигнальных путей, вода наполняет митохондрии, которые после этого разрываются. При дистрофии скелетных мышц, </a:t>
            </a:r>
            <a:r>
              <a:rPr lang="ru-RU" dirty="0" err="1" smtClean="0"/>
              <a:t>митохондриальная</a:t>
            </a:r>
            <a:r>
              <a:rPr lang="ru-RU" dirty="0" smtClean="0"/>
              <a:t> дисфункция приводит к усилению стресса вызванного </a:t>
            </a:r>
            <a:r>
              <a:rPr lang="ru-RU" dirty="0" err="1" smtClean="0"/>
              <a:t>цитозольным-кальциевым</a:t>
            </a:r>
            <a:r>
              <a:rPr lang="ru-RU" dirty="0" smtClean="0"/>
              <a:t> сигналом и усилению производства </a:t>
            </a:r>
            <a:r>
              <a:rPr lang="ru-RU" dirty="0" err="1" smtClean="0"/>
              <a:t>стресс-индуцированных</a:t>
            </a:r>
            <a:r>
              <a:rPr lang="ru-RU" dirty="0" smtClean="0"/>
              <a:t> активных форм кислорода (АФК). В этом сложном каскадном комплексе, который включает в себя несколько реакций еще до сих пор не понятно до конца, почему из-за повреждения сарколеммы увеличиваются проявления окислительного стресса, который в итоге приводит к смерти клетки. Мышечные волокна подвергаются некрозу и, наконец, происходит замена мышечной ткани жировой, а также соединительной.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иссек\Desktop\Miopatiy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7500990" cy="53223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380672"/>
            <a:ext cx="8143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Микропрепарат мышцы в стадии частичной сохранности двигательной функции: беспорядочное расположение разнокалиберных мышечных волокон — атрофированных (1), нормального диаметра (2), единичных гипертрофированных (3); дистрофические изменения в части мышечных волокон (4); разрастание соединительной ткани в </a:t>
            </a:r>
            <a:r>
              <a:rPr lang="ru-RU" dirty="0" err="1" smtClean="0"/>
              <a:t>эндомизии</a:t>
            </a:r>
            <a:r>
              <a:rPr lang="ru-RU" dirty="0" smtClean="0"/>
              <a:t> (5);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иссек\Desktop\Miopatiya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181908" cy="56486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934670"/>
            <a:ext cx="8072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Микропрепарат мышцы в стадии обездвиженности: единичные атрофированные мышечные волокна (7) среди фиброзной и жировой ткани; </a:t>
            </a:r>
            <a:r>
              <a:rPr lang="ru-RU" dirty="0" err="1" smtClean="0"/>
              <a:t>лимфоидногистиоцитарная</a:t>
            </a:r>
            <a:r>
              <a:rPr lang="ru-RU" dirty="0" smtClean="0"/>
              <a:t> инфильтрация (2)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Насчало</a:t>
            </a:r>
            <a:r>
              <a:rPr lang="ru-RU" dirty="0" smtClean="0"/>
              <a:t> заболевания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3543296" cy="4605666"/>
          </a:xfrm>
        </p:spPr>
        <p:txBody>
          <a:bodyPr/>
          <a:lstStyle/>
          <a:p>
            <a:r>
              <a:rPr lang="ru-RU" dirty="0" smtClean="0"/>
              <a:t>Первые симптомы появляются в 3 – 5 – 6 лет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является </a:t>
            </a:r>
            <a:r>
              <a:rPr lang="ru-RU" b="1" i="1" dirty="0" smtClean="0"/>
              <a:t>мышечная слабость</a:t>
            </a:r>
            <a:r>
              <a:rPr lang="ru-RU" dirty="0" smtClean="0"/>
              <a:t>, которая в первую очередь связана с атрофией мышц, а именно скелетной мышечной ткани.</a:t>
            </a:r>
          </a:p>
          <a:p>
            <a:r>
              <a:rPr lang="ru-RU" dirty="0" smtClean="0"/>
              <a:t> В первую очередь атрофируются мышцы бедер, таза, плеч и икроножные мышцы.</a:t>
            </a:r>
          </a:p>
          <a:p>
            <a:r>
              <a:rPr lang="ru-RU" dirty="0" smtClean="0"/>
              <a:t>Мышечная слабость возникает также в руках, шее и других частях тела, но обычно не так рано, как в нижней части тела. </a:t>
            </a:r>
          </a:p>
          <a:p>
            <a:r>
              <a:rPr lang="ru-RU" dirty="0" err="1" smtClean="0"/>
              <a:t>Псевдогипертрофия</a:t>
            </a:r>
            <a:r>
              <a:rPr lang="ru-RU" dirty="0" smtClean="0"/>
              <a:t> Икроножных мышц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1143000"/>
          </a:xfrm>
        </p:spPr>
        <p:txBody>
          <a:bodyPr/>
          <a:lstStyle/>
          <a:p>
            <a:r>
              <a:rPr lang="ru-RU" dirty="0" smtClean="0"/>
              <a:t>симптомы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7643866" cy="514353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 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  <a:r>
              <a:rPr lang="ru-RU" u="sng" dirty="0" smtClean="0">
                <a:solidFill>
                  <a:srgbClr val="002060"/>
                </a:solidFill>
                <a:hlinkClick r:id="rId2"/>
              </a:rPr>
              <a:t>Мальчики часто падают</a:t>
            </a:r>
            <a:r>
              <a:rPr lang="ru-RU" dirty="0" smtClean="0">
                <a:solidFill>
                  <a:srgbClr val="002060"/>
                </a:solidFill>
              </a:rPr>
              <a:t> ,</a:t>
            </a:r>
            <a:r>
              <a:rPr lang="ru-RU" u="sng" dirty="0" smtClean="0">
                <a:solidFill>
                  <a:srgbClr val="002060"/>
                </a:solidFill>
                <a:hlinkClick r:id="rId3"/>
              </a:rPr>
              <a:t>отстают в играх от сверстников</a:t>
            </a:r>
            <a:r>
              <a:rPr lang="ru-RU" dirty="0" smtClean="0">
                <a:solidFill>
                  <a:srgbClr val="002060"/>
                </a:solidFill>
              </a:rPr>
              <a:t> , </a:t>
            </a:r>
            <a:r>
              <a:rPr lang="ru-RU" u="sng" dirty="0" smtClean="0">
                <a:solidFill>
                  <a:srgbClr val="002060"/>
                </a:solidFill>
                <a:hlinkClick r:id="rId4"/>
              </a:rPr>
              <a:t>с трудом бегают</a:t>
            </a:r>
            <a:r>
              <a:rPr lang="ru-RU" dirty="0" smtClean="0">
                <a:solidFill>
                  <a:srgbClr val="002060"/>
                </a:solidFill>
              </a:rPr>
              <a:t> и </a:t>
            </a:r>
            <a:r>
              <a:rPr lang="ru-RU" u="sng" dirty="0" smtClean="0">
                <a:solidFill>
                  <a:srgbClr val="002060"/>
                </a:solidFill>
                <a:hlinkClick r:id="rId5"/>
              </a:rPr>
              <a:t>прыгают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u="sng" dirty="0" smtClean="0">
                <a:solidFill>
                  <a:srgbClr val="002060"/>
                </a:solidFill>
                <a:hlinkClick r:id="rId6"/>
              </a:rPr>
              <a:t>Симптом лестницы </a:t>
            </a:r>
            <a:r>
              <a:rPr lang="ru-RU" dirty="0" smtClean="0">
                <a:solidFill>
                  <a:srgbClr val="002060"/>
                </a:solidFill>
              </a:rPr>
              <a:t>- к 5 годам мышечная слабость выявляется при осмотре. Из положения </a:t>
            </a:r>
            <a:r>
              <a:rPr lang="ru-RU" u="sng" dirty="0" smtClean="0">
                <a:solidFill>
                  <a:srgbClr val="002060"/>
                </a:solidFill>
                <a:hlinkClick r:id="rId7"/>
              </a:rPr>
              <a:t>сидя на полу больной встает</a:t>
            </a:r>
            <a:r>
              <a:rPr lang="ru-RU" dirty="0" smtClean="0">
                <a:solidFill>
                  <a:srgbClr val="002060"/>
                </a:solidFill>
              </a:rPr>
              <a:t> , опираясь сначала на собственные колени, затем на бедра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Как правило, </a:t>
            </a:r>
            <a:r>
              <a:rPr lang="ru-RU" u="sng" dirty="0" smtClean="0">
                <a:solidFill>
                  <a:srgbClr val="002060"/>
                </a:solidFill>
                <a:hlinkClick r:id="rId8"/>
              </a:rPr>
              <a:t>утолщены голени</a:t>
            </a:r>
            <a:r>
              <a:rPr lang="ru-RU" dirty="0" smtClean="0">
                <a:solidFill>
                  <a:srgbClr val="002060"/>
                </a:solidFill>
              </a:rPr>
              <a:t> , причем истинная гипертрофия икроножных мышц в начале болезни со временем сменяется </a:t>
            </a:r>
            <a:r>
              <a:rPr lang="ru-RU" dirty="0" err="1" smtClean="0">
                <a:solidFill>
                  <a:srgbClr val="002060"/>
                </a:solidFill>
              </a:rPr>
              <a:t>псевдогипертрофией</a:t>
            </a:r>
            <a:r>
              <a:rPr lang="ru-RU" dirty="0" smtClean="0">
                <a:solidFill>
                  <a:srgbClr val="002060"/>
                </a:solidFill>
              </a:rPr>
              <a:t> - мышца замещается жировой и соединительной тканью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 6 годам формируются </a:t>
            </a:r>
            <a:r>
              <a:rPr lang="ru-RU" u="sng" dirty="0" smtClean="0">
                <a:solidFill>
                  <a:srgbClr val="002060"/>
                </a:solidFill>
                <a:hlinkClick r:id="rId9"/>
              </a:rPr>
              <a:t>контрактуры ахилловых сухожилий</a:t>
            </a:r>
            <a:r>
              <a:rPr lang="ru-RU" dirty="0" smtClean="0">
                <a:solidFill>
                  <a:srgbClr val="002060"/>
                </a:solidFill>
              </a:rPr>
              <a:t> и </a:t>
            </a:r>
            <a:r>
              <a:rPr lang="ru-RU" u="sng" dirty="0" smtClean="0">
                <a:solidFill>
                  <a:srgbClr val="002060"/>
                </a:solidFill>
                <a:hlinkClick r:id="rId10"/>
              </a:rPr>
              <a:t>подвздошно-большеберцовых трактов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u="sng" dirty="0" smtClean="0">
                <a:solidFill>
                  <a:srgbClr val="002060"/>
                </a:solidFill>
                <a:hlinkClick r:id="rId11"/>
              </a:rPr>
              <a:t>Изменена походка</a:t>
            </a:r>
            <a:r>
              <a:rPr lang="ru-RU" dirty="0" smtClean="0">
                <a:solidFill>
                  <a:srgbClr val="002060"/>
                </a:solidFill>
              </a:rPr>
              <a:t> - </a:t>
            </a:r>
            <a:r>
              <a:rPr lang="ru-RU" u="sng" dirty="0" smtClean="0">
                <a:solidFill>
                  <a:srgbClr val="002060"/>
                </a:solidFill>
                <a:hlinkClick r:id="rId12"/>
              </a:rPr>
              <a:t>на цыпочках, с </a:t>
            </a:r>
            <a:r>
              <a:rPr lang="ru-RU" u="sng" dirty="0" err="1" smtClean="0">
                <a:solidFill>
                  <a:srgbClr val="002060"/>
                </a:solidFill>
                <a:hlinkClick r:id="rId12"/>
              </a:rPr>
              <a:t>переразгибанием</a:t>
            </a:r>
            <a:r>
              <a:rPr lang="ru-RU" u="sng" dirty="0" smtClean="0">
                <a:solidFill>
                  <a:srgbClr val="002060"/>
                </a:solidFill>
                <a:hlinkClick r:id="rId12"/>
              </a:rPr>
              <a:t> в поясничном отделе позвоночника</a:t>
            </a:r>
            <a:r>
              <a:rPr lang="ru-RU" dirty="0" smtClean="0">
                <a:solidFill>
                  <a:srgbClr val="002060"/>
                </a:solidFill>
              </a:rPr>
              <a:t>. </a:t>
            </a:r>
            <a:r>
              <a:rPr lang="ru-RU" u="sng" dirty="0" smtClean="0">
                <a:solidFill>
                  <a:srgbClr val="002060"/>
                </a:solidFill>
                <a:hlinkClick r:id="rId13"/>
              </a:rPr>
              <a:t>Мышечная слабость</a:t>
            </a:r>
            <a:r>
              <a:rPr lang="ru-RU" dirty="0" smtClean="0">
                <a:solidFill>
                  <a:srgbClr val="002060"/>
                </a:solidFill>
              </a:rPr>
              <a:t> нарастает, преимущественно страдают проксимальные мышцы ног (особенно) и рук, сгибатели шеи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 8-10 лет больным требуются костыли, из-за преимущественно сидячего положения усиливаются контрактуры и </a:t>
            </a:r>
            <a:r>
              <a:rPr lang="ru-RU" u="sng" dirty="0" smtClean="0">
                <a:solidFill>
                  <a:srgbClr val="002060"/>
                </a:solidFill>
                <a:hlinkClick r:id="rId14"/>
              </a:rPr>
              <a:t>ограничиваются движения</a:t>
            </a:r>
            <a:r>
              <a:rPr lang="ru-RU" dirty="0" smtClean="0">
                <a:solidFill>
                  <a:srgbClr val="002060"/>
                </a:solidFill>
              </a:rPr>
              <a:t> в тазобедренных, коленных, локтевых, лучезапястных суставах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 12 годам больные прикованы к коляске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Контрактуры становятся необратимыми, часто возникает и прогрессирует </a:t>
            </a:r>
            <a:r>
              <a:rPr lang="ru-RU" u="sng" dirty="0" smtClean="0">
                <a:solidFill>
                  <a:srgbClr val="002060"/>
                </a:solidFill>
                <a:hlinkClick r:id="rId15"/>
              </a:rPr>
              <a:t>сколиоз</a:t>
            </a:r>
            <a:r>
              <a:rPr lang="ru-RU" dirty="0" smtClean="0">
                <a:solidFill>
                  <a:srgbClr val="002060"/>
                </a:solidFill>
              </a:rPr>
              <a:t> , </a:t>
            </a:r>
            <a:r>
              <a:rPr lang="ru-RU" dirty="0" err="1" smtClean="0">
                <a:solidFill>
                  <a:srgbClr val="002060"/>
                </a:solidFill>
              </a:rPr>
              <a:t>вызывающий</a:t>
            </a:r>
            <a:r>
              <a:rPr lang="ru-RU" u="sng" dirty="0" err="1" smtClean="0">
                <a:solidFill>
                  <a:srgbClr val="002060"/>
                </a:solidFill>
                <a:hlinkClick r:id="rId16"/>
              </a:rPr>
              <a:t>боли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От этого </a:t>
            </a:r>
            <a:r>
              <a:rPr lang="ru-RU" u="sng" dirty="0" smtClean="0">
                <a:solidFill>
                  <a:srgbClr val="002060"/>
                </a:solidFill>
                <a:hlinkClick r:id="rId17"/>
              </a:rPr>
              <a:t>деформируется грудная клетка</a:t>
            </a:r>
            <a:r>
              <a:rPr lang="ru-RU" dirty="0" smtClean="0">
                <a:solidFill>
                  <a:srgbClr val="002060"/>
                </a:solidFill>
              </a:rPr>
              <a:t> и ухудшается функция легких, которая и без того страдает из-за мышечной слабости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16-18 лет часто развиваются тяжелые </a:t>
            </a:r>
            <a:r>
              <a:rPr lang="ru-RU" u="sng" dirty="0" smtClean="0">
                <a:solidFill>
                  <a:srgbClr val="002060"/>
                </a:solidFill>
                <a:hlinkClick r:id="rId18"/>
              </a:rPr>
              <a:t>пневмонии</a:t>
            </a:r>
            <a:r>
              <a:rPr lang="ru-RU" dirty="0" smtClean="0">
                <a:solidFill>
                  <a:srgbClr val="002060"/>
                </a:solidFill>
              </a:rPr>
              <a:t> , нередко с летальным исходом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Лабораторные и инструментальные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9416"/>
            <a:ext cx="7339042" cy="496285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всех больных активность </a:t>
            </a:r>
            <a:r>
              <a:rPr lang="ru-RU" u="sng" dirty="0" smtClean="0">
                <a:hlinkClick r:id="rId2"/>
              </a:rPr>
              <a:t>КФК</a:t>
            </a:r>
            <a:r>
              <a:rPr lang="ru-RU" dirty="0" smtClean="0"/>
              <a:t> в сыворотке повышена в 20-100 раз. Она высока уже с рождения, а при далеко зашедшей болезни снижается из-за обездвиженности и уменьшения мышечной массы.</a:t>
            </a:r>
          </a:p>
          <a:p>
            <a:r>
              <a:rPr lang="ru-RU" dirty="0" smtClean="0"/>
              <a:t> При ЭМГ выявляется </a:t>
            </a:r>
            <a:r>
              <a:rPr lang="ru-RU" u="sng" dirty="0" err="1" smtClean="0">
                <a:hlinkClick r:id="rId3"/>
              </a:rPr>
              <a:t>миопатическая</a:t>
            </a:r>
            <a:r>
              <a:rPr lang="ru-RU" u="sng" dirty="0" smtClean="0">
                <a:hlinkClick r:id="rId3"/>
              </a:rPr>
              <a:t> триада</a:t>
            </a:r>
            <a:r>
              <a:rPr lang="ru-RU" dirty="0" smtClean="0"/>
              <a:t> - снижение амплитуды и длительности и полифазные (более чем из четырех фаз) потенциалы действия двигательных единиц; количество двигательных единиц, вовлекающихся при произвольном сокращении, возрастает.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Диагностика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7239000" cy="484632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ДНК-тест - </a:t>
            </a:r>
            <a:r>
              <a:rPr lang="ru-RU" sz="2000" dirty="0" smtClean="0"/>
              <a:t>причиной миопатии </a:t>
            </a:r>
            <a:r>
              <a:rPr lang="ru-RU" sz="2000" dirty="0" err="1" smtClean="0"/>
              <a:t>Дюшенна</a:t>
            </a:r>
            <a:r>
              <a:rPr lang="ru-RU" sz="2000" dirty="0" smtClean="0"/>
              <a:t> является дефект </a:t>
            </a:r>
            <a:r>
              <a:rPr lang="ru-RU" sz="2000" u="sng" dirty="0" err="1" smtClean="0">
                <a:hlinkClick r:id="rId2"/>
              </a:rPr>
              <a:t>дистрофина</a:t>
            </a:r>
            <a:r>
              <a:rPr lang="ru-RU" sz="2000" dirty="0" smtClean="0"/>
              <a:t> - белка с молекулярной массой 427000, находящегося на внутренней поверхности </a:t>
            </a:r>
            <a:r>
              <a:rPr lang="ru-RU" sz="2000" u="sng" dirty="0" smtClean="0">
                <a:hlinkClick r:id="rId3"/>
              </a:rPr>
              <a:t>сарколеммы</a:t>
            </a:r>
            <a:r>
              <a:rPr lang="ru-RU" sz="2000" dirty="0" smtClean="0"/>
              <a:t> </a:t>
            </a:r>
          </a:p>
          <a:p>
            <a:r>
              <a:rPr lang="ru-RU" sz="2000" u="sng" dirty="0" smtClean="0">
                <a:hlinkClick r:id="rId4"/>
              </a:rPr>
              <a:t>Ген </a:t>
            </a:r>
            <a:r>
              <a:rPr lang="ru-RU" sz="2000" u="sng" dirty="0" err="1" smtClean="0">
                <a:hlinkClick r:id="rId4"/>
              </a:rPr>
              <a:t>дистрофина</a:t>
            </a:r>
            <a:r>
              <a:rPr lang="ru-RU" sz="2000" dirty="0" smtClean="0"/>
              <a:t> - один из самых крупных идентифицированных генов человека, его длина - 2 </a:t>
            </a:r>
            <a:r>
              <a:rPr lang="ru-RU" sz="2000" dirty="0" err="1" smtClean="0"/>
              <a:t>млн</a:t>
            </a:r>
            <a:r>
              <a:rPr lang="ru-RU" sz="2000" dirty="0" smtClean="0"/>
              <a:t> нуклеотидов. Он находится </a:t>
            </a:r>
            <a:r>
              <a:rPr lang="ru-RU" sz="2000" dirty="0" err="1" smtClean="0"/>
              <a:t>в</a:t>
            </a:r>
            <a:r>
              <a:rPr lang="ru-RU" sz="2000" u="sng" dirty="0" err="1" smtClean="0">
                <a:hlinkClick r:id="rId5"/>
              </a:rPr>
              <a:t>сегменте</a:t>
            </a:r>
            <a:r>
              <a:rPr lang="ru-RU" sz="2000" u="sng" dirty="0" smtClean="0">
                <a:hlinkClick r:id="rId5"/>
              </a:rPr>
              <a:t> Хр21</a:t>
            </a:r>
            <a:endParaRPr lang="ru-RU" sz="2000" dirty="0" smtClean="0"/>
          </a:p>
          <a:p>
            <a:r>
              <a:rPr lang="ru-RU" sz="2000" dirty="0" smtClean="0"/>
              <a:t>В настоящее время известные мутации удается выявить примерно у двух третей больных</a:t>
            </a:r>
          </a:p>
          <a:p>
            <a:r>
              <a:rPr lang="ru-RU" sz="2000" dirty="0" err="1" smtClean="0"/>
              <a:t>Делеции</a:t>
            </a:r>
            <a:r>
              <a:rPr lang="ru-RU" sz="2000" dirty="0" smtClean="0"/>
              <a:t> располагаются по длине гена неравномерно, чаще в его начале (5'-концевая область) и в середине</a:t>
            </a:r>
          </a:p>
          <a:p>
            <a:r>
              <a:rPr lang="ru-RU" sz="2000" dirty="0" smtClean="0"/>
              <a:t> Течение болезни не зависит от размера </a:t>
            </a:r>
            <a:r>
              <a:rPr lang="ru-RU" sz="2000" dirty="0" err="1" smtClean="0"/>
              <a:t>делеции</a:t>
            </a:r>
            <a:r>
              <a:rPr lang="ru-RU" sz="2000" dirty="0" smtClean="0"/>
              <a:t>. Реже встречаются дупликации гена и точечные мутации</a:t>
            </a:r>
          </a:p>
          <a:p>
            <a:r>
              <a:rPr lang="ru-RU" sz="2000" dirty="0" smtClean="0"/>
              <a:t>Наличие специфичной мутации однозначно подтверждает диагноз и позволяет надежно выявлять носительниц мутации.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    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   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    </a:t>
            </a:r>
            <a:r>
              <a:rPr lang="ru-RU" sz="2000" b="1" dirty="0" smtClean="0"/>
              <a:t> </a:t>
            </a: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9416"/>
            <a:ext cx="7339042" cy="496285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Надежным диагностическим методом является исследование </a:t>
            </a:r>
            <a:r>
              <a:rPr lang="ru-RU" u="sng" dirty="0" err="1" smtClean="0">
                <a:hlinkClick r:id="rId2"/>
              </a:rPr>
              <a:t>дистрофина</a:t>
            </a:r>
            <a:r>
              <a:rPr lang="ru-RU" dirty="0" smtClean="0"/>
              <a:t> в мышечной ткани. </a:t>
            </a:r>
          </a:p>
          <a:p>
            <a:r>
              <a:rPr lang="ru-RU" dirty="0" smtClean="0"/>
              <a:t>Содержание и размер </a:t>
            </a:r>
            <a:r>
              <a:rPr lang="ru-RU" dirty="0" err="1" smtClean="0"/>
              <a:t>дистрофина</a:t>
            </a:r>
            <a:r>
              <a:rPr lang="ru-RU" dirty="0" smtClean="0"/>
              <a:t> определяют </a:t>
            </a:r>
            <a:r>
              <a:rPr lang="ru-RU" dirty="0" err="1" smtClean="0"/>
              <a:t>иммуноблоттингом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Кроме того, отсутствие или недостаточность </a:t>
            </a:r>
            <a:r>
              <a:rPr lang="ru-RU" dirty="0" err="1" smtClean="0"/>
              <a:t>дистрофина</a:t>
            </a:r>
            <a:r>
              <a:rPr lang="ru-RU" dirty="0" smtClean="0"/>
              <a:t> в </a:t>
            </a:r>
            <a:r>
              <a:rPr lang="ru-RU" u="sng" dirty="0" smtClean="0">
                <a:hlinkClick r:id="rId3"/>
              </a:rPr>
              <a:t>сарколемме</a:t>
            </a:r>
            <a:r>
              <a:rPr lang="ru-RU" dirty="0" smtClean="0"/>
              <a:t> можно выявить методом </a:t>
            </a:r>
            <a:r>
              <a:rPr lang="ru-RU" dirty="0" err="1" smtClean="0"/>
              <a:t>иммуноцитохимического</a:t>
            </a:r>
            <a:r>
              <a:rPr lang="ru-RU" dirty="0" smtClean="0"/>
              <a:t> окрашивания с использованием антител к </a:t>
            </a:r>
            <a:r>
              <a:rPr lang="ru-RU" dirty="0" err="1" smtClean="0"/>
              <a:t>дистрофину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У носительниц мутации иногда можно обнаружить </a:t>
            </a:r>
            <a:r>
              <a:rPr lang="ru-RU" dirty="0" err="1" smtClean="0"/>
              <a:t>мозаицизм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биопсии видны разнокалиберные мышечные волокна, а также небольшие группы </a:t>
            </a:r>
            <a:r>
              <a:rPr lang="ru-RU" dirty="0" err="1" smtClean="0"/>
              <a:t>некротизированных</a:t>
            </a:r>
            <a:r>
              <a:rPr lang="ru-RU" dirty="0" smtClean="0"/>
              <a:t> и регенерирующих волокон; большинство мышечных волокон заменены соединительной и жировой тканью. Несомненным подтверждением диагноза служит выявление в </a:t>
            </a:r>
            <a:r>
              <a:rPr lang="ru-RU" dirty="0" err="1" smtClean="0"/>
              <a:t>биоптате</a:t>
            </a:r>
            <a:r>
              <a:rPr lang="ru-RU" dirty="0" smtClean="0"/>
              <a:t> </a:t>
            </a:r>
            <a:r>
              <a:rPr lang="ru-RU" u="sng" dirty="0" smtClean="0">
                <a:hlinkClick r:id="rId2"/>
              </a:rPr>
              <a:t>недостаточности </a:t>
            </a:r>
            <a:r>
              <a:rPr lang="ru-RU" u="sng" dirty="0" err="1" smtClean="0">
                <a:hlinkClick r:id="rId2"/>
              </a:rPr>
              <a:t>дистрофина</a:t>
            </a:r>
            <a:r>
              <a:rPr lang="ru-RU" dirty="0" smtClean="0"/>
              <a:t> либо обнаружение мутации молекулярно- генетическими методами.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Пренатальное</a:t>
            </a:r>
            <a:r>
              <a:rPr lang="ru-RU" dirty="0" smtClean="0"/>
              <a:t> тестирование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7267604" cy="488412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Исследование с помощью </a:t>
            </a:r>
            <a:r>
              <a:rPr lang="ru-RU" b="1" i="1" dirty="0" smtClean="0"/>
              <a:t>биопсии хориона</a:t>
            </a:r>
            <a:r>
              <a:rPr lang="ru-RU" dirty="0" smtClean="0"/>
              <a:t> (CVS) можно проводить на 11-14 неделях</a:t>
            </a:r>
          </a:p>
          <a:p>
            <a:pPr>
              <a:buNone/>
            </a:pPr>
            <a:r>
              <a:rPr lang="ru-RU" b="1" i="1" dirty="0" err="1" smtClean="0"/>
              <a:t>амниоцентез</a:t>
            </a:r>
            <a:r>
              <a:rPr lang="ru-RU" b="1" i="1" dirty="0" smtClean="0"/>
              <a:t> </a:t>
            </a:r>
            <a:r>
              <a:rPr lang="ru-RU" dirty="0" smtClean="0"/>
              <a:t>можно использовать после 15 недели</a:t>
            </a:r>
          </a:p>
          <a:p>
            <a:pPr>
              <a:buNone/>
            </a:pPr>
            <a:r>
              <a:rPr lang="ru-RU" b="1" i="1" dirty="0" smtClean="0"/>
              <a:t>забор крови плода</a:t>
            </a:r>
            <a:r>
              <a:rPr lang="ru-RU" dirty="0" smtClean="0"/>
              <a:t> возможен примерно на 18 неделе. </a:t>
            </a:r>
          </a:p>
          <a:p>
            <a:pPr>
              <a:buNone/>
            </a:pPr>
            <a:r>
              <a:rPr lang="ru-RU" dirty="0" smtClean="0"/>
              <a:t>Родители должны внимательно изучить все возможные методы и, возможно, с помощью </a:t>
            </a:r>
            <a:r>
              <a:rPr lang="ru-RU" b="1" u="sng" dirty="0" smtClean="0">
                <a:hlinkClick r:id="rId2"/>
              </a:rPr>
              <a:t>генетического консультанта</a:t>
            </a:r>
            <a:r>
              <a:rPr lang="ru-RU" dirty="0" smtClean="0"/>
              <a:t> выбрать наиболее оптимальный для себя вариант. </a:t>
            </a:r>
          </a:p>
          <a:p>
            <a:pPr>
              <a:buNone/>
            </a:pPr>
            <a:r>
              <a:rPr lang="ru-RU" dirty="0" smtClean="0"/>
              <a:t>Если тестирование будет осуществлено на ранних сроках беременности, то это позволит досрочно прекратить беременность, в случае наличия заболевания у плода, однако, при применении таких методов, увеличивается риск выкидыша при последующих беременностях, чем при тех методах, которые применяются позже (около 2% , по сравнению с 0,5%).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ru-RU" dirty="0" smtClean="0"/>
              <a:t> Лечение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7310438" cy="5357850"/>
          </a:xfrm>
        </p:spPr>
        <p:txBody>
          <a:bodyPr>
            <a:noAutofit/>
          </a:bodyPr>
          <a:lstStyle/>
          <a:p>
            <a:r>
              <a:rPr lang="ru-RU" sz="2000" dirty="0" smtClean="0"/>
              <a:t>- употребление таких кортикостероидов как </a:t>
            </a:r>
            <a:r>
              <a:rPr lang="ru-RU" sz="2000" dirty="0" err="1" smtClean="0"/>
              <a:t>преднизолон</a:t>
            </a:r>
            <a:r>
              <a:rPr lang="ru-RU" sz="2000" dirty="0" smtClean="0"/>
              <a:t> и </a:t>
            </a:r>
            <a:r>
              <a:rPr lang="ru-RU" sz="2000" dirty="0" err="1" smtClean="0"/>
              <a:t>дефлазакорт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dirty="0" err="1" smtClean="0"/>
              <a:t>рандомизированные</a:t>
            </a:r>
            <a:r>
              <a:rPr lang="ru-RU" sz="2000" dirty="0" smtClean="0"/>
              <a:t> контролируемые исследования показывают, что использование бета 2-агонистов увеличивает мышечную силу, но не замедляет процесс прогрессирования заболевания (время контроля 12 месяцев)</a:t>
            </a:r>
            <a:br>
              <a:rPr lang="ru-RU" sz="2000" dirty="0" smtClean="0"/>
            </a:br>
            <a:r>
              <a:rPr lang="ru-RU" sz="2000" dirty="0" smtClean="0"/>
              <a:t>- рекомендуется умеренная физическая активность, разрешается заниматься плаванием</a:t>
            </a:r>
            <a:br>
              <a:rPr lang="ru-RU" sz="2000" dirty="0" smtClean="0"/>
            </a:br>
            <a:r>
              <a:rPr lang="ru-RU" sz="2000" dirty="0" smtClean="0"/>
              <a:t>-  для поддержания мышечной силы, гибкости и функциональности суставов важна физиотерапия;</a:t>
            </a:r>
            <a:br>
              <a:rPr lang="ru-RU" sz="2000" dirty="0" smtClean="0"/>
            </a:br>
            <a:r>
              <a:rPr lang="ru-RU" sz="2000" dirty="0" smtClean="0"/>
              <a:t>- использование ортопедических приспособлений </a:t>
            </a:r>
            <a:br>
              <a:rPr lang="ru-RU" sz="2000" dirty="0" smtClean="0"/>
            </a:br>
            <a:r>
              <a:rPr lang="ru-RU" sz="2000" dirty="0" smtClean="0"/>
              <a:t>- по мере прогрессирования заболевания необходимым становится использование специальных респираторных механизмов, позволяющих обеспечить нормальный процесс дыхания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Больные МДД, как правило, живут только к подростковому возрасту или умирают в возрасте 30-40 лет. Последние достижения в области медицины, позволяют надеяться на увеличение продолжительности жизни больных этим расстройством.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  Иногда (но очень редко) особи с МДД доживали до 40-50 лет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Клинический случай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Ребенок</a:t>
            </a:r>
            <a:r>
              <a:rPr lang="en-US" dirty="0" smtClean="0"/>
              <a:t> F</a:t>
            </a:r>
            <a:r>
              <a:rPr lang="ru-RU" dirty="0" smtClean="0"/>
              <a:t>, </a:t>
            </a:r>
            <a:r>
              <a:rPr lang="en-US" dirty="0" smtClean="0"/>
              <a:t>10</a:t>
            </a:r>
            <a:r>
              <a:rPr lang="ru-RU" dirty="0" smtClean="0"/>
              <a:t>.0</a:t>
            </a:r>
            <a:r>
              <a:rPr lang="en-US" dirty="0" smtClean="0"/>
              <a:t>1</a:t>
            </a:r>
            <a:r>
              <a:rPr lang="ru-RU" dirty="0" smtClean="0"/>
              <a:t>.</a:t>
            </a:r>
            <a:r>
              <a:rPr lang="en-US" dirty="0" smtClean="0"/>
              <a:t>2002</a:t>
            </a:r>
            <a:r>
              <a:rPr lang="ru-RU" dirty="0" smtClean="0"/>
              <a:t>, </a:t>
            </a:r>
            <a:r>
              <a:rPr lang="ru-RU" dirty="0" smtClean="0"/>
              <a:t>поступает с жалобами на</a:t>
            </a:r>
          </a:p>
          <a:p>
            <a:r>
              <a:rPr lang="ru-RU" dirty="0" smtClean="0"/>
              <a:t>Выраженная общая слабость в конечностях</a:t>
            </a:r>
          </a:p>
          <a:p>
            <a:r>
              <a:rPr lang="ru-RU" dirty="0" smtClean="0"/>
              <a:t>Быстро устает</a:t>
            </a:r>
          </a:p>
          <a:p>
            <a:r>
              <a:rPr lang="ru-RU" dirty="0" smtClean="0"/>
              <a:t>Самостоятельно ходить не может </a:t>
            </a:r>
          </a:p>
          <a:p>
            <a:r>
              <a:rPr lang="ru-RU" dirty="0" smtClean="0"/>
              <a:t>Самостоятельно себя не обслуживает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иссек\Desktop\mb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21"/>
            <a:ext cx="3000396" cy="6857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7524752" cy="3571900"/>
          </a:xfrm>
        </p:spPr>
        <p:txBody>
          <a:bodyPr>
            <a:normAutofit/>
          </a:bodyPr>
          <a:lstStyle/>
          <a:p>
            <a:r>
              <a:rPr lang="ru-RU" dirty="0" smtClean="0"/>
              <a:t>О каком заболевании </a:t>
            </a:r>
            <a:r>
              <a:rPr lang="ru-RU" sz="4000" dirty="0" smtClean="0"/>
              <a:t>можно</a:t>
            </a:r>
            <a:r>
              <a:rPr lang="ru-RU" dirty="0" smtClean="0"/>
              <a:t> подумать и какая информация может помочь в определении диагноза???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Анамнез жизни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Ребенок от 4 беременности, протекала на фоне анемии</a:t>
            </a:r>
          </a:p>
          <a:p>
            <a:r>
              <a:rPr lang="ru-RU" dirty="0" smtClean="0"/>
              <a:t>Роды </a:t>
            </a:r>
            <a:r>
              <a:rPr lang="ru-RU" dirty="0" err="1" smtClean="0"/>
              <a:t>самсотяотельные</a:t>
            </a:r>
            <a:r>
              <a:rPr lang="ru-RU" dirty="0" smtClean="0"/>
              <a:t>, в срок 39-40 недель</a:t>
            </a:r>
          </a:p>
          <a:p>
            <a:r>
              <a:rPr lang="ru-RU" dirty="0" smtClean="0"/>
              <a:t>Вес при рождении </a:t>
            </a:r>
            <a:r>
              <a:rPr lang="ru-RU" dirty="0" smtClean="0"/>
              <a:t>3</a:t>
            </a:r>
            <a:r>
              <a:rPr lang="en-US" dirty="0" smtClean="0"/>
              <a:t>1</a:t>
            </a:r>
            <a:r>
              <a:rPr lang="ru-RU" dirty="0" smtClean="0"/>
              <a:t>00 </a:t>
            </a:r>
            <a:r>
              <a:rPr lang="ru-RU" dirty="0" smtClean="0"/>
              <a:t>г, закричал сразу, у груди приложен сразу, домой выписан на 3 сутки</a:t>
            </a:r>
          </a:p>
          <a:p>
            <a:r>
              <a:rPr lang="ru-RU" dirty="0" smtClean="0"/>
              <a:t>Привит по календарю</a:t>
            </a:r>
          </a:p>
          <a:p>
            <a:r>
              <a:rPr lang="ru-RU" dirty="0" smtClean="0"/>
              <a:t>До 4 лет развивался соответственно возрасту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Миссек\Desktop\mb4_01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0"/>
            <a:ext cx="2928958" cy="6768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Анамнез жизни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4 лет мама заметила, что ребенок начал уставать – не мог пройти привычное расстояние, не мог долго бегать, начал спотыкаться и хромать</a:t>
            </a:r>
          </a:p>
          <a:p>
            <a:r>
              <a:rPr lang="ru-RU" dirty="0" smtClean="0"/>
              <a:t>В 6 лет был выставлен подтвержден и выставлен диагноз – прогрессирующая мышечная дистрофия </a:t>
            </a:r>
            <a:r>
              <a:rPr lang="ru-RU" dirty="0" err="1" smtClean="0"/>
              <a:t>Дюшена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наследственность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Ребенок от 4 беременности – старшие братья в возрасте 9 – 11 лет умерли, в настоящее время </a:t>
            </a:r>
            <a:r>
              <a:rPr lang="ru-RU" dirty="0" smtClean="0"/>
              <a:t>старший брат (1.05.1999</a:t>
            </a:r>
            <a:r>
              <a:rPr lang="ru-RU" dirty="0" smtClean="0"/>
              <a:t>) болен данным заболеванием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311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можно увидеть в неврологическом статусе???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Неврологический осмотр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Снижена сила в руках и ногах</a:t>
            </a:r>
          </a:p>
          <a:p>
            <a:r>
              <a:rPr lang="ru-RU" dirty="0" smtClean="0"/>
              <a:t>Снижение мышечного тонуса, больше в ногах</a:t>
            </a:r>
          </a:p>
          <a:p>
            <a:r>
              <a:rPr lang="ru-RU" dirty="0" err="1" smtClean="0"/>
              <a:t>Псевдогипертрофии</a:t>
            </a:r>
            <a:r>
              <a:rPr lang="ru-RU" dirty="0" smtClean="0"/>
              <a:t> икроножных мышц – мышцы плотные на ощупь. Безболезненные</a:t>
            </a:r>
          </a:p>
          <a:p>
            <a:r>
              <a:rPr lang="ru-RU" dirty="0" smtClean="0"/>
              <a:t>Атрофии мышц бедер</a:t>
            </a:r>
          </a:p>
          <a:p>
            <a:r>
              <a:rPr lang="ru-RU" dirty="0" smtClean="0"/>
              <a:t>Деформация грудной клетки</a:t>
            </a:r>
          </a:p>
          <a:p>
            <a:r>
              <a:rPr lang="ru-RU" dirty="0" smtClean="0"/>
              <a:t>симптомы «свободных </a:t>
            </a:r>
            <a:r>
              <a:rPr lang="ru-RU" dirty="0" err="1" smtClean="0"/>
              <a:t>надпелчий</a:t>
            </a:r>
            <a:r>
              <a:rPr lang="ru-RU" dirty="0" smtClean="0"/>
              <a:t>», «крыловидных лопаток», «осиная талия»</a:t>
            </a:r>
          </a:p>
          <a:p>
            <a:r>
              <a:rPr lang="ru-RU" dirty="0" smtClean="0"/>
              <a:t>Контрактуры в суставах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Симптом «Свободных </a:t>
            </a:r>
            <a:r>
              <a:rPr lang="ru-RU" dirty="0" err="1" smtClean="0"/>
              <a:t>надплечий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098" name="Picture 2" descr="C:\Users\Миссек\Desktop\Miopatiya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928926" y="1500174"/>
            <a:ext cx="3823194" cy="5111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Симптом крыловидных лопаток</a:t>
            </a:r>
            <a:endParaRPr lang="ru-RU" dirty="0"/>
          </a:p>
        </p:txBody>
      </p:sp>
      <p:pic>
        <p:nvPicPr>
          <p:cNvPr id="6146" name="Picture 2" descr="C:\Users\Миссек\Desktop\Miopatiya_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69597"/>
            <a:ext cx="6929486" cy="4966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 «лестницы»</a:t>
            </a:r>
            <a:endParaRPr lang="ru-RU" dirty="0"/>
          </a:p>
        </p:txBody>
      </p:sp>
      <p:pic>
        <p:nvPicPr>
          <p:cNvPr id="5122" name="Picture 2" descr="C:\Users\Миссек\Desktop\Miopatiya_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42" y="2214554"/>
            <a:ext cx="7857084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143000"/>
          </a:xfrm>
        </p:spPr>
        <p:txBody>
          <a:bodyPr/>
          <a:lstStyle/>
          <a:p>
            <a:r>
              <a:rPr lang="ru-RU" dirty="0" err="1" smtClean="0"/>
              <a:t>Псевдогипертрофии</a:t>
            </a:r>
            <a:r>
              <a:rPr lang="ru-RU" dirty="0" smtClean="0"/>
              <a:t> мышц</a:t>
            </a:r>
            <a:endParaRPr lang="ru-RU" dirty="0"/>
          </a:p>
        </p:txBody>
      </p:sp>
      <p:pic>
        <p:nvPicPr>
          <p:cNvPr id="52226" name="Picture 2" descr="C:\Users\Миссек\Desktop\mb4_017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214422"/>
            <a:ext cx="3429024" cy="5466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7310438" cy="2928958"/>
          </a:xfrm>
        </p:spPr>
        <p:txBody>
          <a:bodyPr>
            <a:normAutofit/>
          </a:bodyPr>
          <a:lstStyle/>
          <a:p>
            <a:r>
              <a:rPr lang="ru-RU" dirty="0" smtClean="0"/>
              <a:t>Какие обследования необходимо провести ребенку для уточнения диагноза?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Биохимический анализ крови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АЛТ – 1, 47 </a:t>
            </a:r>
            <a:r>
              <a:rPr lang="ru-RU" dirty="0" err="1" smtClean="0"/>
              <a:t>мкат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АСТ – 1,41 </a:t>
            </a:r>
            <a:r>
              <a:rPr lang="ru-RU" dirty="0" err="1" smtClean="0"/>
              <a:t>мкат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Билирубин – 16,4 </a:t>
            </a:r>
            <a:r>
              <a:rPr lang="ru-RU" dirty="0" err="1" smtClean="0"/>
              <a:t>мкмоль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КФК – 3484 и/л</a:t>
            </a:r>
          </a:p>
          <a:p>
            <a:r>
              <a:rPr lang="ru-RU" dirty="0" smtClean="0"/>
              <a:t>Общий белок – 62,3 г/л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7453314" cy="2500330"/>
          </a:xfrm>
        </p:spPr>
        <p:txBody>
          <a:bodyPr>
            <a:normAutofit/>
          </a:bodyPr>
          <a:lstStyle/>
          <a:p>
            <a:r>
              <a:rPr lang="ru-RU" dirty="0" smtClean="0"/>
              <a:t>Консультации каких специалистов необходимы ребенку???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консультации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Осмотр кардиолога – миокардиодистрофия, НК0 </a:t>
            </a:r>
          </a:p>
          <a:p>
            <a:r>
              <a:rPr lang="ru-RU" dirty="0" smtClean="0"/>
              <a:t>ЭКГ – ритм </a:t>
            </a:r>
            <a:r>
              <a:rPr lang="ru-RU" dirty="0" err="1" smtClean="0"/>
              <a:t>синусовый</a:t>
            </a:r>
            <a:r>
              <a:rPr lang="ru-RU" dirty="0" smtClean="0"/>
              <a:t>, ЭОС отклонена справа. Нарушение процессов </a:t>
            </a:r>
            <a:r>
              <a:rPr lang="ru-RU" dirty="0" err="1" smtClean="0"/>
              <a:t>реполяризации</a:t>
            </a:r>
            <a:r>
              <a:rPr lang="ru-RU" dirty="0" smtClean="0"/>
              <a:t> в миокарде. Неполная блокада ПВПГ.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7739066" cy="3714776"/>
          </a:xfrm>
        </p:spPr>
        <p:txBody>
          <a:bodyPr>
            <a:normAutofit/>
          </a:bodyPr>
          <a:lstStyle/>
          <a:p>
            <a:r>
              <a:rPr lang="ru-RU" dirty="0" smtClean="0"/>
              <a:t>Какое лечение необходимо ребенку?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vmede.org/sait/content/Nevrologija_ped_petruxin_2009_t2/8_files/mb4_00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731"/>
            <a:ext cx="8135788" cy="45811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143512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Тот же ребенок в 14 лет. Выражены деформация позвоночника, контрактуры </a:t>
            </a:r>
            <a:r>
              <a:rPr lang="ru-RU" dirty="0" err="1" smtClean="0"/>
              <a:t>сгибательного</a:t>
            </a:r>
            <a:r>
              <a:rPr lang="ru-RU" dirty="0" smtClean="0"/>
              <a:t> характера, атрофии мышц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7810504" cy="2500330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Спасибо за внимание!!!</a:t>
            </a:r>
            <a:endParaRPr lang="ru-RU" sz="7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</TotalTime>
  <Words>489</Words>
  <Application>Microsoft Office PowerPoint</Application>
  <PresentationFormat>Экран (4:3)</PresentationFormat>
  <Paragraphs>103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Изящная</vt:lpstr>
      <vt:lpstr>Миопатия Дюшенна</vt:lpstr>
      <vt:lpstr>Миопатия дюшенна</vt:lpstr>
      <vt:lpstr>Слайд 3</vt:lpstr>
      <vt:lpstr>Слайд 4</vt:lpstr>
      <vt:lpstr>Тип наследования</vt:lpstr>
      <vt:lpstr> Патогенез</vt:lpstr>
      <vt:lpstr>Слайд 7</vt:lpstr>
      <vt:lpstr>Слайд 8</vt:lpstr>
      <vt:lpstr>Насчало заболевания</vt:lpstr>
      <vt:lpstr>Симптомы</vt:lpstr>
      <vt:lpstr>симптомы</vt:lpstr>
      <vt:lpstr>Лабораторные и инструментальные исследования</vt:lpstr>
      <vt:lpstr>Диагностика </vt:lpstr>
      <vt:lpstr>Диагностика</vt:lpstr>
      <vt:lpstr>Диагностика</vt:lpstr>
      <vt:lpstr>Пренатальное тестирование</vt:lpstr>
      <vt:lpstr> Лечение</vt:lpstr>
      <vt:lpstr>Прогноз</vt:lpstr>
      <vt:lpstr>Клинический случай</vt:lpstr>
      <vt:lpstr>Слайд 20</vt:lpstr>
      <vt:lpstr>О каком заболевании можно подумать и какая информация может помочь в определении диагноза???</vt:lpstr>
      <vt:lpstr>Анамнез жизни</vt:lpstr>
      <vt:lpstr>Слайд 23</vt:lpstr>
      <vt:lpstr>Анамнез жизни</vt:lpstr>
      <vt:lpstr>наследственность</vt:lpstr>
      <vt:lpstr>Что можно увидеть в неврологическом статусе???</vt:lpstr>
      <vt:lpstr>Неврологический осмотр</vt:lpstr>
      <vt:lpstr>Симптом «Свободных надплечий»</vt:lpstr>
      <vt:lpstr>Симптом крыловидных лопаток</vt:lpstr>
      <vt:lpstr>Симптом «лестницы»</vt:lpstr>
      <vt:lpstr>Псевдогипертрофии мышц</vt:lpstr>
      <vt:lpstr>Какие обследования необходимо провести ребенку для уточнения диагноза?</vt:lpstr>
      <vt:lpstr>Биохимический анализ крови</vt:lpstr>
      <vt:lpstr>Консультации каких специалистов необходимы ребенку???</vt:lpstr>
      <vt:lpstr>консультации</vt:lpstr>
      <vt:lpstr>Какое лечение необходимо ребенку?</vt:lpstr>
      <vt:lpstr>Слайд 37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Миопатия Дюшенна</dc:title>
  <dc:creator>Миссек</dc:creator>
  <cp:lastModifiedBy>Миссек</cp:lastModifiedBy>
  <cp:revision>16</cp:revision>
  <dcterms:created xsi:type="dcterms:W3CDTF">2015-02-02T16:09:13Z</dcterms:created>
  <dcterms:modified xsi:type="dcterms:W3CDTF">2015-02-18T03:22:52Z</dcterms:modified>
</cp:coreProperties>
</file>